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 id="2147483776" r:id="rId2"/>
  </p:sldMasterIdLst>
  <p:notesMasterIdLst>
    <p:notesMasterId r:id="rId99"/>
  </p:notesMasterIdLst>
  <p:handoutMasterIdLst>
    <p:handoutMasterId r:id="rId100"/>
  </p:handoutMasterIdLst>
  <p:sldIdLst>
    <p:sldId id="351" r:id="rId3"/>
    <p:sldId id="358" r:id="rId4"/>
    <p:sldId id="257" r:id="rId5"/>
    <p:sldId id="352" r:id="rId6"/>
    <p:sldId id="259" r:id="rId7"/>
    <p:sldId id="260" r:id="rId8"/>
    <p:sldId id="261" r:id="rId9"/>
    <p:sldId id="262" r:id="rId10"/>
    <p:sldId id="263" r:id="rId11"/>
    <p:sldId id="264" r:id="rId12"/>
    <p:sldId id="265" r:id="rId13"/>
    <p:sldId id="266" r:id="rId14"/>
    <p:sldId id="267" r:id="rId15"/>
    <p:sldId id="268" r:id="rId16"/>
    <p:sldId id="353"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35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55"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56" r:id="rId84"/>
    <p:sldId id="337" r:id="rId85"/>
    <p:sldId id="338" r:id="rId86"/>
    <p:sldId id="339" r:id="rId87"/>
    <p:sldId id="340" r:id="rId88"/>
    <p:sldId id="341" r:id="rId89"/>
    <p:sldId id="342" r:id="rId90"/>
    <p:sldId id="343" r:id="rId91"/>
    <p:sldId id="344" r:id="rId92"/>
    <p:sldId id="345" r:id="rId93"/>
    <p:sldId id="346" r:id="rId94"/>
    <p:sldId id="347" r:id="rId95"/>
    <p:sldId id="348" r:id="rId96"/>
    <p:sldId id="349" r:id="rId97"/>
    <p:sldId id="350" r:id="rId98"/>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521415D9-36F7-43E2-AB2F-B90AF26B5E84}">
      <p14:sectionLst xmlns:p14="http://schemas.microsoft.com/office/powerpoint/2010/main">
        <p14:section name="Default Section" id="{DDC93B8E-A422-4E18-8D9B-FB43FA5E0965}">
          <p14:sldIdLst>
            <p14:sldId id="351"/>
            <p14:sldId id="358"/>
            <p14:sldId id="257"/>
            <p14:sldId id="352"/>
            <p14:sldId id="259"/>
            <p14:sldId id="260"/>
            <p14:sldId id="261"/>
            <p14:sldId id="262"/>
            <p14:sldId id="263"/>
            <p14:sldId id="264"/>
            <p14:sldId id="265"/>
            <p14:sldId id="266"/>
            <p14:sldId id="267"/>
            <p14:sldId id="268"/>
            <p14:sldId id="353"/>
            <p14:sldId id="270"/>
            <p14:sldId id="271"/>
            <p14:sldId id="272"/>
            <p14:sldId id="273"/>
            <p14:sldId id="274"/>
            <p14:sldId id="275"/>
            <p14:sldId id="276"/>
            <p14:sldId id="277"/>
            <p14:sldId id="278"/>
            <p14:sldId id="279"/>
            <p14:sldId id="280"/>
            <p14:sldId id="281"/>
            <p14:sldId id="282"/>
            <p14:sldId id="283"/>
            <p14:sldId id="35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355"/>
            <p14:sldId id="315"/>
            <p14:sldId id="316"/>
            <p14:sldId id="317"/>
            <p14:sldId id="318"/>
            <p14:sldId id="319"/>
            <p14:sldId id="320"/>
            <p14:sldId id="321"/>
            <p14:sldId id="322"/>
            <p14:sldId id="323"/>
            <p14:sldId id="324"/>
            <p14:sldId id="325"/>
            <p14:sldId id="326"/>
            <p14:sldId id="327"/>
            <p14:sldId id="328"/>
            <p14:sldId id="329"/>
            <p14:sldId id="330"/>
            <p14:sldId id="331"/>
            <p14:sldId id="332"/>
            <p14:sldId id="333"/>
          </p14:sldIdLst>
        </p14:section>
        <p14:section name="Untitled Section" id="{22111916-1BBC-4320-A5C2-61EA1FF7D68F}">
          <p14:sldIdLst>
            <p14:sldId id="334"/>
            <p14:sldId id="335"/>
            <p14:sldId id="356"/>
            <p14:sldId id="337"/>
            <p14:sldId id="338"/>
            <p14:sldId id="339"/>
            <p14:sldId id="340"/>
            <p14:sldId id="341"/>
            <p14:sldId id="342"/>
            <p14:sldId id="343"/>
            <p14:sldId id="344"/>
            <p14:sldId id="345"/>
            <p14:sldId id="346"/>
            <p14:sldId id="347"/>
            <p14:sldId id="348"/>
            <p14:sldId id="349"/>
            <p14:sldId id="350"/>
          </p14:sldIdLst>
        </p14:section>
      </p14:sectionLst>
    </p:ext>
    <p:ext uri="{EFAFB233-063F-42B5-8137-9DF3F51BA10A}">
      <p15:sldGuideLst xmlns:p15="http://schemas.microsoft.com/office/powerpoint/2012/main">
        <p15:guide id="1" orient="horz" pos="3552"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2" autoAdjust="0"/>
    <p:restoredTop sz="94773" autoAdjust="0"/>
  </p:normalViewPr>
  <p:slideViewPr>
    <p:cSldViewPr>
      <p:cViewPr varScale="1">
        <p:scale>
          <a:sx n="105" d="100"/>
          <a:sy n="105" d="100"/>
        </p:scale>
        <p:origin x="798" y="102"/>
      </p:cViewPr>
      <p:guideLst>
        <p:guide orient="horz" pos="3552"/>
        <p:guide pos="3840"/>
      </p:guideLst>
    </p:cSldViewPr>
  </p:slideViewPr>
  <p:notesTextViewPr>
    <p:cViewPr>
      <p:scale>
        <a:sx n="1" d="1"/>
        <a:sy n="1" d="1"/>
      </p:scale>
      <p:origin x="0" y="0"/>
    </p:cViewPr>
  </p:notesTextViewPr>
  <p:notesViewPr>
    <p:cSldViewPr>
      <p:cViewPr varScale="1">
        <p:scale>
          <a:sx n="59" d="100"/>
          <a:sy n="59" d="100"/>
        </p:scale>
        <p:origin x="-249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viewProps" Target="view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6563" cy="457200"/>
          </a:xfrm>
          <a:prstGeom prst="rect">
            <a:avLst/>
          </a:prstGeom>
          <a:noFill/>
          <a:ln>
            <a:noFill/>
          </a:ln>
        </p:spPr>
        <p:txBody>
          <a:bodyPr vert="horz" wrap="none" lIns="78903" tIns="39452" rIns="78903" bIns="39452" compatLnSpc="0"/>
          <a:lstStyle>
            <a:lvl1pPr fontAlgn="auto" hangingPunct="0">
              <a:spcBef>
                <a:spcPts val="0"/>
              </a:spcBef>
              <a:spcAft>
                <a:spcPts val="0"/>
              </a:spcAft>
              <a:defRPr sz="1200">
                <a:latin typeface="Arial" pitchFamily="18"/>
                <a:ea typeface="Microsoft YaHei" pitchFamily="2"/>
                <a:cs typeface="Mangal" pitchFamily="2"/>
              </a:defRPr>
            </a:lvl1pPr>
          </a:lstStyle>
          <a:p>
            <a:pPr>
              <a:defRPr sz="1400"/>
            </a:pPr>
            <a:endParaRPr lang="en-IN"/>
          </a:p>
        </p:txBody>
      </p:sp>
      <p:sp>
        <p:nvSpPr>
          <p:cNvPr id="3" name="Date Placeholder 2"/>
          <p:cNvSpPr txBox="1">
            <a:spLocks noGrp="1"/>
          </p:cNvSpPr>
          <p:nvPr>
            <p:ph type="dt" sz="quarter" idx="1"/>
          </p:nvPr>
        </p:nvSpPr>
        <p:spPr>
          <a:xfrm>
            <a:off x="3881438" y="0"/>
            <a:ext cx="2976562" cy="457200"/>
          </a:xfrm>
          <a:prstGeom prst="rect">
            <a:avLst/>
          </a:prstGeom>
          <a:noFill/>
          <a:ln>
            <a:noFill/>
          </a:ln>
        </p:spPr>
        <p:txBody>
          <a:bodyPr vert="horz" wrap="none" lIns="78903" tIns="39452" rIns="78903" bIns="39452" compatLnSpc="0"/>
          <a:lstStyle>
            <a:lvl1pPr algn="r" fontAlgn="auto" hangingPunct="0">
              <a:spcBef>
                <a:spcPts val="0"/>
              </a:spcBef>
              <a:spcAft>
                <a:spcPts val="0"/>
              </a:spcAft>
              <a:defRPr sz="1200">
                <a:latin typeface="Arial" pitchFamily="18"/>
                <a:ea typeface="Microsoft YaHei" pitchFamily="2"/>
                <a:cs typeface="Mangal" pitchFamily="2"/>
              </a:defRPr>
            </a:lvl1pPr>
          </a:lstStyle>
          <a:p>
            <a:pPr>
              <a:defRPr sz="1400"/>
            </a:pPr>
            <a:endParaRPr lang="en-IN"/>
          </a:p>
        </p:txBody>
      </p:sp>
      <p:sp>
        <p:nvSpPr>
          <p:cNvPr id="4" name="Footer Placeholder 3"/>
          <p:cNvSpPr txBox="1">
            <a:spLocks noGrp="1"/>
          </p:cNvSpPr>
          <p:nvPr>
            <p:ph type="ftr" sz="quarter" idx="2"/>
          </p:nvPr>
        </p:nvSpPr>
        <p:spPr>
          <a:xfrm>
            <a:off x="0" y="8686800"/>
            <a:ext cx="2976563" cy="457200"/>
          </a:xfrm>
          <a:prstGeom prst="rect">
            <a:avLst/>
          </a:prstGeom>
          <a:noFill/>
          <a:ln>
            <a:noFill/>
          </a:ln>
        </p:spPr>
        <p:txBody>
          <a:bodyPr vert="horz" wrap="none" lIns="78903" tIns="39452" rIns="78903" bIns="39452" anchor="b" compatLnSpc="0"/>
          <a:lstStyle>
            <a:lvl1pPr fontAlgn="auto" hangingPunct="0">
              <a:spcBef>
                <a:spcPts val="0"/>
              </a:spcBef>
              <a:spcAft>
                <a:spcPts val="0"/>
              </a:spcAft>
              <a:defRPr sz="1200">
                <a:latin typeface="Arial" pitchFamily="18"/>
                <a:ea typeface="Microsoft YaHei" pitchFamily="2"/>
                <a:cs typeface="Mangal" pitchFamily="2"/>
              </a:defRPr>
            </a:lvl1pPr>
          </a:lstStyle>
          <a:p>
            <a:pPr>
              <a:defRPr sz="1400"/>
            </a:pPr>
            <a:endParaRPr lang="en-IN"/>
          </a:p>
        </p:txBody>
      </p:sp>
      <p:sp>
        <p:nvSpPr>
          <p:cNvPr id="5" name="Slide Number Placeholder 4"/>
          <p:cNvSpPr txBox="1">
            <a:spLocks noGrp="1"/>
          </p:cNvSpPr>
          <p:nvPr>
            <p:ph type="sldNum" sz="quarter" idx="3"/>
          </p:nvPr>
        </p:nvSpPr>
        <p:spPr>
          <a:xfrm>
            <a:off x="3881438" y="8686800"/>
            <a:ext cx="2976562" cy="457200"/>
          </a:xfrm>
          <a:prstGeom prst="rect">
            <a:avLst/>
          </a:prstGeom>
          <a:noFill/>
          <a:ln>
            <a:noFill/>
          </a:ln>
        </p:spPr>
        <p:txBody>
          <a:bodyPr vert="horz" wrap="none" lIns="78903" tIns="39452" rIns="78903" bIns="39452" anchor="b" compatLnSpc="0"/>
          <a:lstStyle>
            <a:lvl1pPr algn="r" fontAlgn="auto" hangingPunct="0">
              <a:spcBef>
                <a:spcPts val="0"/>
              </a:spcBef>
              <a:spcAft>
                <a:spcPts val="0"/>
              </a:spcAft>
              <a:defRPr sz="1400">
                <a:latin typeface="+mn-lt"/>
              </a:defRPr>
            </a:lvl1pPr>
          </a:lstStyle>
          <a:p>
            <a:pPr>
              <a:defRPr sz="1400"/>
            </a:pPr>
            <a:fld id="{662E337B-8806-4282-8C39-1976FE8DA616}" type="slidenum">
              <a:rPr/>
              <a:pPr>
                <a:defRPr sz="1400"/>
              </a:pPr>
              <a:t>‹#›</a:t>
            </a:fld>
            <a:endParaRPr lang="en-IN" sz="1200">
              <a:latin typeface="Arial" pitchFamily="18"/>
              <a:ea typeface="Microsoft YaHei" pitchFamily="2"/>
              <a:cs typeface="Mangal" pitchFamily="2"/>
            </a:endParaRPr>
          </a:p>
        </p:txBody>
      </p:sp>
    </p:spTree>
    <p:extLst>
      <p:ext uri="{BB962C8B-B14F-4D97-AF65-F5344CB8AC3E}">
        <p14:creationId xmlns:p14="http://schemas.microsoft.com/office/powerpoint/2010/main" val="40850808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882" name="Slide Image Placeholder 1"/>
          <p:cNvSpPr>
            <a:spLocks noGrp="1" noRot="1" noChangeAspect="1"/>
          </p:cNvSpPr>
          <p:nvPr>
            <p:ph type="sldImg" idx="2"/>
          </p:nvPr>
        </p:nvSpPr>
        <p:spPr bwMode="auto">
          <a:xfrm>
            <a:off x="217488" y="812800"/>
            <a:ext cx="7123112" cy="4008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p>
      <p:sp>
        <p:nvSpPr>
          <p:cNvPr id="3" name="Notes Placeholder 2"/>
          <p:cNvSpPr txBox="1">
            <a:spLocks noGrp="1"/>
          </p:cNvSpPr>
          <p:nvPr>
            <p:ph type="body" sz="quarter" idx="3"/>
          </p:nvPr>
        </p:nvSpPr>
        <p:spPr>
          <a:xfrm>
            <a:off x="755650" y="5078413"/>
            <a:ext cx="6048375" cy="4811712"/>
          </a:xfrm>
          <a:prstGeom prst="rect">
            <a:avLst/>
          </a:prstGeom>
          <a:noFill/>
          <a:ln>
            <a:noFill/>
          </a:ln>
        </p:spPr>
        <p:txBody>
          <a:bodyPr lIns="0" tIns="0" rIns="0" bIns="0"/>
          <a:lstStyle/>
          <a:p>
            <a:pPr lvl="0"/>
            <a:endParaRPr lang="en-IN" noProof="0"/>
          </a:p>
        </p:txBody>
      </p:sp>
      <p:sp>
        <p:nvSpPr>
          <p:cNvPr id="4" name="Header Placeholder 3"/>
          <p:cNvSpPr txBox="1">
            <a:spLocks noGrp="1"/>
          </p:cNvSpPr>
          <p:nvPr>
            <p:ph type="hdr" sz="quarter"/>
          </p:nvPr>
        </p:nvSpPr>
        <p:spPr>
          <a:xfrm>
            <a:off x="0" y="0"/>
            <a:ext cx="3281363" cy="534988"/>
          </a:xfrm>
          <a:prstGeom prst="rect">
            <a:avLst/>
          </a:prstGeom>
          <a:noFill/>
          <a:ln>
            <a:noFill/>
          </a:ln>
        </p:spPr>
        <p:txBody>
          <a:bodyPr lIns="0" tIns="0" rIns="0" bIns="0"/>
          <a:lstStyle>
            <a:lvl1pPr lvl="0" rtl="0" fontAlgn="auto" hangingPunct="0">
              <a:spcBef>
                <a:spcPts val="0"/>
              </a:spcBef>
              <a:spcAft>
                <a:spcPts val="0"/>
              </a:spcAft>
              <a:buNone/>
              <a:tabLst/>
              <a:defRPr lang="en-IN" sz="1400" kern="1200">
                <a:latin typeface="Times New Roman" pitchFamily="18"/>
                <a:ea typeface="Arial Unicode MS" pitchFamily="2"/>
                <a:cs typeface="Tahoma" pitchFamily="2"/>
              </a:defRPr>
            </a:lvl1pPr>
          </a:lstStyle>
          <a:p>
            <a:pPr>
              <a:defRPr/>
            </a:pPr>
            <a:endParaRPr/>
          </a:p>
        </p:txBody>
      </p:sp>
      <p:sp>
        <p:nvSpPr>
          <p:cNvPr id="5" name="Date Placeholder 4"/>
          <p:cNvSpPr txBox="1">
            <a:spLocks noGrp="1"/>
          </p:cNvSpPr>
          <p:nvPr>
            <p:ph type="dt" idx="1"/>
          </p:nvPr>
        </p:nvSpPr>
        <p:spPr>
          <a:xfrm>
            <a:off x="4278313" y="0"/>
            <a:ext cx="3281362" cy="534988"/>
          </a:xfrm>
          <a:prstGeom prst="rect">
            <a:avLst/>
          </a:prstGeom>
          <a:noFill/>
          <a:ln>
            <a:noFill/>
          </a:ln>
        </p:spPr>
        <p:txBody>
          <a:bodyPr lIns="0" tIns="0" rIns="0" bIns="0"/>
          <a:lstStyle>
            <a:lvl1pPr lvl="0" algn="r" rtl="0" fontAlgn="auto" hangingPunct="0">
              <a:spcBef>
                <a:spcPts val="0"/>
              </a:spcBef>
              <a:spcAft>
                <a:spcPts val="0"/>
              </a:spcAft>
              <a:buNone/>
              <a:tabLst/>
              <a:defRPr lang="en-IN" sz="1400" kern="1200">
                <a:latin typeface="Times New Roman" pitchFamily="18"/>
                <a:ea typeface="Arial Unicode MS" pitchFamily="2"/>
                <a:cs typeface="Tahoma" pitchFamily="2"/>
              </a:defRPr>
            </a:lvl1pPr>
          </a:lstStyle>
          <a:p>
            <a:pPr>
              <a:defRPr/>
            </a:pPr>
            <a:endParaRPr/>
          </a:p>
        </p:txBody>
      </p:sp>
      <p:sp>
        <p:nvSpPr>
          <p:cNvPr id="6" name="Footer Placeholder 5"/>
          <p:cNvSpPr txBox="1">
            <a:spLocks noGrp="1"/>
          </p:cNvSpPr>
          <p:nvPr>
            <p:ph type="ftr" sz="quarter" idx="4"/>
          </p:nvPr>
        </p:nvSpPr>
        <p:spPr>
          <a:xfrm>
            <a:off x="0" y="10156825"/>
            <a:ext cx="3281363" cy="534988"/>
          </a:xfrm>
          <a:prstGeom prst="rect">
            <a:avLst/>
          </a:prstGeom>
          <a:noFill/>
          <a:ln>
            <a:noFill/>
          </a:ln>
        </p:spPr>
        <p:txBody>
          <a:bodyPr lIns="0" tIns="0" rIns="0" bIns="0" anchor="b"/>
          <a:lstStyle>
            <a:lvl1pPr lvl="0" rtl="0" fontAlgn="auto" hangingPunct="0">
              <a:spcBef>
                <a:spcPts val="0"/>
              </a:spcBef>
              <a:spcAft>
                <a:spcPts val="0"/>
              </a:spcAft>
              <a:buNone/>
              <a:tabLst/>
              <a:defRPr lang="en-IN" sz="1400" kern="1200">
                <a:latin typeface="Times New Roman" pitchFamily="18"/>
                <a:ea typeface="Arial Unicode MS" pitchFamily="2"/>
                <a:cs typeface="Tahoma" pitchFamily="2"/>
              </a:defRPr>
            </a:lvl1pPr>
          </a:lstStyle>
          <a:p>
            <a:pPr>
              <a:defRPr/>
            </a:pPr>
            <a:endParaRPr/>
          </a:p>
        </p:txBody>
      </p:sp>
      <p:sp>
        <p:nvSpPr>
          <p:cNvPr id="7" name="Slide Number Placeholder 6"/>
          <p:cNvSpPr txBox="1">
            <a:spLocks noGrp="1"/>
          </p:cNvSpPr>
          <p:nvPr>
            <p:ph type="sldNum" sz="quarter" idx="5"/>
          </p:nvPr>
        </p:nvSpPr>
        <p:spPr>
          <a:xfrm>
            <a:off x="4278313" y="10156825"/>
            <a:ext cx="3281362" cy="534988"/>
          </a:xfrm>
          <a:prstGeom prst="rect">
            <a:avLst/>
          </a:prstGeom>
          <a:noFill/>
          <a:ln>
            <a:noFill/>
          </a:ln>
        </p:spPr>
        <p:txBody>
          <a:bodyPr lIns="0" tIns="0" rIns="0" bIns="0" anchor="b"/>
          <a:lstStyle>
            <a:lvl1pPr lvl="0" algn="r" rtl="0" fontAlgn="auto" hangingPunct="0">
              <a:spcBef>
                <a:spcPts val="0"/>
              </a:spcBef>
              <a:spcAft>
                <a:spcPts val="0"/>
              </a:spcAft>
              <a:buNone/>
              <a:tabLst/>
              <a:defRPr lang="en-IN" sz="1400" kern="1200">
                <a:latin typeface="Times New Roman" pitchFamily="18"/>
                <a:ea typeface="Arial Unicode MS" pitchFamily="2"/>
                <a:cs typeface="Tahoma" pitchFamily="2"/>
              </a:defRPr>
            </a:lvl1pPr>
          </a:lstStyle>
          <a:p>
            <a:pPr>
              <a:defRPr/>
            </a:pPr>
            <a:fld id="{5BDBF390-CAD2-416B-8656-70EEF93318B6}" type="slidenum">
              <a:rPr/>
              <a:pPr>
                <a:defRPr/>
              </a:pPr>
              <a:t>‹#›</a:t>
            </a:fld>
            <a:endParaRPr/>
          </a:p>
        </p:txBody>
      </p:sp>
    </p:spTree>
    <p:extLst>
      <p:ext uri="{BB962C8B-B14F-4D97-AF65-F5344CB8AC3E}">
        <p14:creationId xmlns:p14="http://schemas.microsoft.com/office/powerpoint/2010/main" val="1948477920"/>
      </p:ext>
    </p:extLst>
  </p:cSld>
  <p:clrMap bg1="lt1" tx1="dk1" bg2="lt2" tx2="dk2" accent1="accent1" accent2="accent2" accent3="accent3" accent4="accent4" accent5="accent5" accent6="accent6" hlink="hlink" folHlink="folHlink"/>
  <p:notesStyle>
    <a:lvl1pPr marL="215900" indent="-215900" algn="l" rtl="0" eaLnBrk="0" fontAlgn="base" hangingPunct="0">
      <a:spcBef>
        <a:spcPct val="30000"/>
      </a:spcBef>
      <a:spcAft>
        <a:spcPct val="0"/>
      </a:spcAft>
      <a:defRPr lang="en-IN" sz="2000" kern="1200">
        <a:solidFill>
          <a:schemeClr val="tx1"/>
        </a:solidFill>
        <a:latin typeface="Arial" pitchFamily="18"/>
        <a:ea typeface="Microsoft YaHei" pitchFamily="2"/>
        <a:cs typeface="Mangal" pitchFamily="2"/>
      </a:defRPr>
    </a:lvl1pPr>
    <a:lvl2pPr marL="742950" indent="-285750" algn="l" rtl="0" fontAlgn="base">
      <a:spcBef>
        <a:spcPct val="30000"/>
      </a:spcBef>
      <a:spcAft>
        <a:spcPct val="0"/>
      </a:spcAft>
      <a:defRPr sz="1200" kern="1200">
        <a:solidFill>
          <a:schemeClr val="tx1"/>
        </a:solidFill>
        <a:latin typeface="+mn-lt"/>
        <a:ea typeface="Microsoft YaHei"/>
        <a:cs typeface="Microsoft YaHei"/>
      </a:defRPr>
    </a:lvl2pPr>
    <a:lvl3pPr marL="1143000" indent="-228600" algn="l" rtl="0" fontAlgn="base">
      <a:spcBef>
        <a:spcPct val="30000"/>
      </a:spcBef>
      <a:spcAft>
        <a:spcPct val="0"/>
      </a:spcAft>
      <a:defRPr sz="1200" kern="1200">
        <a:solidFill>
          <a:schemeClr val="tx1"/>
        </a:solidFill>
        <a:latin typeface="+mn-lt"/>
        <a:ea typeface="Microsoft YaHei"/>
        <a:cs typeface="Microsoft YaHei"/>
      </a:defRPr>
    </a:lvl3pPr>
    <a:lvl4pPr marL="1600200" indent="-228600" algn="l" rtl="0" fontAlgn="base">
      <a:spcBef>
        <a:spcPct val="30000"/>
      </a:spcBef>
      <a:spcAft>
        <a:spcPct val="0"/>
      </a:spcAft>
      <a:defRPr sz="1200" kern="1200">
        <a:solidFill>
          <a:schemeClr val="tx1"/>
        </a:solidFill>
        <a:latin typeface="+mn-lt"/>
        <a:ea typeface="Microsoft YaHei"/>
        <a:cs typeface="Microsoft YaHei"/>
      </a:defRPr>
    </a:lvl4pPr>
    <a:lvl5pPr marL="2057400" indent="-228600" algn="l" rtl="0" fontAlgn="base">
      <a:spcBef>
        <a:spcPct val="30000"/>
      </a:spcBef>
      <a:spcAft>
        <a:spcPct val="0"/>
      </a:spcAft>
      <a:defRPr sz="1200" kern="1200">
        <a:solidFill>
          <a:schemeClr val="tx1"/>
        </a:solidFill>
        <a:latin typeface="+mn-lt"/>
        <a:ea typeface="Microsoft YaHei"/>
        <a:cs typeface="Microsoft YaHe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en-IN" dirty="0"/>
          </a:p>
        </p:txBody>
      </p:sp>
    </p:spTree>
    <p:extLst>
      <p:ext uri="{BB962C8B-B14F-4D97-AF65-F5344CB8AC3E}">
        <p14:creationId xmlns:p14="http://schemas.microsoft.com/office/powerpoint/2010/main" val="1436239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33123"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1962582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34147"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4258048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35171"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884601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36195"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812234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24931" name="Notes Placeholder 2"/>
          <p:cNvSpPr txBox="1">
            <a:spLocks noGrp="1"/>
          </p:cNvSpPr>
          <p:nvPr>
            <p:ph type="body" sz="quarter" idx="1"/>
          </p:nvPr>
        </p:nvSpPr>
        <p:spPr bwMode="auto">
          <a:xfrm>
            <a:off x="755650" y="5078413"/>
            <a:ext cx="6048375" cy="30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692827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38243"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812232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39267"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2312387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40291"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968771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41315"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763118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42339"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3584724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24931" name="Notes Placeholder 2"/>
          <p:cNvSpPr txBox="1">
            <a:spLocks noGrp="1"/>
          </p:cNvSpPr>
          <p:nvPr>
            <p:ph type="body" sz="quarter" idx="1"/>
          </p:nvPr>
        </p:nvSpPr>
        <p:spPr bwMode="auto">
          <a:xfrm>
            <a:off x="755650" y="5078413"/>
            <a:ext cx="6048375" cy="30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3457446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43363"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3420573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44387"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909015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45411"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7971532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46435"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286382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47459"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3349381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48483"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8537788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49507"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39866414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50531"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26198547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51555"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30727060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24931" name="Notes Placeholder 2"/>
          <p:cNvSpPr txBox="1">
            <a:spLocks noGrp="1"/>
          </p:cNvSpPr>
          <p:nvPr>
            <p:ph type="body" sz="quarter" idx="1"/>
          </p:nvPr>
        </p:nvSpPr>
        <p:spPr bwMode="auto">
          <a:xfrm>
            <a:off x="755650" y="5078413"/>
            <a:ext cx="6048375" cy="30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3278272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25955"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37396896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53603"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21023435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54627"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24493965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55651"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21175826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56675"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8596366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57699"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21918796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58723"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9467259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59747"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30065472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60771"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9794668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61795"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6144387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62819"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1783508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26979"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23639170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63843"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24152111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64867"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26819720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65891"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28592843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66915"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31535868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67939"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8071238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68963"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12556555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69987"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16823081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71011"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15377529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72035"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22914532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73059"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261934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28003"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34489616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74083"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29978120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75107"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41322270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76131"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5883869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77155"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7195242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78179"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7593556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79203"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12465521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80227"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42621040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81251"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25474698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82275"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235900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24931" name="Notes Placeholder 2"/>
          <p:cNvSpPr txBox="1">
            <a:spLocks noGrp="1"/>
          </p:cNvSpPr>
          <p:nvPr>
            <p:ph type="body" sz="quarter" idx="1"/>
          </p:nvPr>
        </p:nvSpPr>
        <p:spPr bwMode="auto">
          <a:xfrm>
            <a:off x="755650" y="5078413"/>
            <a:ext cx="6048375" cy="30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886275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29027"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420633788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84323"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13387316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85347"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388900305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86371"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101978405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87395"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338777748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88419"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5208647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89443"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317987321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90467"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55598990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91491"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390979133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92515"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279282650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93539"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2111149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30051"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342309841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94563"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17588885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95587"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119072125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96611"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347551007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97635"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321862609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98659"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134907311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99683"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6566613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200707"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268313018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201731"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52660127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202755"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242700918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203779"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2028615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31075"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86647021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204803"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410999749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24931" name="Notes Placeholder 2"/>
          <p:cNvSpPr txBox="1">
            <a:spLocks noGrp="1"/>
          </p:cNvSpPr>
          <p:nvPr>
            <p:ph type="body" sz="quarter" idx="1"/>
          </p:nvPr>
        </p:nvSpPr>
        <p:spPr bwMode="auto">
          <a:xfrm>
            <a:off x="755650" y="5078413"/>
            <a:ext cx="6048375" cy="30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390952374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206851"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37645224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207875"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296804275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208899"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261286088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209923"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365747249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210947"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358753192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211971"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11084703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212995"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305852553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214019"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2985122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32099"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17761547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215043"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dirty="0">
              <a:solidFill>
                <a:srgbClr val="000000"/>
              </a:solidFill>
              <a:latin typeface="Arial" pitchFamily="34" charset="0"/>
              <a:ea typeface="Microsoft YaHei"/>
            </a:endParaRPr>
          </a:p>
        </p:txBody>
      </p:sp>
    </p:spTree>
    <p:extLst>
      <p:ext uri="{BB962C8B-B14F-4D97-AF65-F5344CB8AC3E}">
        <p14:creationId xmlns:p14="http://schemas.microsoft.com/office/powerpoint/2010/main" val="384951106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216067"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120170327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217091"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426865997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218115"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59698295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219139"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357449750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220163"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solidFill>
                <a:srgbClr val="000000"/>
              </a:solidFill>
              <a:latin typeface="Arial" pitchFamily="34" charset="0"/>
              <a:ea typeface="Microsoft YaHei"/>
            </a:endParaRPr>
          </a:p>
        </p:txBody>
      </p:sp>
    </p:spTree>
    <p:extLst>
      <p:ext uri="{BB962C8B-B14F-4D97-AF65-F5344CB8AC3E}">
        <p14:creationId xmlns:p14="http://schemas.microsoft.com/office/powerpoint/2010/main" val="3544120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r>
              <a:rPr lang="en-US"/>
              <a:t>21st July 2013</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81A1525-4231-4AB7-BAF5-643944C4AE77}"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CFCF5A-EA79-452C-A52C-1A2668C2E7DF}" type="datetime1">
              <a:rPr lang="en-US" smtClean="0"/>
              <a:pPr/>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EEBB32A1-C630-4040-90C7-F5B3246273B4}"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67D28D35-93BC-4720-8A82-603D61F338D5}" type="slidenum">
              <a:rPr lang="en-US" smtClean="0"/>
              <a:pPr>
                <a:defRPr/>
              </a:pPr>
              <a:t>‹#›</a:t>
            </a:fld>
            <a:endParaRPr lang="en-US"/>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8839200" y="1447801"/>
            <a:ext cx="27432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8FC25D-E115-4E72-9DF1-C91070505D11}"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2969398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8FC25D-E115-4E72-9DF1-C91070505D11}"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206540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8FC25D-E115-4E72-9DF1-C91070505D11}"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30342573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8FC25D-E115-4E72-9DF1-C91070505D11}" type="datetimeFigureOut">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7590902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8FC25D-E115-4E72-9DF1-C91070505D11}" type="datetimeFigureOut">
              <a:rPr lang="en-US" smtClean="0"/>
              <a:t>7/18/2023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3572740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8FC25D-E115-4E72-9DF1-C91070505D11}" type="datetimeFigureOut">
              <a:rPr lang="en-US" smtClean="0"/>
              <a:t>7/18/2023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32017276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8FC25D-E115-4E72-9DF1-C91070505D11}" type="datetimeFigureOut">
              <a:rPr lang="en-US" smtClean="0"/>
              <a:t>7/18/2023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2079337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8FC25D-E115-4E72-9DF1-C91070505D11}" type="datetimeFigureOut">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2927850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r>
              <a:rPr lang="en-US"/>
              <a:t>21st July 2013</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5738A5B-EB95-4347-8FA8-03F524CD3271}" type="slidenum">
              <a:rPr lang="en-US" smtClean="0"/>
              <a:pPr>
                <a:defRPr/>
              </a:pPr>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8FC25D-E115-4E72-9DF1-C91070505D11}" type="datetimeFigureOut">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3595888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8FC25D-E115-4E72-9DF1-C91070505D11}"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2911992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8FC25D-E115-4E72-9DF1-C91070505D11}"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2410277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7479319" y="407417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r>
              <a:rPr lang="en-US"/>
              <a:t>21st July 2013</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D9AF135-F23D-483A-B7C1-EE414AAD0B77}"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pPr>
              <a:defRPr/>
            </a:pPr>
            <a:r>
              <a:rPr lang="en-US"/>
              <a:t>21st July 2013</a:t>
            </a:r>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D885D11-E74F-41DC-BBF8-0A3E7F4CF129}" type="slidenum">
              <a:rPr lang="en-US" smtClean="0"/>
              <a:pPr>
                <a:defRPr/>
              </a:pPr>
              <a:t>‹#›</a:t>
            </a:fld>
            <a:endParaRPr lang="en-US"/>
          </a:p>
        </p:txBody>
      </p:sp>
      <p:sp>
        <p:nvSpPr>
          <p:cNvPr id="9" name="Content Placeholder 8"/>
          <p:cNvSpPr>
            <a:spLocks noGrp="1"/>
          </p:cNvSpPr>
          <p:nvPr>
            <p:ph sz="quarter" idx="13"/>
          </p:nvPr>
        </p:nvSpPr>
        <p:spPr>
          <a:xfrm>
            <a:off x="902207"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r>
              <a:rPr lang="en-US"/>
              <a:t>21st July 2013</a:t>
            </a:r>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500B749-A40A-4B15-9FB7-96CD3977815B}"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r>
              <a:rPr lang="en-US"/>
              <a:t>21st July 2013</a:t>
            </a:r>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217BD15-181C-4B94-839B-2C7FA4B4C4C0}"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7/18/2023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BA6CF2BB-E8E3-4E53-8DCB-1C605E07F7CA}" type="slidenum">
              <a:rPr lang="en-US" smtClean="0"/>
              <a:pPr>
                <a:defRPr/>
              </a:pPr>
              <a:t>‹#›</a:t>
            </a:fld>
            <a:endParaRPr lang="en-US"/>
          </a:p>
        </p:txBody>
      </p:sp>
      <p:sp>
        <p:nvSpPr>
          <p:cNvPr id="4" name="Text Placeholder 3"/>
          <p:cNvSpPr>
            <a:spLocks noGrp="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993837DA-AC2D-479F-8946-658BF5543C09}" type="slidenum">
              <a:rPr lang="en-US" smtClean="0"/>
              <a:pPr>
                <a:defRPr/>
              </a:pPr>
              <a:t>‹#›</a:t>
            </a:fld>
            <a:endParaRPr lang="en-US"/>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6884896" y="6250165"/>
            <a:ext cx="5048920" cy="365125"/>
          </a:xfrm>
          <a:prstGeom prst="rect">
            <a:avLst/>
          </a:prstGeom>
        </p:spPr>
        <p:txBody>
          <a:bodyPr vert="horz" lIns="91440" tIns="45720" rIns="91440" bIns="45720" rtlCol="0" anchor="ctr"/>
          <a:lstStyle>
            <a:lvl1pPr algn="r">
              <a:defRPr sz="1000">
                <a:solidFill>
                  <a:schemeClr val="tx2"/>
                </a:solidFill>
              </a:defRPr>
            </a:lvl1pPr>
          </a:lstStyle>
          <a:p>
            <a:pPr>
              <a:defRPr/>
            </a:pPr>
            <a:r>
              <a:rPr lang="en-US"/>
              <a:t>21st July 2013</a:t>
            </a:r>
          </a:p>
        </p:txBody>
      </p:sp>
      <p:sp>
        <p:nvSpPr>
          <p:cNvPr id="5" name="Footer Placeholder 4"/>
          <p:cNvSpPr>
            <a:spLocks noGrp="1"/>
          </p:cNvSpPr>
          <p:nvPr>
            <p:ph type="ftr" sz="quarter" idx="3"/>
          </p:nvPr>
        </p:nvSpPr>
        <p:spPr>
          <a:xfrm>
            <a:off x="258185" y="6250165"/>
            <a:ext cx="504892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5321451" y="6250164"/>
            <a:ext cx="1549101" cy="365125"/>
          </a:xfrm>
          <a:prstGeom prst="rect">
            <a:avLst/>
          </a:prstGeom>
        </p:spPr>
        <p:txBody>
          <a:bodyPr vert="horz" lIns="91440" tIns="45720" rIns="91440" bIns="45720" rtlCol="0" anchor="ctr"/>
          <a:lstStyle>
            <a:lvl1pPr algn="ctr">
              <a:defRPr sz="1000">
                <a:solidFill>
                  <a:schemeClr val="tx2"/>
                </a:solidFill>
              </a:defRPr>
            </a:lvl1pPr>
          </a:lstStyle>
          <a:p>
            <a:pPr>
              <a:defRPr/>
            </a:pPr>
            <a:fld id="{C444CE7F-1404-48D7-B682-9883B272FEB5}" type="slidenum">
              <a:rPr lang="en-US" smtClean="0"/>
              <a:pPr>
                <a:defRPr/>
              </a:pPr>
              <a:t>‹#›</a:t>
            </a:fld>
            <a:endParaRPr lang="en-US"/>
          </a:p>
        </p:txBody>
      </p:sp>
      <p:sp>
        <p:nvSpPr>
          <p:cNvPr id="3" name="Text Placeholder 2"/>
          <p:cNvSpPr>
            <a:spLocks noGrp="1"/>
          </p:cNvSpPr>
          <p:nvPr>
            <p:ph type="body" idx="1"/>
          </p:nvPr>
        </p:nvSpPr>
        <p:spPr>
          <a:xfrm>
            <a:off x="1162757" y="2675467"/>
            <a:ext cx="9877777"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21st July 2013</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444CE7F-1404-48D7-B682-9883B272FEB5}" type="slidenum">
              <a:rPr lang="en-US" smtClean="0"/>
              <a:pPr>
                <a:defRPr/>
              </a:pPr>
              <a:t>‹#›</a:t>
            </a:fld>
            <a:endParaRPr lang="en-US"/>
          </a:p>
        </p:txBody>
      </p:sp>
    </p:spTree>
    <p:extLst>
      <p:ext uri="{BB962C8B-B14F-4D97-AF65-F5344CB8AC3E}">
        <p14:creationId xmlns:p14="http://schemas.microsoft.com/office/powerpoint/2010/main" val="1354892494"/>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www.pngall.com/free-png" TargetMode="External"/><Relationship Id="rId3" Type="http://schemas.openxmlformats.org/officeDocument/2006/relationships/image" Target="../media/image4.jpe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hyperlink" Target="https://cs.wikipedia.org/wiki/Sumatra_PDF" TargetMode="External"/><Relationship Id="rId5" Type="http://schemas.openxmlformats.org/officeDocument/2006/relationships/image" Target="../media/image5.png"/><Relationship Id="rId4" Type="http://schemas.openxmlformats.org/officeDocument/2006/relationships/hyperlink" Target="https://www.htnovo.net/2018/08/in-arrivo-swipe-laterali-su-youtube.htm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7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8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2.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17.png"/><Relationship Id="rId4" Type="http://schemas.openxmlformats.org/officeDocument/2006/relationships/image" Target="../media/image16.png"/></Relationships>
</file>

<file path=ppt/slides/_rels/slide9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7962900" y="514290"/>
            <a:ext cx="2400300" cy="40011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altLang="en-US" sz="2000" b="1" dirty="0">
                <a:cs typeface="Arial" panose="020B0604020202020204" pitchFamily="34" charset="0"/>
              </a:rPr>
              <a:t>PowerPoint Slides</a:t>
            </a:r>
          </a:p>
        </p:txBody>
      </p:sp>
      <p:pic>
        <p:nvPicPr>
          <p:cNvPr id="8"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889380"/>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1"/>
          <p:cNvSpPr txBox="1">
            <a:spLocks noChangeArrowheads="1"/>
          </p:cNvSpPr>
          <p:nvPr/>
        </p:nvSpPr>
        <p:spPr bwMode="auto">
          <a:xfrm>
            <a:off x="4191000" y="2967336"/>
            <a:ext cx="38862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tabLst>
                <a:tab pos="1085850" algn="l"/>
              </a:tabLst>
              <a:defRPr>
                <a:solidFill>
                  <a:schemeClr val="tx1"/>
                </a:solidFill>
                <a:latin typeface="Arial" pitchFamily="34" charset="0"/>
              </a:defRPr>
            </a:lvl1pPr>
            <a:lvl2pPr marL="742950" indent="-285750" eaLnBrk="0" hangingPunct="0">
              <a:tabLst>
                <a:tab pos="1085850" algn="l"/>
              </a:tabLst>
              <a:defRPr>
                <a:solidFill>
                  <a:schemeClr val="tx1"/>
                </a:solidFill>
                <a:latin typeface="Arial" pitchFamily="34" charset="0"/>
              </a:defRPr>
            </a:lvl2pPr>
            <a:lvl3pPr marL="1143000" indent="-228600" eaLnBrk="0" hangingPunct="0">
              <a:tabLst>
                <a:tab pos="1085850" algn="l"/>
              </a:tabLst>
              <a:defRPr>
                <a:solidFill>
                  <a:schemeClr val="tx1"/>
                </a:solidFill>
                <a:latin typeface="Arial" pitchFamily="34" charset="0"/>
              </a:defRPr>
            </a:lvl3pPr>
            <a:lvl4pPr marL="1600200" indent="-228600" eaLnBrk="0" hangingPunct="0">
              <a:tabLst>
                <a:tab pos="1085850" algn="l"/>
              </a:tabLst>
              <a:defRPr>
                <a:solidFill>
                  <a:schemeClr val="tx1"/>
                </a:solidFill>
                <a:latin typeface="Arial" pitchFamily="34" charset="0"/>
              </a:defRPr>
            </a:lvl4pPr>
            <a:lvl5pPr marL="2057400" indent="-228600" eaLnBrk="0" hangingPunct="0">
              <a:tabLst>
                <a:tab pos="1085850" algn="l"/>
              </a:tabLst>
              <a:defRPr>
                <a:solidFill>
                  <a:schemeClr val="tx1"/>
                </a:solidFill>
                <a:latin typeface="Arial" pitchFamily="34" charset="0"/>
              </a:defRPr>
            </a:lvl5pPr>
            <a:lvl6pPr marL="2514600" indent="-228600" eaLnBrk="0" fontAlgn="base" hangingPunct="0">
              <a:spcBef>
                <a:spcPct val="0"/>
              </a:spcBef>
              <a:spcAft>
                <a:spcPct val="0"/>
              </a:spcAft>
              <a:tabLst>
                <a:tab pos="1085850" algn="l"/>
              </a:tabLst>
              <a:defRPr>
                <a:solidFill>
                  <a:schemeClr val="tx1"/>
                </a:solidFill>
                <a:latin typeface="Arial" pitchFamily="34" charset="0"/>
              </a:defRPr>
            </a:lvl6pPr>
            <a:lvl7pPr marL="2971800" indent="-228600" eaLnBrk="0" fontAlgn="base" hangingPunct="0">
              <a:spcBef>
                <a:spcPct val="0"/>
              </a:spcBef>
              <a:spcAft>
                <a:spcPct val="0"/>
              </a:spcAft>
              <a:tabLst>
                <a:tab pos="1085850" algn="l"/>
              </a:tabLst>
              <a:defRPr>
                <a:solidFill>
                  <a:schemeClr val="tx1"/>
                </a:solidFill>
                <a:latin typeface="Arial" pitchFamily="34" charset="0"/>
              </a:defRPr>
            </a:lvl7pPr>
            <a:lvl8pPr marL="3429000" indent="-228600" eaLnBrk="0" fontAlgn="base" hangingPunct="0">
              <a:spcBef>
                <a:spcPct val="0"/>
              </a:spcBef>
              <a:spcAft>
                <a:spcPct val="0"/>
              </a:spcAft>
              <a:tabLst>
                <a:tab pos="1085850" algn="l"/>
              </a:tabLst>
              <a:defRPr>
                <a:solidFill>
                  <a:schemeClr val="tx1"/>
                </a:solidFill>
                <a:latin typeface="Arial" pitchFamily="34" charset="0"/>
              </a:defRPr>
            </a:lvl8pPr>
            <a:lvl9pPr marL="3886200" indent="-228600" eaLnBrk="0" fontAlgn="base" hangingPunct="0">
              <a:spcBef>
                <a:spcPct val="0"/>
              </a:spcBef>
              <a:spcAft>
                <a:spcPct val="0"/>
              </a:spcAft>
              <a:tabLst>
                <a:tab pos="1085850" algn="l"/>
              </a:tabLst>
              <a:defRPr>
                <a:solidFill>
                  <a:schemeClr val="tx1"/>
                </a:solidFill>
                <a:latin typeface="Arial" pitchFamily="34" charset="0"/>
              </a:defRPr>
            </a:lvl9pPr>
          </a:lstStyle>
          <a:p>
            <a:pPr algn="ctr" eaLnBrk="1" hangingPunct="1"/>
            <a:r>
              <a:rPr lang="fi-FI" sz="2400" b="1" dirty="0">
                <a:cs typeface="Arial" panose="020B0604020202020204" pitchFamily="34" charset="0"/>
              </a:rPr>
              <a:t>Smruti </a:t>
            </a:r>
            <a:r>
              <a:rPr lang="fi-FI" sz="2400" b="1">
                <a:cs typeface="Arial" panose="020B0604020202020204" pitchFamily="34" charset="0"/>
              </a:rPr>
              <a:t>Ranjan Sarangi, IIT Delhi</a:t>
            </a:r>
            <a:endParaRPr lang="fi-FI" sz="2400" b="1" dirty="0">
              <a:cs typeface="Arial" panose="020B0604020202020204" pitchFamily="34" charset="0"/>
            </a:endParaRPr>
          </a:p>
        </p:txBody>
      </p:sp>
      <p:sp>
        <p:nvSpPr>
          <p:cNvPr id="10" name="Title 1"/>
          <p:cNvSpPr txBox="1">
            <a:spLocks/>
          </p:cNvSpPr>
          <p:nvPr/>
        </p:nvSpPr>
        <p:spPr>
          <a:xfrm>
            <a:off x="1828800" y="4308158"/>
            <a:ext cx="8686800" cy="492443"/>
          </a:xfrm>
          <a:prstGeom prst="rect">
            <a:avLst/>
          </a:prstGeom>
          <a:noFill/>
          <a:ln>
            <a:noFill/>
          </a:ln>
        </p:spPr>
        <p:txBody>
          <a:bodyPr wrap="square" lIns="0" tIns="0" rIns="0" bIns="0" anchor="ctr">
            <a:spAutoFit/>
          </a:bodyPr>
          <a:lstStyle>
            <a:defPPr lvl="0">
              <a:buSzPct val="45000"/>
              <a:buFont typeface="StarSymbol"/>
              <a:buNone/>
              <a:defRPr/>
            </a:defPPr>
            <a:lvl1pPr lvl="0" algn="ctr" rtl="0" hangingPunct="1">
              <a:spcBef>
                <a:spcPts val="0"/>
              </a:spcBef>
              <a:spcAft>
                <a:spcPts val="0"/>
              </a:spcAft>
              <a:buSzPct val="45000"/>
              <a:buFont typeface="StarSymbol"/>
              <a:buChar char="●"/>
              <a:tabLst/>
              <a:defRPr lang="en-US" sz="3200" b="1" i="0" u="none" strike="noStrike" kern="1200" spc="0">
                <a:ln>
                  <a:noFill/>
                </a:ln>
                <a:solidFill>
                  <a:srgbClr val="FFFFFF"/>
                </a:solidFill>
                <a:effectLst>
                  <a:outerShdw dist="17961" dir="2700000">
                    <a:scrgbClr r="0" g="0" b="0"/>
                  </a:outerShdw>
                </a:effectLst>
                <a:latin typeface="Helvetica" pitchFamily="34"/>
                <a:ea typeface="Helvetica" pitchFamily="2"/>
                <a:cs typeface="Helvetica" pitchFamily="2"/>
              </a:defRPr>
            </a:lvl1pPr>
            <a:lvl2pPr lvl="1">
              <a:buSzPct val="45000"/>
              <a:buFont typeface="StarSymbol"/>
              <a:buChar char="●"/>
              <a:defRPr/>
            </a:lvl2pPr>
            <a:lvl3pPr lvl="2">
              <a:buSzPct val="45000"/>
              <a:buFont typeface="StarSymbol"/>
              <a:buChar char="●"/>
              <a:defRPr/>
            </a:lvl3pPr>
            <a:lvl4pPr lvl="3">
              <a:buSzPct val="45000"/>
              <a:buFont typeface="StarSymbol"/>
              <a:buChar char="●"/>
              <a:defRPr/>
            </a:lvl4pPr>
            <a:lvl5pPr lvl="4">
              <a:buSzPct val="45000"/>
              <a:buFont typeface="StarSymbol"/>
              <a:buChar char="●"/>
              <a:defRPr/>
            </a:lvl5pPr>
            <a:lvl6pPr lvl="5">
              <a:buSzPct val="45000"/>
              <a:buFont typeface="StarSymbol"/>
              <a:buChar char="●"/>
              <a:defRPr/>
            </a:lvl6pPr>
            <a:lvl7pPr lvl="6">
              <a:buSzPct val="45000"/>
              <a:buFont typeface="StarSymbol"/>
              <a:buChar char="●"/>
              <a:defRPr/>
            </a:lvl7pPr>
            <a:lvl8pPr lvl="7">
              <a:buSzPct val="45000"/>
              <a:buFont typeface="StarSymbol"/>
              <a:buChar char="●"/>
              <a:defRPr/>
            </a:lvl8pPr>
            <a:lvl9pPr lvl="8">
              <a:buSzPct val="45000"/>
              <a:buFont typeface="StarSymbol"/>
              <a:buChar char="●"/>
              <a:defRPr/>
            </a:lvl9pPr>
          </a:lstStyle>
          <a:p>
            <a:pPr>
              <a:buNone/>
            </a:pPr>
            <a:r>
              <a:rPr lang="en-US" dirty="0">
                <a:solidFill>
                  <a:schemeClr val="tx1"/>
                </a:solidFill>
                <a:effectLst/>
                <a:latin typeface="Arial" panose="020B0604020202020204" pitchFamily="34" charset="0"/>
                <a:cs typeface="Arial" panose="020B0604020202020204" pitchFamily="34" charset="0"/>
              </a:rPr>
              <a:t>Chapter 3- Assembly Language  </a:t>
            </a:r>
          </a:p>
        </p:txBody>
      </p:sp>
      <p:sp>
        <p:nvSpPr>
          <p:cNvPr id="11" name="Text Box 2"/>
          <p:cNvSpPr txBox="1">
            <a:spLocks noChangeArrowheads="1"/>
          </p:cNvSpPr>
          <p:nvPr/>
        </p:nvSpPr>
        <p:spPr bwMode="auto">
          <a:xfrm>
            <a:off x="1524000" y="6096001"/>
            <a:ext cx="9144000" cy="703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en-US" altLang="en-US" sz="800" b="1" dirty="0">
                <a:latin typeface="TimesNewRoman,Bold" charset="0"/>
              </a:rPr>
              <a:t>PROPRIETARY MATERIAL</a:t>
            </a:r>
            <a:r>
              <a:rPr lang="en-US" altLang="en-US" sz="800" dirty="0">
                <a:latin typeface="TimesNewRoman" charset="0"/>
              </a:rPr>
              <a:t>. ©  2014 The McGraw-Hill Companies, Inc. All rights reserved. No part of this PowerPoint slide  may be displayed, reproduced or distributed in any form or by any means, without the prior written permission of the publisher, or used beyond the limited distribution to teachers and educators permitted by McGraw-Hill for their individual course preparation. PowerPoint Slides are being provided only to authorized professors and instructors for use in preparing for classes using the affiliated textbook. No other use or distribution of   this PowerPoint slide  is permitted.  The PowerPoint slide may not be sold and may not be distributed or be  used by any student or   any other third party. No part of the slide may be reproduced, displayed or distributed in any form or by any means, electronic or otherwise, without the prior written permission of  McGraw Hill Education (India) Private Limited.     </a:t>
            </a:r>
          </a:p>
        </p:txBody>
      </p:sp>
      <p:sp>
        <p:nvSpPr>
          <p:cNvPr id="12" name="Rectangle 11"/>
          <p:cNvSpPr/>
          <p:nvPr/>
        </p:nvSpPr>
        <p:spPr>
          <a:xfrm>
            <a:off x="1627910" y="2325470"/>
            <a:ext cx="9118715" cy="646331"/>
          </a:xfrm>
          <a:prstGeom prst="rect">
            <a:avLst/>
          </a:prstGeom>
        </p:spPr>
        <p:txBody>
          <a:bodyPr wrap="none">
            <a:spAutoFit/>
          </a:bodyPr>
          <a:lstStyle/>
          <a:p>
            <a:r>
              <a:rPr lang="en-US" sz="3600" b="1" dirty="0">
                <a:latin typeface="Arial" panose="020B0604020202020204" pitchFamily="34" charset="0"/>
                <a:cs typeface="Arial" panose="020B0604020202020204" pitchFamily="34" charset="0"/>
              </a:rPr>
              <a:t>Computer Organisation and Architecture</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0578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17" name="Slide Number Placeholder 1"/>
          <p:cNvSpPr>
            <a:spLocks noGrp="1"/>
          </p:cNvSpPr>
          <p:nvPr>
            <p:ph type="sldNum" sz="quarter" idx="12"/>
          </p:nvPr>
        </p:nvSpPr>
        <p:spPr>
          <a:xfrm>
            <a:off x="10067279" y="6356351"/>
            <a:ext cx="561975" cy="365125"/>
          </a:xfrm>
        </p:spPr>
        <p:txBody>
          <a:bodyPr/>
          <a:lstStyle/>
          <a:p>
            <a:pPr>
              <a:defRPr/>
            </a:pPr>
            <a:fld id="{83A1E51C-63DD-4081-9A7F-5DB0DA7C231F}" type="slidenum">
              <a:rPr/>
              <a:pPr>
                <a:defRPr/>
              </a:pPr>
              <a:t>10</a:t>
            </a:fld>
            <a:endParaRPr/>
          </a:p>
        </p:txBody>
      </p:sp>
      <p:sp>
        <p:nvSpPr>
          <p:cNvPr id="2" name="Title 1"/>
          <p:cNvSpPr txBox="1">
            <a:spLocks noGrp="1"/>
          </p:cNvSpPr>
          <p:nvPr>
            <p:ph type="title" idx="4294967295"/>
          </p:nvPr>
        </p:nvSpPr>
        <p:spPr>
          <a:xfrm>
            <a:off x="1752600" y="152401"/>
            <a:ext cx="868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View</a:t>
            </a:r>
            <a:r>
              <a:rPr lang="fr-FR" dirty="0">
                <a:solidFill>
                  <a:schemeClr val="tx1"/>
                </a:solidFill>
              </a:rPr>
              <a:t> of Memory</a:t>
            </a:r>
          </a:p>
        </p:txBody>
      </p:sp>
      <p:sp>
        <p:nvSpPr>
          <p:cNvPr id="33797" name="Text Placeholder 2"/>
          <p:cNvSpPr txBox="1">
            <a:spLocks noGrp="1"/>
          </p:cNvSpPr>
          <p:nvPr>
            <p:ph type="body" idx="4294967295"/>
          </p:nvPr>
        </p:nvSpPr>
        <p:spPr bwMode="auto">
          <a:xfrm>
            <a:off x="1828800" y="2117725"/>
            <a:ext cx="8534400" cy="38227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lvl1pPr marL="431800" indent="-323850">
              <a:defRPr sz="3200">
                <a:solidFill>
                  <a:srgbClr val="000000"/>
                </a:solidFill>
                <a:latin typeface="Calibri" pitchFamily="34" charset="0"/>
              </a:defRPr>
            </a:lvl1pPr>
            <a:lvl2pPr marL="863600" indent="-323850">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sz="2600" dirty="0">
                <a:ea typeface="Microsoft YaHei"/>
              </a:rPr>
              <a:t>Memory</a:t>
            </a:r>
          </a:p>
          <a:p>
            <a:pPr lvl="1">
              <a:spcBef>
                <a:spcPct val="0"/>
              </a:spcBef>
              <a:spcAft>
                <a:spcPts val="1138"/>
              </a:spcAft>
            </a:pPr>
            <a:r>
              <a:rPr lang="en-US" sz="2000" dirty="0">
                <a:ea typeface="Microsoft YaHei"/>
              </a:rPr>
              <a:t>One large array of bytes</a:t>
            </a:r>
          </a:p>
          <a:p>
            <a:pPr lvl="1">
              <a:spcBef>
                <a:spcPct val="0"/>
              </a:spcBef>
              <a:spcAft>
                <a:spcPts val="1138"/>
              </a:spcAft>
            </a:pPr>
            <a:r>
              <a:rPr lang="en-US" sz="2000" dirty="0">
                <a:ea typeface="Microsoft YaHei"/>
              </a:rPr>
              <a:t>Each location has an </a:t>
            </a:r>
            <a:r>
              <a:rPr lang="en-US" sz="2000" dirty="0">
                <a:solidFill>
                  <a:srgbClr val="2323DC"/>
                </a:solidFill>
                <a:ea typeface="Microsoft YaHei"/>
              </a:rPr>
              <a:t>address</a:t>
            </a:r>
          </a:p>
          <a:p>
            <a:pPr lvl="1">
              <a:spcBef>
                <a:spcPct val="0"/>
              </a:spcBef>
              <a:spcAft>
                <a:spcPts val="1138"/>
              </a:spcAft>
            </a:pPr>
            <a:r>
              <a:rPr lang="en-US" sz="2000" dirty="0">
                <a:ea typeface="Microsoft YaHei"/>
              </a:rPr>
              <a:t>The address of the first location is 0, and increases by 1 for each subsequent location</a:t>
            </a:r>
          </a:p>
          <a:p>
            <a:pPr>
              <a:spcBef>
                <a:spcPct val="0"/>
              </a:spcBef>
              <a:spcAft>
                <a:spcPts val="1413"/>
              </a:spcAft>
            </a:pPr>
            <a:r>
              <a:rPr lang="en-US" sz="2600" dirty="0">
                <a:ea typeface="Microsoft YaHei"/>
              </a:rPr>
              <a:t>The program is stored in a part of the memory</a:t>
            </a:r>
          </a:p>
          <a:p>
            <a:pPr>
              <a:spcBef>
                <a:spcPct val="0"/>
              </a:spcBef>
              <a:spcAft>
                <a:spcPts val="1413"/>
              </a:spcAft>
            </a:pPr>
            <a:r>
              <a:rPr lang="en-US" sz="2600" dirty="0">
                <a:ea typeface="Microsoft YaHei"/>
              </a:rPr>
              <a:t>The </a:t>
            </a:r>
            <a:r>
              <a:rPr lang="en-US" sz="2600" dirty="0">
                <a:solidFill>
                  <a:srgbClr val="DC2300"/>
                </a:solidFill>
                <a:ea typeface="Microsoft YaHei"/>
              </a:rPr>
              <a:t>program counter</a:t>
            </a:r>
            <a:r>
              <a:rPr lang="en-US" sz="2600" dirty="0">
                <a:ea typeface="Microsoft YaHei"/>
              </a:rPr>
              <a:t> contains the </a:t>
            </a:r>
            <a:r>
              <a:rPr lang="en-US" sz="2600" dirty="0">
                <a:solidFill>
                  <a:srgbClr val="2323DC"/>
                </a:solidFill>
                <a:ea typeface="Microsoft YaHei"/>
              </a:rPr>
              <a:t>address</a:t>
            </a:r>
            <a:r>
              <a:rPr lang="en-US" sz="2600" dirty="0">
                <a:ea typeface="Microsoft YaHei"/>
              </a:rPr>
              <a:t> of the current instruction</a:t>
            </a:r>
          </a:p>
        </p:txBody>
      </p:sp>
      <p:sp>
        <p:nvSpPr>
          <p:cNvPr id="4" name="Freeform 3"/>
          <p:cNvSpPr/>
          <p:nvPr/>
        </p:nvSpPr>
        <p:spPr>
          <a:xfrm>
            <a:off x="2484438" y="1600201"/>
            <a:ext cx="7345363" cy="50482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5" name="Freeform 4"/>
          <p:cNvSpPr/>
          <p:nvPr/>
        </p:nvSpPr>
        <p:spPr>
          <a:xfrm>
            <a:off x="3060700" y="1600201"/>
            <a:ext cx="576262" cy="50482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6" name="Freeform 5"/>
          <p:cNvSpPr/>
          <p:nvPr/>
        </p:nvSpPr>
        <p:spPr>
          <a:xfrm>
            <a:off x="3060700" y="1600201"/>
            <a:ext cx="576262" cy="50482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7" name="Freeform 6"/>
          <p:cNvSpPr/>
          <p:nvPr/>
        </p:nvSpPr>
        <p:spPr>
          <a:xfrm>
            <a:off x="4141788" y="1600201"/>
            <a:ext cx="574675" cy="50482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8" name="Freeform 7"/>
          <p:cNvSpPr/>
          <p:nvPr/>
        </p:nvSpPr>
        <p:spPr>
          <a:xfrm>
            <a:off x="4141788" y="1600201"/>
            <a:ext cx="574675" cy="50482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9" name="Freeform 8"/>
          <p:cNvSpPr/>
          <p:nvPr/>
        </p:nvSpPr>
        <p:spPr>
          <a:xfrm>
            <a:off x="5292725" y="1600201"/>
            <a:ext cx="576262" cy="50482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10" name="Freeform 9"/>
          <p:cNvSpPr/>
          <p:nvPr/>
        </p:nvSpPr>
        <p:spPr>
          <a:xfrm>
            <a:off x="5292725" y="1600201"/>
            <a:ext cx="576262" cy="50482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11" name="Freeform 10"/>
          <p:cNvSpPr/>
          <p:nvPr/>
        </p:nvSpPr>
        <p:spPr>
          <a:xfrm>
            <a:off x="6373813" y="1600201"/>
            <a:ext cx="574675" cy="50482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12" name="Freeform 11"/>
          <p:cNvSpPr/>
          <p:nvPr/>
        </p:nvSpPr>
        <p:spPr>
          <a:xfrm>
            <a:off x="6373813" y="1600201"/>
            <a:ext cx="574675" cy="50482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13" name="Freeform 12"/>
          <p:cNvSpPr/>
          <p:nvPr/>
        </p:nvSpPr>
        <p:spPr>
          <a:xfrm>
            <a:off x="7524750" y="1600201"/>
            <a:ext cx="576262" cy="50482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14" name="Freeform 13"/>
          <p:cNvSpPr/>
          <p:nvPr/>
        </p:nvSpPr>
        <p:spPr>
          <a:xfrm>
            <a:off x="8677275" y="1600201"/>
            <a:ext cx="576262" cy="50482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15" name="Freeform 14"/>
          <p:cNvSpPr/>
          <p:nvPr/>
        </p:nvSpPr>
        <p:spPr>
          <a:xfrm>
            <a:off x="5292725" y="1600201"/>
            <a:ext cx="576262" cy="50482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16" name="Freeform 15"/>
          <p:cNvSpPr/>
          <p:nvPr/>
        </p:nvSpPr>
        <p:spPr>
          <a:xfrm>
            <a:off x="5292725" y="1600201"/>
            <a:ext cx="576262" cy="50482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pic>
        <p:nvPicPr>
          <p:cNvPr id="19"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a:xfrm>
            <a:off x="10067279" y="6356351"/>
            <a:ext cx="561975" cy="365125"/>
          </a:xfrm>
        </p:spPr>
        <p:txBody>
          <a:bodyPr/>
          <a:lstStyle/>
          <a:p>
            <a:pPr>
              <a:defRPr/>
            </a:pPr>
            <a:fld id="{DBEAE45B-6CB2-45E3-9782-1CB6CA86B14D}" type="slidenum">
              <a:rPr/>
              <a:pPr>
                <a:defRPr/>
              </a:pPr>
              <a:t>11</a:t>
            </a:fld>
            <a:endParaRPr/>
          </a:p>
        </p:txBody>
      </p:sp>
      <p:sp>
        <p:nvSpPr>
          <p:cNvPr id="2" name="Title 1"/>
          <p:cNvSpPr txBox="1">
            <a:spLocks noGrp="1"/>
          </p:cNvSpPr>
          <p:nvPr>
            <p:ph type="title" idx="4294967295"/>
          </p:nvPr>
        </p:nvSpPr>
        <p:spPr>
          <a:xfrm>
            <a:off x="1752600" y="152401"/>
            <a:ext cx="868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Storage of Data in Memory</a:t>
            </a:r>
          </a:p>
        </p:txBody>
      </p:sp>
      <p:sp>
        <p:nvSpPr>
          <p:cNvPr id="34821" name="Text Placeholder 2"/>
          <p:cNvSpPr txBox="1">
            <a:spLocks noGrp="1"/>
          </p:cNvSpPr>
          <p:nvPr>
            <p:ph type="body" idx="4294967295"/>
          </p:nvPr>
        </p:nvSpPr>
        <p:spPr bwMode="auto">
          <a:xfrm>
            <a:off x="1828800" y="1600201"/>
            <a:ext cx="8610600" cy="45259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lvl1pPr marL="431800" indent="-323850">
              <a:defRPr sz="3200">
                <a:solidFill>
                  <a:srgbClr val="000000"/>
                </a:solidFill>
                <a:latin typeface="Calibri" pitchFamily="34" charset="0"/>
              </a:defRPr>
            </a:lvl1pPr>
            <a:lvl2pPr marL="863600" indent="-323850">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sz="2600" dirty="0">
                <a:ea typeface="Microsoft YaHei"/>
              </a:rPr>
              <a:t>Data Types</a:t>
            </a:r>
          </a:p>
          <a:p>
            <a:pPr lvl="1">
              <a:spcBef>
                <a:spcPct val="0"/>
              </a:spcBef>
              <a:spcAft>
                <a:spcPts val="1138"/>
              </a:spcAft>
            </a:pPr>
            <a:r>
              <a:rPr lang="en-US" sz="2000" dirty="0">
                <a:solidFill>
                  <a:srgbClr val="0000FF"/>
                </a:solidFill>
                <a:ea typeface="Microsoft YaHei"/>
              </a:rPr>
              <a:t>char</a:t>
            </a:r>
            <a:r>
              <a:rPr lang="en-US" sz="2000" dirty="0">
                <a:ea typeface="Microsoft YaHei"/>
              </a:rPr>
              <a:t> (1 byte), </a:t>
            </a:r>
            <a:r>
              <a:rPr lang="en-US" sz="2000" dirty="0">
                <a:solidFill>
                  <a:srgbClr val="FF0000"/>
                </a:solidFill>
                <a:ea typeface="Microsoft YaHei"/>
              </a:rPr>
              <a:t>short</a:t>
            </a:r>
            <a:r>
              <a:rPr lang="en-US" sz="2000" dirty="0">
                <a:ea typeface="Microsoft YaHei"/>
              </a:rPr>
              <a:t> (2 bytes), </a:t>
            </a:r>
            <a:r>
              <a:rPr lang="en-US" sz="2000" dirty="0" err="1">
                <a:solidFill>
                  <a:srgbClr val="2323DC"/>
                </a:solidFill>
                <a:ea typeface="Microsoft YaHei"/>
              </a:rPr>
              <a:t>int</a:t>
            </a:r>
            <a:r>
              <a:rPr lang="en-US" sz="2000" dirty="0">
                <a:solidFill>
                  <a:srgbClr val="2323DC"/>
                </a:solidFill>
                <a:ea typeface="Microsoft YaHei"/>
              </a:rPr>
              <a:t> </a:t>
            </a:r>
            <a:r>
              <a:rPr lang="en-US" sz="2000" dirty="0">
                <a:ea typeface="Microsoft YaHei"/>
              </a:rPr>
              <a:t>(4 bytes), </a:t>
            </a:r>
            <a:r>
              <a:rPr lang="en-US" sz="2000" dirty="0">
                <a:solidFill>
                  <a:srgbClr val="996633"/>
                </a:solidFill>
                <a:ea typeface="Microsoft YaHei"/>
              </a:rPr>
              <a:t>long </a:t>
            </a:r>
            <a:r>
              <a:rPr lang="en-US" sz="2000" dirty="0" err="1">
                <a:solidFill>
                  <a:srgbClr val="996633"/>
                </a:solidFill>
                <a:ea typeface="Microsoft YaHei"/>
              </a:rPr>
              <a:t>int</a:t>
            </a:r>
            <a:r>
              <a:rPr lang="en-US" sz="2000" dirty="0">
                <a:ea typeface="Microsoft YaHei"/>
              </a:rPr>
              <a:t> (8 bytes)</a:t>
            </a:r>
          </a:p>
          <a:p>
            <a:pPr>
              <a:spcBef>
                <a:spcPct val="0"/>
              </a:spcBef>
              <a:spcAft>
                <a:spcPts val="1413"/>
              </a:spcAft>
            </a:pPr>
            <a:r>
              <a:rPr lang="en-US" sz="2600" dirty="0">
                <a:ea typeface="Microsoft YaHei"/>
              </a:rPr>
              <a:t>How are </a:t>
            </a:r>
            <a:r>
              <a:rPr lang="en-US" sz="2600" dirty="0" err="1">
                <a:ea typeface="Microsoft YaHei"/>
              </a:rPr>
              <a:t>multibyte</a:t>
            </a:r>
            <a:r>
              <a:rPr lang="en-US" sz="2600" dirty="0">
                <a:ea typeface="Microsoft YaHei"/>
              </a:rPr>
              <a:t> variables stored in memory ?</a:t>
            </a:r>
          </a:p>
          <a:p>
            <a:pPr lvl="1">
              <a:spcBef>
                <a:spcPct val="0"/>
              </a:spcBef>
              <a:spcAft>
                <a:spcPts val="1138"/>
              </a:spcAft>
            </a:pPr>
            <a:r>
              <a:rPr lang="en-US" sz="2000" dirty="0">
                <a:ea typeface="Microsoft YaHei"/>
              </a:rPr>
              <a:t>Example : How is a 4 byte integer stored ?</a:t>
            </a:r>
          </a:p>
          <a:p>
            <a:pPr lvl="1">
              <a:spcBef>
                <a:spcPct val="0"/>
              </a:spcBef>
              <a:spcAft>
                <a:spcPts val="1138"/>
              </a:spcAft>
            </a:pPr>
            <a:r>
              <a:rPr lang="en-US" sz="2000" dirty="0">
                <a:ea typeface="Microsoft YaHei"/>
              </a:rPr>
              <a:t>Save the 4 bytes in consecutive locations</a:t>
            </a:r>
          </a:p>
          <a:p>
            <a:pPr lvl="1">
              <a:spcBef>
                <a:spcPct val="0"/>
              </a:spcBef>
              <a:spcAft>
                <a:spcPts val="1138"/>
              </a:spcAft>
            </a:pPr>
            <a:r>
              <a:rPr lang="en-US" sz="2000" dirty="0">
                <a:solidFill>
                  <a:srgbClr val="2323DC"/>
                </a:solidFill>
                <a:ea typeface="Microsoft YaHei"/>
              </a:rPr>
              <a:t>Little endian representation</a:t>
            </a:r>
            <a:r>
              <a:rPr lang="en-US" sz="2000" dirty="0">
                <a:ea typeface="Microsoft YaHei"/>
              </a:rPr>
              <a:t> (used in ARM and x86) → The LSB is stored in the lowest location</a:t>
            </a:r>
          </a:p>
          <a:p>
            <a:pPr lvl="1">
              <a:spcBef>
                <a:spcPct val="0"/>
              </a:spcBef>
              <a:spcAft>
                <a:spcPts val="1138"/>
              </a:spcAft>
            </a:pPr>
            <a:r>
              <a:rPr lang="en-US" sz="2000" dirty="0">
                <a:solidFill>
                  <a:srgbClr val="006B6B"/>
                </a:solidFill>
                <a:ea typeface="Microsoft YaHei"/>
              </a:rPr>
              <a:t>Big endian representation</a:t>
            </a:r>
            <a:r>
              <a:rPr lang="en-US" sz="2000" dirty="0">
                <a:ea typeface="Microsoft YaHei"/>
              </a:rPr>
              <a:t> (Sun </a:t>
            </a:r>
            <a:r>
              <a:rPr lang="en-US" sz="2000" dirty="0" err="1">
                <a:ea typeface="Microsoft YaHei"/>
              </a:rPr>
              <a:t>Sparc</a:t>
            </a:r>
            <a:r>
              <a:rPr lang="en-US" sz="2000" dirty="0">
                <a:ea typeface="Microsoft YaHei"/>
              </a:rPr>
              <a:t>, IBM PPC) → The MSB is stored in the lowest location</a:t>
            </a:r>
          </a:p>
        </p:txBody>
      </p:sp>
      <p:pic>
        <p:nvPicPr>
          <p:cNvPr id="6"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5" name="Slide Number Placeholder 1"/>
          <p:cNvSpPr>
            <a:spLocks noGrp="1"/>
          </p:cNvSpPr>
          <p:nvPr>
            <p:ph type="sldNum" sz="quarter" idx="12"/>
          </p:nvPr>
        </p:nvSpPr>
        <p:spPr>
          <a:xfrm>
            <a:off x="10067279" y="6356351"/>
            <a:ext cx="561975" cy="365125"/>
          </a:xfrm>
        </p:spPr>
        <p:txBody>
          <a:bodyPr/>
          <a:lstStyle/>
          <a:p>
            <a:pPr>
              <a:defRPr/>
            </a:pPr>
            <a:fld id="{D3BEC5B8-B169-46EA-B681-E314FB7C4EE3}" type="slidenum">
              <a:rPr/>
              <a:pPr>
                <a:defRPr/>
              </a:pPr>
              <a:t>12</a:t>
            </a:fld>
            <a:endParaRPr/>
          </a:p>
        </p:txBody>
      </p:sp>
      <p:sp>
        <p:nvSpPr>
          <p:cNvPr id="2" name="Title 1"/>
          <p:cNvSpPr txBox="1">
            <a:spLocks noGrp="1"/>
          </p:cNvSpPr>
          <p:nvPr>
            <p:ph type="title" idx="4294967295"/>
          </p:nvPr>
        </p:nvSpPr>
        <p:spPr>
          <a:xfrm>
            <a:off x="1752600" y="152401"/>
            <a:ext cx="868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Little</a:t>
            </a:r>
            <a:r>
              <a:rPr lang="fr-FR" dirty="0">
                <a:solidFill>
                  <a:schemeClr val="tx1"/>
                </a:solidFill>
              </a:rPr>
              <a:t> </a:t>
            </a:r>
            <a:r>
              <a:rPr lang="fr-FR" dirty="0" err="1">
                <a:solidFill>
                  <a:schemeClr val="tx1"/>
                </a:solidFill>
              </a:rPr>
              <a:t>Endian</a:t>
            </a:r>
            <a:r>
              <a:rPr lang="fr-FR" dirty="0">
                <a:solidFill>
                  <a:schemeClr val="tx1"/>
                </a:solidFill>
              </a:rPr>
              <a:t> vs </a:t>
            </a:r>
            <a:r>
              <a:rPr lang="fr-FR" dirty="0" err="1">
                <a:solidFill>
                  <a:schemeClr val="tx1"/>
                </a:solidFill>
              </a:rPr>
              <a:t>Big</a:t>
            </a:r>
            <a:r>
              <a:rPr lang="fr-FR" dirty="0">
                <a:solidFill>
                  <a:schemeClr val="tx1"/>
                </a:solidFill>
              </a:rPr>
              <a:t> </a:t>
            </a:r>
            <a:r>
              <a:rPr lang="fr-FR" dirty="0" err="1">
                <a:solidFill>
                  <a:schemeClr val="tx1"/>
                </a:solidFill>
              </a:rPr>
              <a:t>Endian</a:t>
            </a:r>
            <a:endParaRPr lang="fr-FR" dirty="0">
              <a:solidFill>
                <a:schemeClr val="tx1"/>
              </a:solidFill>
            </a:endParaRPr>
          </a:p>
        </p:txBody>
      </p:sp>
      <p:sp>
        <p:nvSpPr>
          <p:cNvPr id="35845" name="Text Placeholder 2"/>
          <p:cNvSpPr txBox="1">
            <a:spLocks noGrp="1"/>
          </p:cNvSpPr>
          <p:nvPr>
            <p:ph type="body" idx="4294967295"/>
          </p:nvPr>
        </p:nvSpPr>
        <p:spPr bwMode="auto">
          <a:xfrm>
            <a:off x="1905000" y="4608513"/>
            <a:ext cx="8382000" cy="15176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lvl1pPr marL="431800" indent="-323850">
              <a:defRPr sz="3200">
                <a:solidFill>
                  <a:srgbClr val="000000"/>
                </a:solidFill>
                <a:latin typeface="Calibri" pitchFamily="34" charset="0"/>
              </a:defRPr>
            </a:lvl1pPr>
            <a:lvl2pPr>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dirty="0">
                <a:ea typeface="Microsoft YaHei"/>
              </a:rPr>
              <a:t>Note the order of the storage of bytes</a:t>
            </a:r>
          </a:p>
        </p:txBody>
      </p:sp>
      <p:grpSp>
        <p:nvGrpSpPr>
          <p:cNvPr id="35846" name="Group 5"/>
          <p:cNvGrpSpPr>
            <a:grpSpLocks noChangeAspect="1"/>
          </p:cNvGrpSpPr>
          <p:nvPr/>
        </p:nvGrpSpPr>
        <p:grpSpPr bwMode="auto">
          <a:xfrm>
            <a:off x="3225801" y="1898651"/>
            <a:ext cx="5362575" cy="2347913"/>
            <a:chOff x="1680" y="1196"/>
            <a:chExt cx="3378" cy="1479"/>
          </a:xfrm>
        </p:grpSpPr>
        <p:sp>
          <p:nvSpPr>
            <p:cNvPr id="35847" name="AutoShape 4"/>
            <p:cNvSpPr>
              <a:spLocks noChangeAspect="1" noChangeArrowheads="1" noTextEdit="1"/>
            </p:cNvSpPr>
            <p:nvPr/>
          </p:nvSpPr>
          <p:spPr bwMode="auto">
            <a:xfrm>
              <a:off x="1680" y="1209"/>
              <a:ext cx="3378" cy="14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35848" name="Rectangle 6"/>
            <p:cNvSpPr>
              <a:spLocks noChangeArrowheads="1"/>
            </p:cNvSpPr>
            <p:nvPr/>
          </p:nvSpPr>
          <p:spPr bwMode="auto">
            <a:xfrm>
              <a:off x="3665" y="1387"/>
              <a:ext cx="1361" cy="293"/>
            </a:xfrm>
            <a:prstGeom prst="rect">
              <a:avLst/>
            </a:prstGeom>
            <a:solidFill>
              <a:srgbClr val="94C8D2"/>
            </a:solidFill>
            <a:ln w="13">
              <a:solidFill>
                <a:srgbClr val="323141"/>
              </a:solidFill>
              <a:round/>
              <a:headEnd/>
              <a:tailEnd/>
            </a:ln>
          </p:spPr>
          <p:txBody>
            <a:bodyPr/>
            <a:lstStyle/>
            <a:p>
              <a:endParaRPr lang="en-US"/>
            </a:p>
          </p:txBody>
        </p:sp>
        <p:sp>
          <p:nvSpPr>
            <p:cNvPr id="35849" name="Line 7"/>
            <p:cNvSpPr>
              <a:spLocks noChangeShapeType="1"/>
            </p:cNvSpPr>
            <p:nvPr/>
          </p:nvSpPr>
          <p:spPr bwMode="auto">
            <a:xfrm>
              <a:off x="4034" y="1387"/>
              <a:ext cx="0" cy="293"/>
            </a:xfrm>
            <a:prstGeom prst="line">
              <a:avLst/>
            </a:prstGeom>
            <a:noFill/>
            <a:ln w="13">
              <a:solidFill>
                <a:srgbClr val="24282B"/>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35850" name="Line 8"/>
            <p:cNvSpPr>
              <a:spLocks noChangeShapeType="1"/>
            </p:cNvSpPr>
            <p:nvPr/>
          </p:nvSpPr>
          <p:spPr bwMode="auto">
            <a:xfrm>
              <a:off x="4390" y="1387"/>
              <a:ext cx="0" cy="306"/>
            </a:xfrm>
            <a:prstGeom prst="line">
              <a:avLst/>
            </a:prstGeom>
            <a:noFill/>
            <a:ln w="13">
              <a:solidFill>
                <a:srgbClr val="24282B"/>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35851" name="Line 9"/>
            <p:cNvSpPr>
              <a:spLocks noChangeShapeType="1"/>
            </p:cNvSpPr>
            <p:nvPr/>
          </p:nvSpPr>
          <p:spPr bwMode="auto">
            <a:xfrm>
              <a:off x="4708" y="1387"/>
              <a:ext cx="0" cy="306"/>
            </a:xfrm>
            <a:prstGeom prst="line">
              <a:avLst/>
            </a:prstGeom>
            <a:noFill/>
            <a:ln w="13">
              <a:solidFill>
                <a:srgbClr val="24282B"/>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35852" name="Rectangle 10"/>
            <p:cNvSpPr>
              <a:spLocks noChangeArrowheads="1"/>
            </p:cNvSpPr>
            <p:nvPr/>
          </p:nvSpPr>
          <p:spPr bwMode="auto">
            <a:xfrm>
              <a:off x="3741" y="1451"/>
              <a:ext cx="73"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a:solidFill>
                    <a:srgbClr val="24282B"/>
                  </a:solidFill>
                  <a:latin typeface="Times New Roman" pitchFamily="18" charset="0"/>
                </a:rPr>
                <a:t>8</a:t>
              </a:r>
              <a:endParaRPr lang="en-US">
                <a:latin typeface="Arial" pitchFamily="34" charset="0"/>
              </a:endParaRPr>
            </a:p>
          </p:txBody>
        </p:sp>
        <p:sp>
          <p:nvSpPr>
            <p:cNvPr id="35853" name="Rectangle 11"/>
            <p:cNvSpPr>
              <a:spLocks noChangeArrowheads="1"/>
            </p:cNvSpPr>
            <p:nvPr/>
          </p:nvSpPr>
          <p:spPr bwMode="auto">
            <a:xfrm>
              <a:off x="3830" y="1451"/>
              <a:ext cx="73"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a:solidFill>
                    <a:srgbClr val="24282B"/>
                  </a:solidFill>
                  <a:latin typeface="Times New Roman" pitchFamily="18" charset="0"/>
                </a:rPr>
                <a:t>7</a:t>
              </a:r>
              <a:endParaRPr lang="en-US">
                <a:latin typeface="Arial" pitchFamily="34" charset="0"/>
              </a:endParaRPr>
            </a:p>
          </p:txBody>
        </p:sp>
        <p:sp>
          <p:nvSpPr>
            <p:cNvPr id="35854" name="Rectangle 12"/>
            <p:cNvSpPr>
              <a:spLocks noChangeArrowheads="1"/>
            </p:cNvSpPr>
            <p:nvPr/>
          </p:nvSpPr>
          <p:spPr bwMode="auto">
            <a:xfrm>
              <a:off x="4128" y="1451"/>
              <a:ext cx="73"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a:solidFill>
                    <a:srgbClr val="24282B"/>
                  </a:solidFill>
                  <a:latin typeface="Times New Roman" pitchFamily="18" charset="0"/>
                </a:rPr>
                <a:t>6</a:t>
              </a:r>
              <a:endParaRPr lang="en-US">
                <a:latin typeface="Arial" pitchFamily="34" charset="0"/>
              </a:endParaRPr>
            </a:p>
          </p:txBody>
        </p:sp>
        <p:sp>
          <p:nvSpPr>
            <p:cNvPr id="35855" name="Rectangle 13"/>
            <p:cNvSpPr>
              <a:spLocks noChangeArrowheads="1"/>
            </p:cNvSpPr>
            <p:nvPr/>
          </p:nvSpPr>
          <p:spPr bwMode="auto">
            <a:xfrm>
              <a:off x="4217" y="1451"/>
              <a:ext cx="73"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a:solidFill>
                    <a:srgbClr val="24282B"/>
                  </a:solidFill>
                  <a:latin typeface="Times New Roman" pitchFamily="18" charset="0"/>
                </a:rPr>
                <a:t>5</a:t>
              </a:r>
              <a:endParaRPr lang="en-US">
                <a:latin typeface="Arial" pitchFamily="34" charset="0"/>
              </a:endParaRPr>
            </a:p>
          </p:txBody>
        </p:sp>
        <p:sp>
          <p:nvSpPr>
            <p:cNvPr id="35856" name="Rectangle 14"/>
            <p:cNvSpPr>
              <a:spLocks noChangeArrowheads="1"/>
            </p:cNvSpPr>
            <p:nvPr/>
          </p:nvSpPr>
          <p:spPr bwMode="auto">
            <a:xfrm>
              <a:off x="4453" y="1451"/>
              <a:ext cx="73"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a:solidFill>
                    <a:srgbClr val="24282B"/>
                  </a:solidFill>
                  <a:latin typeface="Times New Roman" pitchFamily="18" charset="0"/>
                </a:rPr>
                <a:t>4</a:t>
              </a:r>
              <a:endParaRPr lang="en-US">
                <a:latin typeface="Arial" pitchFamily="34" charset="0"/>
              </a:endParaRPr>
            </a:p>
          </p:txBody>
        </p:sp>
        <p:sp>
          <p:nvSpPr>
            <p:cNvPr id="35857" name="Rectangle 15"/>
            <p:cNvSpPr>
              <a:spLocks noChangeArrowheads="1"/>
            </p:cNvSpPr>
            <p:nvPr/>
          </p:nvSpPr>
          <p:spPr bwMode="auto">
            <a:xfrm>
              <a:off x="4543" y="1451"/>
              <a:ext cx="73"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a:solidFill>
                    <a:srgbClr val="24282B"/>
                  </a:solidFill>
                  <a:latin typeface="Times New Roman" pitchFamily="18" charset="0"/>
                </a:rPr>
                <a:t>3</a:t>
              </a:r>
              <a:endParaRPr lang="en-US">
                <a:latin typeface="Arial" pitchFamily="34" charset="0"/>
              </a:endParaRPr>
            </a:p>
          </p:txBody>
        </p:sp>
        <p:sp>
          <p:nvSpPr>
            <p:cNvPr id="35858" name="Rectangle 16"/>
            <p:cNvSpPr>
              <a:spLocks noChangeArrowheads="1"/>
            </p:cNvSpPr>
            <p:nvPr/>
          </p:nvSpPr>
          <p:spPr bwMode="auto">
            <a:xfrm>
              <a:off x="4799" y="1451"/>
              <a:ext cx="145"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a:solidFill>
                    <a:srgbClr val="24282B"/>
                  </a:solidFill>
                  <a:latin typeface="Times New Roman" pitchFamily="18" charset="0"/>
                </a:rPr>
                <a:t>21</a:t>
              </a:r>
              <a:endParaRPr lang="en-US">
                <a:latin typeface="Arial" pitchFamily="34" charset="0"/>
              </a:endParaRPr>
            </a:p>
          </p:txBody>
        </p:sp>
        <p:sp>
          <p:nvSpPr>
            <p:cNvPr id="35859" name="Rectangle 18"/>
            <p:cNvSpPr>
              <a:spLocks noChangeArrowheads="1"/>
            </p:cNvSpPr>
            <p:nvPr/>
          </p:nvSpPr>
          <p:spPr bwMode="auto">
            <a:xfrm>
              <a:off x="3677" y="2189"/>
              <a:ext cx="1349" cy="293"/>
            </a:xfrm>
            <a:prstGeom prst="rect">
              <a:avLst/>
            </a:prstGeom>
            <a:solidFill>
              <a:srgbClr val="94C8D2"/>
            </a:solidFill>
            <a:ln w="13">
              <a:solidFill>
                <a:srgbClr val="323141"/>
              </a:solidFill>
              <a:round/>
              <a:headEnd/>
              <a:tailEnd/>
            </a:ln>
          </p:spPr>
          <p:txBody>
            <a:bodyPr/>
            <a:lstStyle/>
            <a:p>
              <a:endParaRPr lang="en-US"/>
            </a:p>
          </p:txBody>
        </p:sp>
        <p:sp>
          <p:nvSpPr>
            <p:cNvPr id="35860" name="Line 19"/>
            <p:cNvSpPr>
              <a:spLocks noChangeShapeType="1"/>
            </p:cNvSpPr>
            <p:nvPr/>
          </p:nvSpPr>
          <p:spPr bwMode="auto">
            <a:xfrm>
              <a:off x="4046" y="2189"/>
              <a:ext cx="0" cy="293"/>
            </a:xfrm>
            <a:prstGeom prst="line">
              <a:avLst/>
            </a:prstGeom>
            <a:noFill/>
            <a:ln w="13">
              <a:solidFill>
                <a:srgbClr val="24282B"/>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35861" name="Line 20"/>
            <p:cNvSpPr>
              <a:spLocks noChangeShapeType="1"/>
            </p:cNvSpPr>
            <p:nvPr/>
          </p:nvSpPr>
          <p:spPr bwMode="auto">
            <a:xfrm>
              <a:off x="4390" y="2189"/>
              <a:ext cx="0" cy="306"/>
            </a:xfrm>
            <a:prstGeom prst="line">
              <a:avLst/>
            </a:prstGeom>
            <a:noFill/>
            <a:ln w="13">
              <a:solidFill>
                <a:srgbClr val="24282B"/>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35862" name="Line 21"/>
            <p:cNvSpPr>
              <a:spLocks noChangeShapeType="1"/>
            </p:cNvSpPr>
            <p:nvPr/>
          </p:nvSpPr>
          <p:spPr bwMode="auto">
            <a:xfrm>
              <a:off x="4708" y="2189"/>
              <a:ext cx="0" cy="306"/>
            </a:xfrm>
            <a:prstGeom prst="line">
              <a:avLst/>
            </a:prstGeom>
            <a:noFill/>
            <a:ln w="13">
              <a:solidFill>
                <a:srgbClr val="24282B"/>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35863" name="Rectangle 22"/>
            <p:cNvSpPr>
              <a:spLocks noChangeArrowheads="1"/>
            </p:cNvSpPr>
            <p:nvPr/>
          </p:nvSpPr>
          <p:spPr bwMode="auto">
            <a:xfrm>
              <a:off x="3754" y="2253"/>
              <a:ext cx="1200"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a:solidFill>
                    <a:srgbClr val="24282B"/>
                  </a:solidFill>
                  <a:latin typeface="Times New Roman" pitchFamily="18" charset="0"/>
                </a:rPr>
                <a:t>21       43     65     87</a:t>
              </a:r>
              <a:endParaRPr lang="en-US">
                <a:latin typeface="Arial" pitchFamily="34" charset="0"/>
              </a:endParaRPr>
            </a:p>
          </p:txBody>
        </p:sp>
        <p:sp>
          <p:nvSpPr>
            <p:cNvPr id="35864" name="Rectangle 23"/>
            <p:cNvSpPr>
              <a:spLocks noChangeArrowheads="1"/>
            </p:cNvSpPr>
            <p:nvPr/>
          </p:nvSpPr>
          <p:spPr bwMode="auto">
            <a:xfrm>
              <a:off x="1693" y="1769"/>
              <a:ext cx="1050"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600">
                  <a:solidFill>
                    <a:srgbClr val="24282B"/>
                  </a:solidFill>
                  <a:latin typeface="Times New Roman" pitchFamily="18" charset="0"/>
                </a:rPr>
                <a:t>0x87654321</a:t>
              </a:r>
              <a:endParaRPr lang="en-US">
                <a:latin typeface="Arial" pitchFamily="34" charset="0"/>
              </a:endParaRPr>
            </a:p>
          </p:txBody>
        </p:sp>
        <p:sp>
          <p:nvSpPr>
            <p:cNvPr id="35865" name="Line 24"/>
            <p:cNvSpPr>
              <a:spLocks noChangeShapeType="1"/>
            </p:cNvSpPr>
            <p:nvPr/>
          </p:nvSpPr>
          <p:spPr bwMode="auto">
            <a:xfrm flipV="1">
              <a:off x="2914" y="1540"/>
              <a:ext cx="751" cy="229"/>
            </a:xfrm>
            <a:prstGeom prst="line">
              <a:avLst/>
            </a:prstGeom>
            <a:noFill/>
            <a:ln w="13">
              <a:solidFill>
                <a:srgbClr val="24282B"/>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35866" name="Freeform 25"/>
            <p:cNvSpPr>
              <a:spLocks/>
            </p:cNvSpPr>
            <p:nvPr/>
          </p:nvSpPr>
          <p:spPr bwMode="auto">
            <a:xfrm>
              <a:off x="3576" y="1540"/>
              <a:ext cx="89" cy="51"/>
            </a:xfrm>
            <a:custGeom>
              <a:avLst/>
              <a:gdLst>
                <a:gd name="T0" fmla="*/ 25 w 7"/>
                <a:gd name="T1" fmla="*/ 26 h 4"/>
                <a:gd name="T2" fmla="*/ 13 w 7"/>
                <a:gd name="T3" fmla="*/ 51 h 4"/>
                <a:gd name="T4" fmla="*/ 89 w 7"/>
                <a:gd name="T5" fmla="*/ 0 h 4"/>
                <a:gd name="T6" fmla="*/ 0 w 7"/>
                <a:gd name="T7" fmla="*/ 0 h 4"/>
                <a:gd name="T8" fmla="*/ 25 w 7"/>
                <a:gd name="T9" fmla="*/ 2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4">
                  <a:moveTo>
                    <a:pt x="2" y="2"/>
                  </a:moveTo>
                  <a:lnTo>
                    <a:pt x="1" y="4"/>
                  </a:lnTo>
                  <a:lnTo>
                    <a:pt x="7" y="0"/>
                  </a:lnTo>
                  <a:lnTo>
                    <a:pt x="0" y="0"/>
                  </a:lnTo>
                  <a:lnTo>
                    <a:pt x="2" y="2"/>
                  </a:lnTo>
                  <a:close/>
                </a:path>
              </a:pathLst>
            </a:custGeom>
            <a:solidFill>
              <a:srgbClr val="24282B"/>
            </a:solidFill>
            <a:ln w="13" cap="flat">
              <a:solidFill>
                <a:srgbClr val="24282B"/>
              </a:solidFill>
              <a:prstDash val="solid"/>
              <a:miter lim="800000"/>
              <a:headEnd/>
              <a:tailEnd/>
            </a:ln>
          </p:spPr>
          <p:txBody>
            <a:bodyPr/>
            <a:lstStyle/>
            <a:p>
              <a:endParaRPr lang="en-US"/>
            </a:p>
          </p:txBody>
        </p:sp>
        <p:sp>
          <p:nvSpPr>
            <p:cNvPr id="35867" name="Line 26"/>
            <p:cNvSpPr>
              <a:spLocks noChangeShapeType="1"/>
            </p:cNvSpPr>
            <p:nvPr/>
          </p:nvSpPr>
          <p:spPr bwMode="auto">
            <a:xfrm>
              <a:off x="2952" y="1935"/>
              <a:ext cx="700" cy="420"/>
            </a:xfrm>
            <a:prstGeom prst="line">
              <a:avLst/>
            </a:prstGeom>
            <a:noFill/>
            <a:ln w="13">
              <a:solidFill>
                <a:srgbClr val="24282B"/>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35868" name="Freeform 27"/>
            <p:cNvSpPr>
              <a:spLocks/>
            </p:cNvSpPr>
            <p:nvPr/>
          </p:nvSpPr>
          <p:spPr bwMode="auto">
            <a:xfrm>
              <a:off x="3563" y="2291"/>
              <a:ext cx="89" cy="64"/>
            </a:xfrm>
            <a:custGeom>
              <a:avLst/>
              <a:gdLst>
                <a:gd name="T0" fmla="*/ 38 w 7"/>
                <a:gd name="T1" fmla="*/ 38 h 5"/>
                <a:gd name="T2" fmla="*/ 0 w 7"/>
                <a:gd name="T3" fmla="*/ 38 h 5"/>
                <a:gd name="T4" fmla="*/ 89 w 7"/>
                <a:gd name="T5" fmla="*/ 64 h 5"/>
                <a:gd name="T6" fmla="*/ 25 w 7"/>
                <a:gd name="T7" fmla="*/ 0 h 5"/>
                <a:gd name="T8" fmla="*/ 38 w 7"/>
                <a:gd name="T9" fmla="*/ 38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5">
                  <a:moveTo>
                    <a:pt x="3" y="3"/>
                  </a:moveTo>
                  <a:lnTo>
                    <a:pt x="0" y="3"/>
                  </a:lnTo>
                  <a:lnTo>
                    <a:pt x="7" y="5"/>
                  </a:lnTo>
                  <a:lnTo>
                    <a:pt x="2" y="0"/>
                  </a:lnTo>
                  <a:lnTo>
                    <a:pt x="3" y="3"/>
                  </a:lnTo>
                  <a:close/>
                </a:path>
              </a:pathLst>
            </a:custGeom>
            <a:solidFill>
              <a:srgbClr val="24282B"/>
            </a:solidFill>
            <a:ln w="13" cap="flat">
              <a:solidFill>
                <a:srgbClr val="24282B"/>
              </a:solidFill>
              <a:prstDash val="solid"/>
              <a:miter lim="800000"/>
              <a:headEnd/>
              <a:tailEnd/>
            </a:ln>
          </p:spPr>
          <p:txBody>
            <a:bodyPr/>
            <a:lstStyle/>
            <a:p>
              <a:endParaRPr lang="en-US"/>
            </a:p>
          </p:txBody>
        </p:sp>
        <p:sp>
          <p:nvSpPr>
            <p:cNvPr id="35869" name="Rectangle 28"/>
            <p:cNvSpPr>
              <a:spLocks noChangeArrowheads="1"/>
            </p:cNvSpPr>
            <p:nvPr/>
          </p:nvSpPr>
          <p:spPr bwMode="auto">
            <a:xfrm>
              <a:off x="4011" y="1196"/>
              <a:ext cx="667" cy="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900" dirty="0">
                  <a:solidFill>
                    <a:srgbClr val="24282B"/>
                  </a:solidFill>
                  <a:latin typeface="Times New Roman" pitchFamily="18" charset="0"/>
                </a:rPr>
                <a:t>Big endian</a:t>
              </a:r>
              <a:endParaRPr lang="en-US" dirty="0">
                <a:latin typeface="Arial" pitchFamily="34" charset="0"/>
              </a:endParaRPr>
            </a:p>
          </p:txBody>
        </p:sp>
        <p:sp>
          <p:nvSpPr>
            <p:cNvPr id="35870" name="Rectangle 29"/>
            <p:cNvSpPr>
              <a:spLocks noChangeArrowheads="1"/>
            </p:cNvSpPr>
            <p:nvPr/>
          </p:nvSpPr>
          <p:spPr bwMode="auto">
            <a:xfrm>
              <a:off x="3897" y="2011"/>
              <a:ext cx="778" cy="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900">
                  <a:solidFill>
                    <a:srgbClr val="24282B"/>
                  </a:solidFill>
                  <a:latin typeface="Times New Roman" pitchFamily="18" charset="0"/>
                </a:rPr>
                <a:t>Little endian</a:t>
              </a:r>
              <a:endParaRPr lang="en-US">
                <a:latin typeface="Arial" pitchFamily="34" charset="0"/>
              </a:endParaRPr>
            </a:p>
          </p:txBody>
        </p:sp>
        <p:sp>
          <p:nvSpPr>
            <p:cNvPr id="35871" name="Rectangle 30"/>
            <p:cNvSpPr>
              <a:spLocks noChangeArrowheads="1"/>
            </p:cNvSpPr>
            <p:nvPr/>
          </p:nvSpPr>
          <p:spPr bwMode="auto">
            <a:xfrm>
              <a:off x="3792" y="1693"/>
              <a:ext cx="1127"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a:solidFill>
                    <a:srgbClr val="24282B"/>
                  </a:solidFill>
                  <a:latin typeface="Times New Roman" pitchFamily="18" charset="0"/>
                </a:rPr>
                <a:t>0         1        2      3</a:t>
              </a:r>
              <a:endParaRPr lang="en-US">
                <a:latin typeface="Arial" pitchFamily="34" charset="0"/>
              </a:endParaRPr>
            </a:p>
          </p:txBody>
        </p:sp>
        <p:sp>
          <p:nvSpPr>
            <p:cNvPr id="35872" name="Rectangle 30"/>
            <p:cNvSpPr>
              <a:spLocks noChangeArrowheads="1"/>
            </p:cNvSpPr>
            <p:nvPr/>
          </p:nvSpPr>
          <p:spPr bwMode="auto">
            <a:xfrm>
              <a:off x="3792" y="2501"/>
              <a:ext cx="1127"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a:solidFill>
                    <a:srgbClr val="24282B"/>
                  </a:solidFill>
                  <a:latin typeface="Times New Roman" pitchFamily="18" charset="0"/>
                </a:rPr>
                <a:t>0         1        2      3</a:t>
              </a:r>
              <a:endParaRPr lang="en-US">
                <a:latin typeface="Arial" pitchFamily="34" charset="0"/>
              </a:endParaRPr>
            </a:p>
          </p:txBody>
        </p:sp>
      </p:grpSp>
      <p:pic>
        <p:nvPicPr>
          <p:cNvPr id="33"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0" name="Slide Number Placeholder 1"/>
          <p:cNvSpPr>
            <a:spLocks noGrp="1"/>
          </p:cNvSpPr>
          <p:nvPr>
            <p:ph type="sldNum" sz="quarter" idx="12"/>
          </p:nvPr>
        </p:nvSpPr>
        <p:spPr>
          <a:xfrm>
            <a:off x="10067279" y="6356351"/>
            <a:ext cx="561975" cy="365125"/>
          </a:xfrm>
        </p:spPr>
        <p:txBody>
          <a:bodyPr/>
          <a:lstStyle/>
          <a:p>
            <a:pPr>
              <a:defRPr/>
            </a:pPr>
            <a:fld id="{C6835E4F-3478-4811-8770-28314BE290C2}" type="slidenum">
              <a:rPr/>
              <a:pPr>
                <a:defRPr/>
              </a:pPr>
              <a:t>13</a:t>
            </a:fld>
            <a:endParaRPr/>
          </a:p>
        </p:txBody>
      </p:sp>
      <p:sp>
        <p:nvSpPr>
          <p:cNvPr id="2" name="Title 1"/>
          <p:cNvSpPr txBox="1">
            <a:spLocks noGrp="1"/>
          </p:cNvSpPr>
          <p:nvPr>
            <p:ph type="title" idx="4294967295"/>
          </p:nvPr>
        </p:nvSpPr>
        <p:spPr>
          <a:xfrm>
            <a:off x="1790700" y="206376"/>
            <a:ext cx="85725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Storage of </a:t>
            </a:r>
            <a:r>
              <a:rPr lang="fr-FR" dirty="0" err="1">
                <a:solidFill>
                  <a:schemeClr val="tx1"/>
                </a:solidFill>
              </a:rPr>
              <a:t>Arrays</a:t>
            </a:r>
            <a:r>
              <a:rPr lang="fr-FR" dirty="0">
                <a:solidFill>
                  <a:schemeClr val="tx1"/>
                </a:solidFill>
              </a:rPr>
              <a:t> in Memory</a:t>
            </a:r>
          </a:p>
        </p:txBody>
      </p:sp>
      <p:sp>
        <p:nvSpPr>
          <p:cNvPr id="36869" name="Text Placeholder 2"/>
          <p:cNvSpPr txBox="1">
            <a:spLocks noGrp="1"/>
          </p:cNvSpPr>
          <p:nvPr>
            <p:ph type="body" idx="4294967295"/>
          </p:nvPr>
        </p:nvSpPr>
        <p:spPr bwMode="auto">
          <a:xfrm>
            <a:off x="1828800" y="1600201"/>
            <a:ext cx="8610600" cy="45259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lvl1pPr marL="431800" indent="-323850">
              <a:defRPr sz="3200">
                <a:solidFill>
                  <a:srgbClr val="000000"/>
                </a:solidFill>
                <a:latin typeface="Calibri" pitchFamily="34" charset="0"/>
              </a:defRPr>
            </a:lvl1pPr>
            <a:lvl2pPr marL="863600" indent="-323850">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sz="2400" dirty="0">
                <a:ea typeface="Microsoft YaHei"/>
              </a:rPr>
              <a:t>Single dimensional arrays. Consider an array of integers : a[100]</a:t>
            </a:r>
          </a:p>
          <a:p>
            <a:pPr>
              <a:spcBef>
                <a:spcPct val="0"/>
              </a:spcBef>
              <a:spcAft>
                <a:spcPts val="1413"/>
              </a:spcAft>
            </a:pPr>
            <a:endParaRPr lang="en-US" sz="2600" dirty="0">
              <a:ea typeface="Microsoft YaHei"/>
            </a:endParaRPr>
          </a:p>
          <a:p>
            <a:pPr>
              <a:spcBef>
                <a:spcPct val="0"/>
              </a:spcBef>
              <a:spcAft>
                <a:spcPts val="1413"/>
              </a:spcAft>
            </a:pPr>
            <a:endParaRPr lang="en-US" sz="2600" dirty="0">
              <a:ea typeface="Microsoft YaHei"/>
            </a:endParaRPr>
          </a:p>
          <a:p>
            <a:pPr>
              <a:spcBef>
                <a:spcPct val="0"/>
              </a:spcBef>
              <a:spcAft>
                <a:spcPts val="1413"/>
              </a:spcAft>
            </a:pPr>
            <a:r>
              <a:rPr lang="en-US" sz="2400" dirty="0">
                <a:ea typeface="Microsoft YaHei"/>
              </a:rPr>
              <a:t>Each integer is stored in either a little endian or big endian format</a:t>
            </a:r>
          </a:p>
          <a:p>
            <a:pPr>
              <a:spcBef>
                <a:spcPct val="0"/>
              </a:spcBef>
              <a:spcAft>
                <a:spcPts val="1413"/>
              </a:spcAft>
            </a:pPr>
            <a:r>
              <a:rPr lang="en-US" sz="2400" dirty="0">
                <a:ea typeface="Microsoft YaHei"/>
              </a:rPr>
              <a:t>2 dimensional arrays :</a:t>
            </a:r>
          </a:p>
          <a:p>
            <a:pPr lvl="1">
              <a:spcBef>
                <a:spcPct val="0"/>
              </a:spcBef>
              <a:spcAft>
                <a:spcPts val="1138"/>
              </a:spcAft>
            </a:pPr>
            <a:r>
              <a:rPr lang="en-US" sz="2400" dirty="0" err="1">
                <a:ea typeface="Microsoft YaHei"/>
              </a:rPr>
              <a:t>int</a:t>
            </a:r>
            <a:r>
              <a:rPr lang="en-US" sz="2400" dirty="0">
                <a:ea typeface="Microsoft YaHei"/>
              </a:rPr>
              <a:t> a[100][100]</a:t>
            </a:r>
          </a:p>
          <a:p>
            <a:pPr lvl="1">
              <a:spcBef>
                <a:spcPct val="0"/>
              </a:spcBef>
              <a:spcAft>
                <a:spcPts val="1138"/>
              </a:spcAft>
            </a:pPr>
            <a:r>
              <a:rPr lang="en-US" sz="2400" dirty="0">
                <a:ea typeface="Microsoft YaHei"/>
              </a:rPr>
              <a:t>float b[100][100]</a:t>
            </a:r>
          </a:p>
          <a:p>
            <a:pPr lvl="1">
              <a:spcBef>
                <a:spcPct val="0"/>
              </a:spcBef>
              <a:spcAft>
                <a:spcPts val="1138"/>
              </a:spcAft>
            </a:pPr>
            <a:r>
              <a:rPr lang="en-US" sz="2400" dirty="0">
                <a:ea typeface="Microsoft YaHei"/>
              </a:rPr>
              <a:t>Two methods : </a:t>
            </a:r>
            <a:r>
              <a:rPr lang="en-US" sz="2400" dirty="0">
                <a:solidFill>
                  <a:srgbClr val="2300DC"/>
                </a:solidFill>
                <a:ea typeface="Microsoft YaHei"/>
              </a:rPr>
              <a:t>row major</a:t>
            </a:r>
            <a:r>
              <a:rPr lang="en-US" sz="2400" dirty="0">
                <a:ea typeface="Microsoft YaHei"/>
              </a:rPr>
              <a:t> and </a:t>
            </a:r>
            <a:r>
              <a:rPr lang="en-US" sz="2400" dirty="0">
                <a:solidFill>
                  <a:srgbClr val="FF3333"/>
                </a:solidFill>
                <a:ea typeface="Microsoft YaHei"/>
              </a:rPr>
              <a:t>column major</a:t>
            </a:r>
          </a:p>
        </p:txBody>
      </p:sp>
      <p:sp>
        <p:nvSpPr>
          <p:cNvPr id="4" name="Freeform 3"/>
          <p:cNvSpPr/>
          <p:nvPr/>
        </p:nvSpPr>
        <p:spPr>
          <a:xfrm>
            <a:off x="2562226" y="2376489"/>
            <a:ext cx="7343775" cy="50323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5" name="Freeform 4"/>
          <p:cNvSpPr/>
          <p:nvPr/>
        </p:nvSpPr>
        <p:spPr>
          <a:xfrm>
            <a:off x="3138488" y="2376489"/>
            <a:ext cx="576263" cy="50323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6" name="Freeform 5"/>
          <p:cNvSpPr/>
          <p:nvPr/>
        </p:nvSpPr>
        <p:spPr>
          <a:xfrm>
            <a:off x="3138488" y="2376489"/>
            <a:ext cx="576263" cy="50323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7" name="Freeform 6"/>
          <p:cNvSpPr/>
          <p:nvPr/>
        </p:nvSpPr>
        <p:spPr>
          <a:xfrm>
            <a:off x="4217988" y="2376489"/>
            <a:ext cx="576263" cy="50323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8" name="Freeform 7"/>
          <p:cNvSpPr/>
          <p:nvPr/>
        </p:nvSpPr>
        <p:spPr>
          <a:xfrm>
            <a:off x="4217988" y="2376489"/>
            <a:ext cx="576263" cy="50323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9" name="Freeform 8"/>
          <p:cNvSpPr/>
          <p:nvPr/>
        </p:nvSpPr>
        <p:spPr>
          <a:xfrm>
            <a:off x="5370513" y="2376489"/>
            <a:ext cx="576263" cy="50323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10" name="Freeform 9"/>
          <p:cNvSpPr/>
          <p:nvPr/>
        </p:nvSpPr>
        <p:spPr>
          <a:xfrm>
            <a:off x="5370513" y="2376489"/>
            <a:ext cx="576263" cy="50323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11" name="Freeform 10"/>
          <p:cNvSpPr/>
          <p:nvPr/>
        </p:nvSpPr>
        <p:spPr>
          <a:xfrm>
            <a:off x="6450013" y="2376489"/>
            <a:ext cx="576263" cy="50323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12" name="Freeform 11"/>
          <p:cNvSpPr/>
          <p:nvPr/>
        </p:nvSpPr>
        <p:spPr>
          <a:xfrm>
            <a:off x="6450013" y="2376489"/>
            <a:ext cx="576263" cy="50323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13" name="Freeform 12"/>
          <p:cNvSpPr/>
          <p:nvPr/>
        </p:nvSpPr>
        <p:spPr>
          <a:xfrm>
            <a:off x="7602538" y="2376489"/>
            <a:ext cx="576263" cy="50323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14" name="Freeform 13"/>
          <p:cNvSpPr/>
          <p:nvPr/>
        </p:nvSpPr>
        <p:spPr>
          <a:xfrm>
            <a:off x="8755063" y="2376489"/>
            <a:ext cx="574675" cy="50323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15" name="Freeform 14"/>
          <p:cNvSpPr/>
          <p:nvPr/>
        </p:nvSpPr>
        <p:spPr>
          <a:xfrm>
            <a:off x="5370513" y="2376489"/>
            <a:ext cx="576263" cy="50323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16" name="Freeform 15"/>
          <p:cNvSpPr/>
          <p:nvPr/>
        </p:nvSpPr>
        <p:spPr>
          <a:xfrm>
            <a:off x="5370513" y="2376489"/>
            <a:ext cx="576263" cy="50323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17" name="Freeform 16"/>
          <p:cNvSpPr/>
          <p:nvPr/>
        </p:nvSpPr>
        <p:spPr>
          <a:xfrm>
            <a:off x="3138488" y="2519363"/>
            <a:ext cx="2232025" cy="2159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3366"/>
          </a:solidFill>
          <a:ln w="0">
            <a:solidFill>
              <a:srgbClr val="000000"/>
            </a:solidFill>
            <a:prstDash val="solid"/>
          </a:ln>
        </p:spPr>
        <p:txBody>
          <a:bodyPr wrap="none" lIns="90000" tIns="45000" rIns="90000" bIns="45000" anchor="ctr" compatLnSpc="0"/>
          <a:lstStyle/>
          <a:p>
            <a:pPr algn="ctr" fontAlgn="auto" hangingPunct="0">
              <a:spcBef>
                <a:spcPts val="0"/>
              </a:spcBef>
              <a:spcAft>
                <a:spcPts val="0"/>
              </a:spcAft>
              <a:defRPr/>
            </a:pPr>
            <a:r>
              <a:rPr lang="en-IN">
                <a:latin typeface="Arial" pitchFamily="18"/>
                <a:ea typeface="Microsoft YaHei" pitchFamily="2"/>
                <a:cs typeface="Mangal" pitchFamily="2"/>
              </a:rPr>
              <a:t>a[0]</a:t>
            </a:r>
          </a:p>
        </p:txBody>
      </p:sp>
      <p:sp>
        <p:nvSpPr>
          <p:cNvPr id="18" name="Freeform 17"/>
          <p:cNvSpPr/>
          <p:nvPr/>
        </p:nvSpPr>
        <p:spPr>
          <a:xfrm>
            <a:off x="5370513" y="2519363"/>
            <a:ext cx="2232025" cy="2159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3366"/>
          </a:solidFill>
          <a:ln w="0">
            <a:solidFill>
              <a:srgbClr val="000000"/>
            </a:solidFill>
            <a:prstDash val="solid"/>
          </a:ln>
        </p:spPr>
        <p:txBody>
          <a:bodyPr wrap="none" lIns="90000" tIns="45000" rIns="90000" bIns="45000" anchor="ctr" compatLnSpc="0"/>
          <a:lstStyle/>
          <a:p>
            <a:pPr algn="ctr" fontAlgn="auto" hangingPunct="0">
              <a:spcBef>
                <a:spcPts val="0"/>
              </a:spcBef>
              <a:spcAft>
                <a:spcPts val="0"/>
              </a:spcAft>
              <a:defRPr/>
            </a:pPr>
            <a:r>
              <a:rPr lang="en-IN">
                <a:latin typeface="Arial" pitchFamily="18"/>
                <a:ea typeface="Microsoft YaHei" pitchFamily="2"/>
                <a:cs typeface="Mangal" pitchFamily="2"/>
              </a:rPr>
              <a:t>a[1]</a:t>
            </a:r>
          </a:p>
        </p:txBody>
      </p:sp>
      <p:sp>
        <p:nvSpPr>
          <p:cNvPr id="19" name="Freeform 18"/>
          <p:cNvSpPr/>
          <p:nvPr/>
        </p:nvSpPr>
        <p:spPr>
          <a:xfrm>
            <a:off x="7602538" y="2519363"/>
            <a:ext cx="2232025" cy="2159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3366"/>
          </a:solidFill>
          <a:ln w="0">
            <a:solidFill>
              <a:srgbClr val="000000"/>
            </a:solidFill>
            <a:prstDash val="solid"/>
          </a:ln>
        </p:spPr>
        <p:txBody>
          <a:bodyPr wrap="none" lIns="90000" tIns="45000" rIns="90000" bIns="45000" anchor="ctr" compatLnSpc="0"/>
          <a:lstStyle/>
          <a:p>
            <a:pPr algn="ctr" fontAlgn="auto" hangingPunct="0">
              <a:spcBef>
                <a:spcPts val="0"/>
              </a:spcBef>
              <a:spcAft>
                <a:spcPts val="0"/>
              </a:spcAft>
              <a:defRPr/>
            </a:pPr>
            <a:r>
              <a:rPr lang="en-IN">
                <a:latin typeface="Arial" pitchFamily="18"/>
                <a:ea typeface="Microsoft YaHei" pitchFamily="2"/>
                <a:cs typeface="Mangal" pitchFamily="2"/>
              </a:rPr>
              <a:t>a[2]</a:t>
            </a:r>
          </a:p>
        </p:txBody>
      </p:sp>
      <p:pic>
        <p:nvPicPr>
          <p:cNvPr id="22"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a:xfrm>
            <a:off x="10067279" y="6356351"/>
            <a:ext cx="561975" cy="365125"/>
          </a:xfrm>
        </p:spPr>
        <p:txBody>
          <a:bodyPr/>
          <a:lstStyle/>
          <a:p>
            <a:pPr>
              <a:defRPr/>
            </a:pPr>
            <a:fld id="{2B11F48C-49CA-4049-ADB5-0420F443D9F7}" type="slidenum">
              <a:rPr/>
              <a:pPr>
                <a:defRPr/>
              </a:pPr>
              <a:t>14</a:t>
            </a:fld>
            <a:endParaRPr/>
          </a:p>
        </p:txBody>
      </p:sp>
      <p:sp>
        <p:nvSpPr>
          <p:cNvPr id="2" name="Title 1"/>
          <p:cNvSpPr txBox="1">
            <a:spLocks noGrp="1"/>
          </p:cNvSpPr>
          <p:nvPr>
            <p:ph type="title" idx="4294967295"/>
          </p:nvPr>
        </p:nvSpPr>
        <p:spPr>
          <a:xfrm>
            <a:off x="1752600" y="228601"/>
            <a:ext cx="868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Row</a:t>
            </a:r>
            <a:r>
              <a:rPr lang="fr-FR" dirty="0">
                <a:solidFill>
                  <a:schemeClr val="tx1"/>
                </a:solidFill>
              </a:rPr>
              <a:t> Major vs </a:t>
            </a:r>
            <a:r>
              <a:rPr lang="fr-FR" dirty="0" err="1">
                <a:solidFill>
                  <a:schemeClr val="tx1"/>
                </a:solidFill>
              </a:rPr>
              <a:t>Column</a:t>
            </a:r>
            <a:r>
              <a:rPr lang="fr-FR" dirty="0">
                <a:solidFill>
                  <a:schemeClr val="tx1"/>
                </a:solidFill>
              </a:rPr>
              <a:t> Major</a:t>
            </a:r>
          </a:p>
        </p:txBody>
      </p:sp>
      <p:sp>
        <p:nvSpPr>
          <p:cNvPr id="37893" name="Text Placeholder 2"/>
          <p:cNvSpPr txBox="1">
            <a:spLocks noGrp="1"/>
          </p:cNvSpPr>
          <p:nvPr>
            <p:ph type="body" idx="4294967295"/>
          </p:nvPr>
        </p:nvSpPr>
        <p:spPr bwMode="auto">
          <a:xfrm>
            <a:off x="1828800" y="1447801"/>
            <a:ext cx="8610600" cy="45259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lvl1pPr marL="431800" indent="-323850">
              <a:defRPr sz="3200">
                <a:solidFill>
                  <a:srgbClr val="000000"/>
                </a:solidFill>
                <a:latin typeface="Calibri" pitchFamily="34" charset="0"/>
              </a:defRPr>
            </a:lvl1pPr>
            <a:lvl2pPr marL="863600" indent="-323850">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sz="2800" dirty="0">
                <a:solidFill>
                  <a:srgbClr val="FF3366"/>
                </a:solidFill>
                <a:ea typeface="Microsoft YaHei"/>
              </a:rPr>
              <a:t>Row Major </a:t>
            </a:r>
            <a:r>
              <a:rPr lang="en-US" sz="2800" dirty="0">
                <a:ea typeface="Microsoft YaHei"/>
              </a:rPr>
              <a:t>(C, Python)</a:t>
            </a:r>
          </a:p>
          <a:p>
            <a:pPr lvl="1">
              <a:spcBef>
                <a:spcPct val="0"/>
              </a:spcBef>
              <a:spcAft>
                <a:spcPts val="1138"/>
              </a:spcAft>
            </a:pPr>
            <a:r>
              <a:rPr lang="en-US" sz="2400" dirty="0">
                <a:ea typeface="Microsoft YaHei"/>
              </a:rPr>
              <a:t>Store the first row as an 1D array</a:t>
            </a:r>
          </a:p>
          <a:p>
            <a:pPr lvl="1">
              <a:spcBef>
                <a:spcPct val="0"/>
              </a:spcBef>
              <a:spcAft>
                <a:spcPts val="1138"/>
              </a:spcAft>
            </a:pPr>
            <a:r>
              <a:rPr lang="en-US" sz="2400" dirty="0">
                <a:ea typeface="Microsoft YaHei"/>
              </a:rPr>
              <a:t>Then store the second row, and so on...</a:t>
            </a:r>
          </a:p>
          <a:p>
            <a:pPr>
              <a:spcBef>
                <a:spcPct val="0"/>
              </a:spcBef>
              <a:spcAft>
                <a:spcPts val="1413"/>
              </a:spcAft>
            </a:pPr>
            <a:r>
              <a:rPr lang="en-US" sz="2800" dirty="0">
                <a:solidFill>
                  <a:srgbClr val="33CC66"/>
                </a:solidFill>
                <a:ea typeface="Microsoft YaHei"/>
              </a:rPr>
              <a:t>Column Major </a:t>
            </a:r>
            <a:r>
              <a:rPr lang="en-US" sz="2800" dirty="0">
                <a:ea typeface="Microsoft YaHei"/>
              </a:rPr>
              <a:t>(Fortran, </a:t>
            </a:r>
            <a:r>
              <a:rPr lang="en-US" sz="2800" dirty="0" err="1">
                <a:ea typeface="Microsoft YaHei"/>
              </a:rPr>
              <a:t>Matlab</a:t>
            </a:r>
            <a:r>
              <a:rPr lang="en-US" sz="2800" dirty="0">
                <a:ea typeface="Microsoft YaHei"/>
              </a:rPr>
              <a:t>)</a:t>
            </a:r>
          </a:p>
          <a:p>
            <a:pPr lvl="1">
              <a:spcBef>
                <a:spcPct val="0"/>
              </a:spcBef>
              <a:spcAft>
                <a:spcPts val="1138"/>
              </a:spcAft>
            </a:pPr>
            <a:r>
              <a:rPr lang="en-US" sz="2400" dirty="0">
                <a:ea typeface="Microsoft YaHei"/>
              </a:rPr>
              <a:t>Store the first column as an 1D array</a:t>
            </a:r>
          </a:p>
          <a:p>
            <a:pPr lvl="1">
              <a:spcBef>
                <a:spcPct val="0"/>
              </a:spcBef>
              <a:spcAft>
                <a:spcPts val="1138"/>
              </a:spcAft>
            </a:pPr>
            <a:r>
              <a:rPr lang="en-US" sz="2400" dirty="0">
                <a:ea typeface="Microsoft YaHei"/>
              </a:rPr>
              <a:t>Then store the second column, and so on</a:t>
            </a:r>
          </a:p>
          <a:p>
            <a:pPr>
              <a:spcBef>
                <a:spcPct val="0"/>
              </a:spcBef>
              <a:spcAft>
                <a:spcPts val="1413"/>
              </a:spcAft>
            </a:pPr>
            <a:r>
              <a:rPr lang="en-US" sz="2800" dirty="0">
                <a:ea typeface="Microsoft YaHei"/>
              </a:rPr>
              <a:t>Multidimensional arrays</a:t>
            </a:r>
          </a:p>
          <a:p>
            <a:pPr lvl="1">
              <a:spcBef>
                <a:spcPct val="0"/>
              </a:spcBef>
              <a:spcAft>
                <a:spcPts val="1138"/>
              </a:spcAft>
            </a:pPr>
            <a:r>
              <a:rPr lang="en-US" sz="2400" dirty="0">
                <a:ea typeface="Microsoft YaHei"/>
              </a:rPr>
              <a:t>Store the entire array as a sequence of 1D arrays</a:t>
            </a:r>
          </a:p>
        </p:txBody>
      </p:sp>
      <p:pic>
        <p:nvPicPr>
          <p:cNvPr id="6"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2"/>
          </p:nvPr>
        </p:nvSpPr>
        <p:spPr>
          <a:xfrm>
            <a:off x="10067279" y="6356351"/>
            <a:ext cx="561975" cy="365125"/>
          </a:xfrm>
        </p:spPr>
        <p:txBody>
          <a:bodyPr/>
          <a:lstStyle/>
          <a:p>
            <a:pPr>
              <a:defRPr/>
            </a:pPr>
            <a:fld id="{785D012C-F169-4BA0-BBD5-380899CF574A}" type="slidenum">
              <a:rPr/>
              <a:pPr>
                <a:defRPr/>
              </a:pPr>
              <a:t>15</a:t>
            </a:fld>
            <a:endParaRPr/>
          </a:p>
        </p:txBody>
      </p:sp>
      <p:sp>
        <p:nvSpPr>
          <p:cNvPr id="2" name="Title 1"/>
          <p:cNvSpPr txBox="1">
            <a:spLocks noGrp="1"/>
          </p:cNvSpPr>
          <p:nvPr>
            <p:ph type="title" idx="4294967295"/>
          </p:nvPr>
        </p:nvSpPr>
        <p:spPr>
          <a:xfrm>
            <a:off x="1752600" y="381001"/>
            <a:ext cx="8686800" cy="676275"/>
          </a:xfrm>
        </p:spPr>
        <p:txBody>
          <a:bodyPr vert="horz" wrap="square"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Outline</a:t>
            </a:r>
          </a:p>
        </p:txBody>
      </p:sp>
      <p:sp>
        <p:nvSpPr>
          <p:cNvPr id="26629" name="Text Placeholder 2"/>
          <p:cNvSpPr txBox="1">
            <a:spLocks noGrp="1"/>
          </p:cNvSpPr>
          <p:nvPr>
            <p:ph type="body" idx="4294967295"/>
          </p:nvPr>
        </p:nvSpPr>
        <p:spPr bwMode="auto">
          <a:xfrm>
            <a:off x="1828800" y="1828800"/>
            <a:ext cx="8534400" cy="35639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lvl1pPr marL="431800" indent="-323850">
              <a:defRPr sz="3200">
                <a:solidFill>
                  <a:srgbClr val="000000"/>
                </a:solidFill>
                <a:latin typeface="Calibri" pitchFamily="34" charset="0"/>
              </a:defRPr>
            </a:lvl1pPr>
            <a:lvl2pPr>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dirty="0">
                <a:ea typeface="Microsoft YaHei"/>
              </a:rPr>
              <a:t>Overview of Assembly Language</a:t>
            </a:r>
          </a:p>
          <a:p>
            <a:pPr>
              <a:spcBef>
                <a:spcPct val="0"/>
              </a:spcBef>
              <a:spcAft>
                <a:spcPts val="1413"/>
              </a:spcAft>
            </a:pPr>
            <a:r>
              <a:rPr lang="en-US" dirty="0">
                <a:ea typeface="Microsoft YaHei"/>
              </a:rPr>
              <a:t>Assembly Language Syntax</a:t>
            </a:r>
          </a:p>
          <a:p>
            <a:pPr>
              <a:spcBef>
                <a:spcPct val="0"/>
              </a:spcBef>
              <a:spcAft>
                <a:spcPts val="1413"/>
              </a:spcAft>
            </a:pPr>
            <a:r>
              <a:rPr lang="en-US" dirty="0" err="1">
                <a:ea typeface="Microsoft YaHei"/>
              </a:rPr>
              <a:t>SimpleRisc</a:t>
            </a:r>
            <a:r>
              <a:rPr lang="en-US" dirty="0">
                <a:ea typeface="Microsoft YaHei"/>
              </a:rPr>
              <a:t> ISA</a:t>
            </a:r>
          </a:p>
          <a:p>
            <a:pPr>
              <a:spcBef>
                <a:spcPct val="0"/>
              </a:spcBef>
              <a:spcAft>
                <a:spcPts val="1413"/>
              </a:spcAft>
            </a:pPr>
            <a:r>
              <a:rPr lang="en-US" dirty="0">
                <a:ea typeface="Microsoft YaHei"/>
              </a:rPr>
              <a:t>Functions and Stacks</a:t>
            </a:r>
          </a:p>
          <a:p>
            <a:pPr>
              <a:spcBef>
                <a:spcPct val="0"/>
              </a:spcBef>
              <a:spcAft>
                <a:spcPts val="1413"/>
              </a:spcAft>
            </a:pPr>
            <a:r>
              <a:rPr lang="en-US" dirty="0" err="1">
                <a:ea typeface="Microsoft YaHei"/>
              </a:rPr>
              <a:t>SimpleRisc</a:t>
            </a:r>
            <a:r>
              <a:rPr lang="en-US" dirty="0">
                <a:ea typeface="Microsoft YaHei"/>
              </a:rPr>
              <a:t> Encoding</a:t>
            </a:r>
          </a:p>
        </p:txBody>
      </p:sp>
      <p:pic>
        <p:nvPicPr>
          <p:cNvPr id="7"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7162800" y="2370138"/>
            <a:ext cx="1397000" cy="982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6499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5" name="Slide Number Placeholder 1"/>
          <p:cNvSpPr>
            <a:spLocks noGrp="1"/>
          </p:cNvSpPr>
          <p:nvPr>
            <p:ph type="sldNum" sz="quarter" idx="12"/>
          </p:nvPr>
        </p:nvSpPr>
        <p:spPr>
          <a:xfrm>
            <a:off x="10067279" y="6356351"/>
            <a:ext cx="561975" cy="365125"/>
          </a:xfrm>
        </p:spPr>
        <p:txBody>
          <a:bodyPr/>
          <a:lstStyle/>
          <a:p>
            <a:pPr>
              <a:defRPr/>
            </a:pPr>
            <a:fld id="{4563B815-77F2-4236-AE25-BCE14E0A39E3}" type="slidenum">
              <a:rPr/>
              <a:pPr>
                <a:defRPr/>
              </a:pPr>
              <a:t>16</a:t>
            </a:fld>
            <a:endParaRPr/>
          </a:p>
        </p:txBody>
      </p:sp>
      <p:sp>
        <p:nvSpPr>
          <p:cNvPr id="2" name="Title 1"/>
          <p:cNvSpPr txBox="1">
            <a:spLocks noGrp="1"/>
          </p:cNvSpPr>
          <p:nvPr>
            <p:ph type="title" idx="4294967295"/>
          </p:nvPr>
        </p:nvSpPr>
        <p:spPr>
          <a:xfrm>
            <a:off x="1752600" y="95250"/>
            <a:ext cx="8572500" cy="1047750"/>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sz="3600" dirty="0" err="1">
                <a:solidFill>
                  <a:schemeClr val="tx1"/>
                </a:solidFill>
              </a:rPr>
              <a:t>Assembly</a:t>
            </a:r>
            <a:r>
              <a:rPr lang="fr-FR" sz="3600" dirty="0">
                <a:solidFill>
                  <a:schemeClr val="tx1"/>
                </a:solidFill>
              </a:rPr>
              <a:t> File Structure : GNU Assembler</a:t>
            </a:r>
          </a:p>
        </p:txBody>
      </p:sp>
      <p:sp>
        <p:nvSpPr>
          <p:cNvPr id="39941" name="Text Placeholder 2"/>
          <p:cNvSpPr txBox="1">
            <a:spLocks noGrp="1"/>
          </p:cNvSpPr>
          <p:nvPr>
            <p:ph type="body" idx="4294967295"/>
          </p:nvPr>
        </p:nvSpPr>
        <p:spPr bwMode="auto">
          <a:xfrm>
            <a:off x="1905000" y="4495801"/>
            <a:ext cx="8534400" cy="15890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lvl1pPr marL="431800" indent="-323850">
              <a:defRPr sz="3200">
                <a:solidFill>
                  <a:srgbClr val="000000"/>
                </a:solidFill>
                <a:latin typeface="Calibri" pitchFamily="34" charset="0"/>
              </a:defRPr>
            </a:lvl1pPr>
            <a:lvl2pPr>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sz="2600" dirty="0">
                <a:ea typeface="Microsoft YaHei"/>
              </a:rPr>
              <a:t>Divided into different </a:t>
            </a:r>
            <a:r>
              <a:rPr lang="en-US" sz="2600" dirty="0">
                <a:solidFill>
                  <a:srgbClr val="0000FF"/>
                </a:solidFill>
                <a:ea typeface="Microsoft YaHei"/>
              </a:rPr>
              <a:t>sections</a:t>
            </a:r>
          </a:p>
          <a:p>
            <a:pPr>
              <a:spcBef>
                <a:spcPct val="0"/>
              </a:spcBef>
              <a:spcAft>
                <a:spcPts val="1413"/>
              </a:spcAft>
            </a:pPr>
            <a:r>
              <a:rPr lang="en-US" sz="2600" dirty="0">
                <a:ea typeface="Microsoft YaHei"/>
              </a:rPr>
              <a:t>Each section contains some data, or assembly instructions</a:t>
            </a:r>
          </a:p>
        </p:txBody>
      </p:sp>
      <p:grpSp>
        <p:nvGrpSpPr>
          <p:cNvPr id="39942" name="Group 6"/>
          <p:cNvGrpSpPr>
            <a:grpSpLocks noChangeAspect="1"/>
          </p:cNvGrpSpPr>
          <p:nvPr/>
        </p:nvGrpSpPr>
        <p:grpSpPr bwMode="auto">
          <a:xfrm>
            <a:off x="4924426" y="1671638"/>
            <a:ext cx="2314575" cy="2501900"/>
            <a:chOff x="4032" y="1208"/>
            <a:chExt cx="1458" cy="1576"/>
          </a:xfrm>
        </p:grpSpPr>
        <p:sp>
          <p:nvSpPr>
            <p:cNvPr id="39943" name="AutoShape 5"/>
            <p:cNvSpPr>
              <a:spLocks noChangeAspect="1" noChangeArrowheads="1" noTextEdit="1"/>
            </p:cNvSpPr>
            <p:nvPr/>
          </p:nvSpPr>
          <p:spPr bwMode="auto">
            <a:xfrm>
              <a:off x="4032" y="1222"/>
              <a:ext cx="1458" cy="1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39944" name="Freeform 7"/>
            <p:cNvSpPr>
              <a:spLocks/>
            </p:cNvSpPr>
            <p:nvPr/>
          </p:nvSpPr>
          <p:spPr bwMode="auto">
            <a:xfrm>
              <a:off x="4181" y="1421"/>
              <a:ext cx="1175" cy="185"/>
            </a:xfrm>
            <a:custGeom>
              <a:avLst/>
              <a:gdLst>
                <a:gd name="T0" fmla="*/ 85 w 165"/>
                <a:gd name="T1" fmla="*/ 0 h 26"/>
                <a:gd name="T2" fmla="*/ 1097 w 165"/>
                <a:gd name="T3" fmla="*/ 0 h 26"/>
                <a:gd name="T4" fmla="*/ 1175 w 165"/>
                <a:gd name="T5" fmla="*/ 78 h 26"/>
                <a:gd name="T6" fmla="*/ 1175 w 165"/>
                <a:gd name="T7" fmla="*/ 100 h 26"/>
                <a:gd name="T8" fmla="*/ 1097 w 165"/>
                <a:gd name="T9" fmla="*/ 185 h 26"/>
                <a:gd name="T10" fmla="*/ 85 w 165"/>
                <a:gd name="T11" fmla="*/ 185 h 26"/>
                <a:gd name="T12" fmla="*/ 0 w 165"/>
                <a:gd name="T13" fmla="*/ 100 h 26"/>
                <a:gd name="T14" fmla="*/ 0 w 165"/>
                <a:gd name="T15" fmla="*/ 78 h 26"/>
                <a:gd name="T16" fmla="*/ 85 w 165"/>
                <a:gd name="T17" fmla="*/ 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5" h="26">
                  <a:moveTo>
                    <a:pt x="12" y="0"/>
                  </a:moveTo>
                  <a:lnTo>
                    <a:pt x="154" y="0"/>
                  </a:lnTo>
                  <a:cubicBezTo>
                    <a:pt x="160" y="0"/>
                    <a:pt x="165" y="5"/>
                    <a:pt x="165" y="11"/>
                  </a:cubicBezTo>
                  <a:lnTo>
                    <a:pt x="165" y="14"/>
                  </a:lnTo>
                  <a:cubicBezTo>
                    <a:pt x="165" y="20"/>
                    <a:pt x="160" y="26"/>
                    <a:pt x="154" y="26"/>
                  </a:cubicBezTo>
                  <a:lnTo>
                    <a:pt x="12" y="26"/>
                  </a:lnTo>
                  <a:cubicBezTo>
                    <a:pt x="5" y="26"/>
                    <a:pt x="0" y="20"/>
                    <a:pt x="0" y="14"/>
                  </a:cubicBezTo>
                  <a:lnTo>
                    <a:pt x="0" y="11"/>
                  </a:lnTo>
                  <a:cubicBezTo>
                    <a:pt x="0" y="5"/>
                    <a:pt x="5" y="0"/>
                    <a:pt x="12" y="0"/>
                  </a:cubicBezTo>
                  <a:close/>
                </a:path>
              </a:pathLst>
            </a:custGeom>
            <a:solidFill>
              <a:srgbClr val="F0D8C2"/>
            </a:solidFill>
            <a:ln w="7" cap="flat">
              <a:solidFill>
                <a:srgbClr val="323141"/>
              </a:solidFill>
              <a:prstDash val="solid"/>
              <a:round/>
              <a:headEnd/>
              <a:tailEnd/>
            </a:ln>
          </p:spPr>
          <p:txBody>
            <a:bodyPr/>
            <a:lstStyle/>
            <a:p>
              <a:endParaRPr lang="en-US"/>
            </a:p>
          </p:txBody>
        </p:sp>
        <p:sp>
          <p:nvSpPr>
            <p:cNvPr id="39945" name="Rectangle 8"/>
            <p:cNvSpPr>
              <a:spLocks noChangeArrowheads="1"/>
            </p:cNvSpPr>
            <p:nvPr/>
          </p:nvSpPr>
          <p:spPr bwMode="auto">
            <a:xfrm>
              <a:off x="4046" y="1364"/>
              <a:ext cx="1424" cy="1403"/>
            </a:xfrm>
            <a:prstGeom prst="rect">
              <a:avLst/>
            </a:prstGeom>
            <a:noFill/>
            <a:ln w="14">
              <a:solidFill>
                <a:srgbClr val="24282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9946" name="Rectangle 9"/>
            <p:cNvSpPr>
              <a:spLocks noChangeArrowheads="1"/>
            </p:cNvSpPr>
            <p:nvPr/>
          </p:nvSpPr>
          <p:spPr bwMode="auto">
            <a:xfrm>
              <a:off x="4623" y="1449"/>
              <a:ext cx="167"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300" dirty="0">
                  <a:solidFill>
                    <a:srgbClr val="24282B"/>
                  </a:solidFill>
                  <a:latin typeface="Times New Roman" pitchFamily="18" charset="0"/>
                </a:rPr>
                <a:t>.file</a:t>
              </a:r>
              <a:endParaRPr lang="en-US" dirty="0">
                <a:latin typeface="Arial" pitchFamily="34" charset="0"/>
              </a:endParaRPr>
            </a:p>
          </p:txBody>
        </p:sp>
        <p:sp>
          <p:nvSpPr>
            <p:cNvPr id="39947" name="Freeform 10"/>
            <p:cNvSpPr>
              <a:spLocks/>
            </p:cNvSpPr>
            <p:nvPr/>
          </p:nvSpPr>
          <p:spPr bwMode="auto">
            <a:xfrm>
              <a:off x="4181" y="1663"/>
              <a:ext cx="1175" cy="185"/>
            </a:xfrm>
            <a:custGeom>
              <a:avLst/>
              <a:gdLst>
                <a:gd name="T0" fmla="*/ 78 w 165"/>
                <a:gd name="T1" fmla="*/ 0 h 26"/>
                <a:gd name="T2" fmla="*/ 1090 w 165"/>
                <a:gd name="T3" fmla="*/ 0 h 26"/>
                <a:gd name="T4" fmla="*/ 1175 w 165"/>
                <a:gd name="T5" fmla="*/ 78 h 26"/>
                <a:gd name="T6" fmla="*/ 1175 w 165"/>
                <a:gd name="T7" fmla="*/ 100 h 26"/>
                <a:gd name="T8" fmla="*/ 1090 w 165"/>
                <a:gd name="T9" fmla="*/ 185 h 26"/>
                <a:gd name="T10" fmla="*/ 78 w 165"/>
                <a:gd name="T11" fmla="*/ 185 h 26"/>
                <a:gd name="T12" fmla="*/ 0 w 165"/>
                <a:gd name="T13" fmla="*/ 100 h 26"/>
                <a:gd name="T14" fmla="*/ 0 w 165"/>
                <a:gd name="T15" fmla="*/ 78 h 26"/>
                <a:gd name="T16" fmla="*/ 78 w 165"/>
                <a:gd name="T17" fmla="*/ 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5" h="26">
                  <a:moveTo>
                    <a:pt x="11" y="0"/>
                  </a:moveTo>
                  <a:lnTo>
                    <a:pt x="153" y="0"/>
                  </a:lnTo>
                  <a:cubicBezTo>
                    <a:pt x="160" y="0"/>
                    <a:pt x="165" y="5"/>
                    <a:pt x="165" y="11"/>
                  </a:cubicBezTo>
                  <a:lnTo>
                    <a:pt x="165" y="14"/>
                  </a:lnTo>
                  <a:cubicBezTo>
                    <a:pt x="165" y="21"/>
                    <a:pt x="160" y="26"/>
                    <a:pt x="153" y="26"/>
                  </a:cubicBezTo>
                  <a:lnTo>
                    <a:pt x="11" y="26"/>
                  </a:lnTo>
                  <a:cubicBezTo>
                    <a:pt x="5" y="26"/>
                    <a:pt x="0" y="21"/>
                    <a:pt x="0" y="14"/>
                  </a:cubicBezTo>
                  <a:lnTo>
                    <a:pt x="0" y="11"/>
                  </a:lnTo>
                  <a:cubicBezTo>
                    <a:pt x="0" y="5"/>
                    <a:pt x="5" y="0"/>
                    <a:pt x="11" y="0"/>
                  </a:cubicBezTo>
                  <a:close/>
                </a:path>
              </a:pathLst>
            </a:custGeom>
            <a:solidFill>
              <a:srgbClr val="F0D8C2"/>
            </a:solidFill>
            <a:ln w="7" cap="flat">
              <a:solidFill>
                <a:srgbClr val="323141"/>
              </a:solidFill>
              <a:prstDash val="solid"/>
              <a:round/>
              <a:headEnd/>
              <a:tailEnd/>
            </a:ln>
          </p:spPr>
          <p:txBody>
            <a:bodyPr/>
            <a:lstStyle/>
            <a:p>
              <a:endParaRPr lang="en-US"/>
            </a:p>
          </p:txBody>
        </p:sp>
        <p:sp>
          <p:nvSpPr>
            <p:cNvPr id="39948" name="Rectangle 11"/>
            <p:cNvSpPr>
              <a:spLocks noChangeArrowheads="1"/>
            </p:cNvSpPr>
            <p:nvPr/>
          </p:nvSpPr>
          <p:spPr bwMode="auto">
            <a:xfrm>
              <a:off x="4616" y="1691"/>
              <a:ext cx="184"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300" dirty="0">
                  <a:solidFill>
                    <a:srgbClr val="24282B"/>
                  </a:solidFill>
                  <a:latin typeface="Times New Roman" pitchFamily="18" charset="0"/>
                </a:rPr>
                <a:t>.text</a:t>
              </a:r>
              <a:endParaRPr lang="en-US" dirty="0">
                <a:latin typeface="Arial" pitchFamily="34" charset="0"/>
              </a:endParaRPr>
            </a:p>
          </p:txBody>
        </p:sp>
        <p:sp>
          <p:nvSpPr>
            <p:cNvPr id="39949" name="Freeform 12"/>
            <p:cNvSpPr>
              <a:spLocks/>
            </p:cNvSpPr>
            <p:nvPr/>
          </p:nvSpPr>
          <p:spPr bwMode="auto">
            <a:xfrm>
              <a:off x="4189" y="1913"/>
              <a:ext cx="1174" cy="185"/>
            </a:xfrm>
            <a:custGeom>
              <a:avLst/>
              <a:gdLst>
                <a:gd name="T0" fmla="*/ 85 w 165"/>
                <a:gd name="T1" fmla="*/ 0 h 26"/>
                <a:gd name="T2" fmla="*/ 1096 w 165"/>
                <a:gd name="T3" fmla="*/ 0 h 26"/>
                <a:gd name="T4" fmla="*/ 1174 w 165"/>
                <a:gd name="T5" fmla="*/ 85 h 26"/>
                <a:gd name="T6" fmla="*/ 1174 w 165"/>
                <a:gd name="T7" fmla="*/ 100 h 26"/>
                <a:gd name="T8" fmla="*/ 1096 w 165"/>
                <a:gd name="T9" fmla="*/ 185 h 26"/>
                <a:gd name="T10" fmla="*/ 85 w 165"/>
                <a:gd name="T11" fmla="*/ 185 h 26"/>
                <a:gd name="T12" fmla="*/ 0 w 165"/>
                <a:gd name="T13" fmla="*/ 100 h 26"/>
                <a:gd name="T14" fmla="*/ 0 w 165"/>
                <a:gd name="T15" fmla="*/ 85 h 26"/>
                <a:gd name="T16" fmla="*/ 85 w 165"/>
                <a:gd name="T17" fmla="*/ 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5" h="26">
                  <a:moveTo>
                    <a:pt x="12" y="0"/>
                  </a:moveTo>
                  <a:lnTo>
                    <a:pt x="154" y="0"/>
                  </a:lnTo>
                  <a:cubicBezTo>
                    <a:pt x="160" y="0"/>
                    <a:pt x="165" y="5"/>
                    <a:pt x="165" y="12"/>
                  </a:cubicBezTo>
                  <a:lnTo>
                    <a:pt x="165" y="14"/>
                  </a:lnTo>
                  <a:cubicBezTo>
                    <a:pt x="165" y="21"/>
                    <a:pt x="160" y="26"/>
                    <a:pt x="154" y="26"/>
                  </a:cubicBezTo>
                  <a:lnTo>
                    <a:pt x="12" y="26"/>
                  </a:lnTo>
                  <a:cubicBezTo>
                    <a:pt x="5" y="26"/>
                    <a:pt x="0" y="21"/>
                    <a:pt x="0" y="14"/>
                  </a:cubicBezTo>
                  <a:lnTo>
                    <a:pt x="0" y="12"/>
                  </a:lnTo>
                  <a:cubicBezTo>
                    <a:pt x="0" y="5"/>
                    <a:pt x="5" y="0"/>
                    <a:pt x="12" y="0"/>
                  </a:cubicBezTo>
                  <a:close/>
                </a:path>
              </a:pathLst>
            </a:custGeom>
            <a:solidFill>
              <a:srgbClr val="F0D8C2"/>
            </a:solidFill>
            <a:ln w="7" cap="flat">
              <a:solidFill>
                <a:srgbClr val="323141"/>
              </a:solidFill>
              <a:prstDash val="solid"/>
              <a:round/>
              <a:headEnd/>
              <a:tailEnd/>
            </a:ln>
          </p:spPr>
          <p:txBody>
            <a:bodyPr/>
            <a:lstStyle/>
            <a:p>
              <a:endParaRPr lang="en-US"/>
            </a:p>
          </p:txBody>
        </p:sp>
        <p:sp>
          <p:nvSpPr>
            <p:cNvPr id="39950" name="Rectangle 13"/>
            <p:cNvSpPr>
              <a:spLocks noChangeArrowheads="1"/>
            </p:cNvSpPr>
            <p:nvPr/>
          </p:nvSpPr>
          <p:spPr bwMode="auto">
            <a:xfrm>
              <a:off x="4623" y="1941"/>
              <a:ext cx="201"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300" dirty="0">
                  <a:solidFill>
                    <a:srgbClr val="24282B"/>
                  </a:solidFill>
                  <a:latin typeface="Times New Roman" pitchFamily="18" charset="0"/>
                </a:rPr>
                <a:t>.data</a:t>
              </a:r>
              <a:endParaRPr lang="en-US" dirty="0">
                <a:latin typeface="Arial" pitchFamily="34" charset="0"/>
              </a:endParaRPr>
            </a:p>
          </p:txBody>
        </p:sp>
        <p:sp>
          <p:nvSpPr>
            <p:cNvPr id="39951" name="Oval 14"/>
            <p:cNvSpPr>
              <a:spLocks noChangeArrowheads="1"/>
            </p:cNvSpPr>
            <p:nvPr/>
          </p:nvSpPr>
          <p:spPr bwMode="auto">
            <a:xfrm>
              <a:off x="4573" y="2190"/>
              <a:ext cx="28" cy="29"/>
            </a:xfrm>
            <a:prstGeom prst="ellipse">
              <a:avLst/>
            </a:prstGeom>
            <a:solidFill>
              <a:srgbClr val="544F4A"/>
            </a:solidFill>
            <a:ln w="14">
              <a:solidFill>
                <a:srgbClr val="24282B"/>
              </a:solidFill>
              <a:miter lim="800000"/>
              <a:headEnd/>
              <a:tailEnd/>
            </a:ln>
          </p:spPr>
          <p:txBody>
            <a:bodyPr/>
            <a:lstStyle/>
            <a:p>
              <a:endParaRPr lang="en-US"/>
            </a:p>
          </p:txBody>
        </p:sp>
        <p:sp>
          <p:nvSpPr>
            <p:cNvPr id="39952" name="Oval 15"/>
            <p:cNvSpPr>
              <a:spLocks noChangeArrowheads="1"/>
            </p:cNvSpPr>
            <p:nvPr/>
          </p:nvSpPr>
          <p:spPr bwMode="auto">
            <a:xfrm>
              <a:off x="4758" y="2190"/>
              <a:ext cx="28" cy="29"/>
            </a:xfrm>
            <a:prstGeom prst="ellipse">
              <a:avLst/>
            </a:prstGeom>
            <a:solidFill>
              <a:srgbClr val="544F4A"/>
            </a:solidFill>
            <a:ln w="14">
              <a:solidFill>
                <a:srgbClr val="24282B"/>
              </a:solidFill>
              <a:miter lim="800000"/>
              <a:headEnd/>
              <a:tailEnd/>
            </a:ln>
          </p:spPr>
          <p:txBody>
            <a:bodyPr/>
            <a:lstStyle/>
            <a:p>
              <a:endParaRPr lang="en-US"/>
            </a:p>
          </p:txBody>
        </p:sp>
        <p:sp>
          <p:nvSpPr>
            <p:cNvPr id="39953" name="Oval 16"/>
            <p:cNvSpPr>
              <a:spLocks noChangeArrowheads="1"/>
            </p:cNvSpPr>
            <p:nvPr/>
          </p:nvSpPr>
          <p:spPr bwMode="auto">
            <a:xfrm>
              <a:off x="4936" y="2190"/>
              <a:ext cx="28" cy="29"/>
            </a:xfrm>
            <a:prstGeom prst="ellipse">
              <a:avLst/>
            </a:prstGeom>
            <a:solidFill>
              <a:srgbClr val="544F4A"/>
            </a:solidFill>
            <a:ln w="14">
              <a:solidFill>
                <a:srgbClr val="24282B"/>
              </a:solidFill>
              <a:miter lim="800000"/>
              <a:headEnd/>
              <a:tailEnd/>
            </a:ln>
          </p:spPr>
          <p:txBody>
            <a:bodyPr/>
            <a:lstStyle/>
            <a:p>
              <a:endParaRPr lang="en-US"/>
            </a:p>
          </p:txBody>
        </p:sp>
        <p:sp>
          <p:nvSpPr>
            <p:cNvPr id="39954" name="Freeform 17"/>
            <p:cNvSpPr>
              <a:spLocks/>
            </p:cNvSpPr>
            <p:nvPr/>
          </p:nvSpPr>
          <p:spPr bwMode="auto">
            <a:xfrm>
              <a:off x="4196" y="2532"/>
              <a:ext cx="1174" cy="185"/>
            </a:xfrm>
            <a:custGeom>
              <a:avLst/>
              <a:gdLst>
                <a:gd name="T0" fmla="*/ 85 w 165"/>
                <a:gd name="T1" fmla="*/ 0 h 26"/>
                <a:gd name="T2" fmla="*/ 1096 w 165"/>
                <a:gd name="T3" fmla="*/ 0 h 26"/>
                <a:gd name="T4" fmla="*/ 1174 w 165"/>
                <a:gd name="T5" fmla="*/ 85 h 26"/>
                <a:gd name="T6" fmla="*/ 1174 w 165"/>
                <a:gd name="T7" fmla="*/ 107 h 26"/>
                <a:gd name="T8" fmla="*/ 1096 w 165"/>
                <a:gd name="T9" fmla="*/ 185 h 26"/>
                <a:gd name="T10" fmla="*/ 85 w 165"/>
                <a:gd name="T11" fmla="*/ 185 h 26"/>
                <a:gd name="T12" fmla="*/ 0 w 165"/>
                <a:gd name="T13" fmla="*/ 107 h 26"/>
                <a:gd name="T14" fmla="*/ 0 w 165"/>
                <a:gd name="T15" fmla="*/ 85 h 26"/>
                <a:gd name="T16" fmla="*/ 85 w 165"/>
                <a:gd name="T17" fmla="*/ 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5" h="26">
                  <a:moveTo>
                    <a:pt x="12" y="0"/>
                  </a:moveTo>
                  <a:lnTo>
                    <a:pt x="154" y="0"/>
                  </a:lnTo>
                  <a:cubicBezTo>
                    <a:pt x="160" y="0"/>
                    <a:pt x="165" y="6"/>
                    <a:pt x="165" y="12"/>
                  </a:cubicBezTo>
                  <a:lnTo>
                    <a:pt x="165" y="15"/>
                  </a:lnTo>
                  <a:cubicBezTo>
                    <a:pt x="165" y="21"/>
                    <a:pt x="160" y="26"/>
                    <a:pt x="154" y="26"/>
                  </a:cubicBezTo>
                  <a:lnTo>
                    <a:pt x="12" y="26"/>
                  </a:lnTo>
                  <a:cubicBezTo>
                    <a:pt x="5" y="26"/>
                    <a:pt x="0" y="21"/>
                    <a:pt x="0" y="15"/>
                  </a:cubicBezTo>
                  <a:lnTo>
                    <a:pt x="0" y="12"/>
                  </a:lnTo>
                  <a:cubicBezTo>
                    <a:pt x="0" y="6"/>
                    <a:pt x="5" y="0"/>
                    <a:pt x="12" y="0"/>
                  </a:cubicBezTo>
                  <a:close/>
                </a:path>
              </a:pathLst>
            </a:custGeom>
            <a:solidFill>
              <a:srgbClr val="F0D8C2"/>
            </a:solidFill>
            <a:ln w="7" cap="flat">
              <a:solidFill>
                <a:srgbClr val="323141"/>
              </a:solidFill>
              <a:prstDash val="solid"/>
              <a:round/>
              <a:headEnd/>
              <a:tailEnd/>
            </a:ln>
          </p:spPr>
          <p:txBody>
            <a:bodyPr/>
            <a:lstStyle/>
            <a:p>
              <a:endParaRPr lang="en-US"/>
            </a:p>
          </p:txBody>
        </p:sp>
        <p:sp>
          <p:nvSpPr>
            <p:cNvPr id="39955" name="Freeform 18"/>
            <p:cNvSpPr>
              <a:spLocks/>
            </p:cNvSpPr>
            <p:nvPr/>
          </p:nvSpPr>
          <p:spPr bwMode="auto">
            <a:xfrm>
              <a:off x="4203" y="2297"/>
              <a:ext cx="1174" cy="185"/>
            </a:xfrm>
            <a:custGeom>
              <a:avLst/>
              <a:gdLst>
                <a:gd name="T0" fmla="*/ 78 w 165"/>
                <a:gd name="T1" fmla="*/ 0 h 26"/>
                <a:gd name="T2" fmla="*/ 1089 w 165"/>
                <a:gd name="T3" fmla="*/ 0 h 26"/>
                <a:gd name="T4" fmla="*/ 1174 w 165"/>
                <a:gd name="T5" fmla="*/ 78 h 26"/>
                <a:gd name="T6" fmla="*/ 1174 w 165"/>
                <a:gd name="T7" fmla="*/ 100 h 26"/>
                <a:gd name="T8" fmla="*/ 1089 w 165"/>
                <a:gd name="T9" fmla="*/ 185 h 26"/>
                <a:gd name="T10" fmla="*/ 78 w 165"/>
                <a:gd name="T11" fmla="*/ 185 h 26"/>
                <a:gd name="T12" fmla="*/ 0 w 165"/>
                <a:gd name="T13" fmla="*/ 100 h 26"/>
                <a:gd name="T14" fmla="*/ 0 w 165"/>
                <a:gd name="T15" fmla="*/ 78 h 26"/>
                <a:gd name="T16" fmla="*/ 78 w 165"/>
                <a:gd name="T17" fmla="*/ 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5" h="26">
                  <a:moveTo>
                    <a:pt x="11" y="0"/>
                  </a:moveTo>
                  <a:lnTo>
                    <a:pt x="153" y="0"/>
                  </a:lnTo>
                  <a:cubicBezTo>
                    <a:pt x="160" y="0"/>
                    <a:pt x="165" y="5"/>
                    <a:pt x="165" y="11"/>
                  </a:cubicBezTo>
                  <a:lnTo>
                    <a:pt x="165" y="14"/>
                  </a:lnTo>
                  <a:cubicBezTo>
                    <a:pt x="165" y="21"/>
                    <a:pt x="160" y="26"/>
                    <a:pt x="153" y="26"/>
                  </a:cubicBezTo>
                  <a:lnTo>
                    <a:pt x="11" y="26"/>
                  </a:lnTo>
                  <a:cubicBezTo>
                    <a:pt x="5" y="26"/>
                    <a:pt x="0" y="21"/>
                    <a:pt x="0" y="14"/>
                  </a:cubicBezTo>
                  <a:lnTo>
                    <a:pt x="0" y="11"/>
                  </a:lnTo>
                  <a:cubicBezTo>
                    <a:pt x="0" y="5"/>
                    <a:pt x="5" y="0"/>
                    <a:pt x="11" y="0"/>
                  </a:cubicBezTo>
                  <a:close/>
                </a:path>
              </a:pathLst>
            </a:custGeom>
            <a:solidFill>
              <a:srgbClr val="F0D8C2"/>
            </a:solidFill>
            <a:ln w="7" cap="flat">
              <a:solidFill>
                <a:srgbClr val="323141"/>
              </a:solidFill>
              <a:prstDash val="solid"/>
              <a:round/>
              <a:headEnd/>
              <a:tailEnd/>
            </a:ln>
          </p:spPr>
          <p:txBody>
            <a:bodyPr/>
            <a:lstStyle/>
            <a:p>
              <a:endParaRPr lang="en-US"/>
            </a:p>
          </p:txBody>
        </p:sp>
        <p:sp>
          <p:nvSpPr>
            <p:cNvPr id="39956" name="Rectangle 19"/>
            <p:cNvSpPr>
              <a:spLocks noChangeArrowheads="1"/>
            </p:cNvSpPr>
            <p:nvPr/>
          </p:nvSpPr>
          <p:spPr bwMode="auto">
            <a:xfrm>
              <a:off x="4480" y="1208"/>
              <a:ext cx="733" cy="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500" dirty="0">
                  <a:solidFill>
                    <a:srgbClr val="24282B"/>
                  </a:solidFill>
                  <a:latin typeface="Times New Roman" pitchFamily="18" charset="0"/>
                </a:rPr>
                <a:t>Assembly  File</a:t>
              </a:r>
              <a:endParaRPr lang="en-US" dirty="0">
                <a:latin typeface="Arial" pitchFamily="34" charset="0"/>
              </a:endParaRPr>
            </a:p>
          </p:txBody>
        </p:sp>
      </p:grpSp>
      <p:pic>
        <p:nvPicPr>
          <p:cNvPr id="21"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a:xfrm>
            <a:off x="10067279" y="6356351"/>
            <a:ext cx="561975" cy="365125"/>
          </a:xfrm>
        </p:spPr>
        <p:txBody>
          <a:bodyPr/>
          <a:lstStyle/>
          <a:p>
            <a:pPr>
              <a:defRPr/>
            </a:pPr>
            <a:fld id="{4E337745-72B6-4D47-A8D1-620CAF73AF09}" type="slidenum">
              <a:rPr/>
              <a:pPr>
                <a:defRPr/>
              </a:pPr>
              <a:t>17</a:t>
            </a:fld>
            <a:endParaRPr/>
          </a:p>
        </p:txBody>
      </p:sp>
      <p:sp>
        <p:nvSpPr>
          <p:cNvPr id="2" name="Title 1"/>
          <p:cNvSpPr txBox="1">
            <a:spLocks noGrp="1"/>
          </p:cNvSpPr>
          <p:nvPr>
            <p:ph type="title" idx="4294967295"/>
          </p:nvPr>
        </p:nvSpPr>
        <p:spPr>
          <a:xfrm>
            <a:off x="1752600" y="228601"/>
            <a:ext cx="868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Meaning</a:t>
            </a:r>
            <a:r>
              <a:rPr lang="fr-FR" dirty="0">
                <a:solidFill>
                  <a:schemeClr val="tx1"/>
                </a:solidFill>
              </a:rPr>
              <a:t> of </a:t>
            </a:r>
            <a:r>
              <a:rPr lang="fr-FR" dirty="0" err="1">
                <a:solidFill>
                  <a:schemeClr val="tx1"/>
                </a:solidFill>
              </a:rPr>
              <a:t>Different</a:t>
            </a:r>
            <a:r>
              <a:rPr lang="fr-FR" dirty="0">
                <a:solidFill>
                  <a:schemeClr val="tx1"/>
                </a:solidFill>
              </a:rPr>
              <a:t> Sections</a:t>
            </a:r>
          </a:p>
        </p:txBody>
      </p:sp>
      <p:sp>
        <p:nvSpPr>
          <p:cNvPr id="40965" name="Text Placeholder 2"/>
          <p:cNvSpPr txBox="1">
            <a:spLocks noGrp="1"/>
          </p:cNvSpPr>
          <p:nvPr>
            <p:ph type="body" idx="4294967295"/>
          </p:nvPr>
        </p:nvSpPr>
        <p:spPr bwMode="auto">
          <a:xfrm>
            <a:off x="1828800" y="1600201"/>
            <a:ext cx="8610600" cy="45259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lvl1pPr marL="431800" indent="-323850">
              <a:defRPr sz="3200">
                <a:solidFill>
                  <a:srgbClr val="000000"/>
                </a:solidFill>
                <a:latin typeface="Calibri" pitchFamily="34" charset="0"/>
              </a:defRPr>
            </a:lvl1pPr>
            <a:lvl2pPr marL="863600" indent="-323850">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dirty="0">
                <a:ea typeface="Microsoft YaHei"/>
              </a:rPr>
              <a:t>.file</a:t>
            </a:r>
          </a:p>
          <a:p>
            <a:pPr lvl="1">
              <a:spcBef>
                <a:spcPct val="0"/>
              </a:spcBef>
              <a:spcAft>
                <a:spcPts val="1138"/>
              </a:spcAft>
            </a:pPr>
            <a:r>
              <a:rPr lang="en-US" sz="2400" dirty="0">
                <a:ea typeface="Microsoft YaHei"/>
              </a:rPr>
              <a:t>name of the source file</a:t>
            </a:r>
          </a:p>
          <a:p>
            <a:pPr>
              <a:spcBef>
                <a:spcPct val="0"/>
              </a:spcBef>
              <a:spcAft>
                <a:spcPts val="1413"/>
              </a:spcAft>
            </a:pPr>
            <a:r>
              <a:rPr lang="en-US" dirty="0">
                <a:ea typeface="Microsoft YaHei"/>
              </a:rPr>
              <a:t>.text</a:t>
            </a:r>
          </a:p>
          <a:p>
            <a:pPr lvl="1">
              <a:spcBef>
                <a:spcPct val="0"/>
              </a:spcBef>
              <a:spcAft>
                <a:spcPts val="1138"/>
              </a:spcAft>
            </a:pPr>
            <a:r>
              <a:rPr lang="en-US" sz="2400" dirty="0">
                <a:ea typeface="Microsoft YaHei"/>
              </a:rPr>
              <a:t>contains the list of instructions</a:t>
            </a:r>
          </a:p>
          <a:p>
            <a:pPr>
              <a:spcBef>
                <a:spcPct val="0"/>
              </a:spcBef>
              <a:spcAft>
                <a:spcPts val="1413"/>
              </a:spcAft>
            </a:pPr>
            <a:r>
              <a:rPr lang="en-US" dirty="0">
                <a:ea typeface="Microsoft YaHei"/>
              </a:rPr>
              <a:t>.data</a:t>
            </a:r>
          </a:p>
          <a:p>
            <a:pPr lvl="1">
              <a:spcBef>
                <a:spcPct val="0"/>
              </a:spcBef>
              <a:spcAft>
                <a:spcPts val="1138"/>
              </a:spcAft>
            </a:pPr>
            <a:r>
              <a:rPr lang="en-US" sz="2400" dirty="0">
                <a:ea typeface="Microsoft YaHei"/>
              </a:rPr>
              <a:t>data used by the program in terms of read only variables, and constants</a:t>
            </a:r>
          </a:p>
        </p:txBody>
      </p:sp>
      <p:pic>
        <p:nvPicPr>
          <p:cNvPr id="6"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5" name="Slide Number Placeholder 1"/>
          <p:cNvSpPr>
            <a:spLocks noGrp="1"/>
          </p:cNvSpPr>
          <p:nvPr>
            <p:ph type="sldNum" sz="quarter" idx="12"/>
          </p:nvPr>
        </p:nvSpPr>
        <p:spPr>
          <a:xfrm>
            <a:off x="10067279" y="6356351"/>
            <a:ext cx="561975" cy="365125"/>
          </a:xfrm>
        </p:spPr>
        <p:txBody>
          <a:bodyPr/>
          <a:lstStyle/>
          <a:p>
            <a:pPr>
              <a:defRPr/>
            </a:pPr>
            <a:fld id="{B637D044-4008-4B57-8FE7-E0FD5114D28A}" type="slidenum">
              <a:rPr/>
              <a:pPr>
                <a:defRPr/>
              </a:pPr>
              <a:t>18</a:t>
            </a:fld>
            <a:endParaRPr/>
          </a:p>
        </p:txBody>
      </p:sp>
      <p:sp>
        <p:nvSpPr>
          <p:cNvPr id="2" name="Title 1"/>
          <p:cNvSpPr txBox="1">
            <a:spLocks noGrp="1"/>
          </p:cNvSpPr>
          <p:nvPr>
            <p:ph type="title" idx="4294967295"/>
          </p:nvPr>
        </p:nvSpPr>
        <p:spPr>
          <a:xfrm>
            <a:off x="1752600" y="228601"/>
            <a:ext cx="868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Structure of a </a:t>
            </a:r>
            <a:r>
              <a:rPr lang="fr-FR" dirty="0" err="1">
                <a:solidFill>
                  <a:schemeClr val="tx1"/>
                </a:solidFill>
              </a:rPr>
              <a:t>Statement</a:t>
            </a:r>
            <a:endParaRPr lang="fr-FR" dirty="0">
              <a:solidFill>
                <a:schemeClr val="tx1"/>
              </a:solidFill>
            </a:endParaRPr>
          </a:p>
        </p:txBody>
      </p:sp>
      <p:sp>
        <p:nvSpPr>
          <p:cNvPr id="41989" name="Text Placeholder 2"/>
          <p:cNvSpPr txBox="1">
            <a:spLocks noGrp="1"/>
          </p:cNvSpPr>
          <p:nvPr>
            <p:ph type="body" idx="4294967295"/>
          </p:nvPr>
        </p:nvSpPr>
        <p:spPr bwMode="auto">
          <a:xfrm>
            <a:off x="1905000" y="2519363"/>
            <a:ext cx="8534400" cy="3606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lvl1pPr marL="431800" indent="-323850">
              <a:defRPr sz="3200">
                <a:solidFill>
                  <a:srgbClr val="000000"/>
                </a:solidFill>
                <a:latin typeface="Calibri" pitchFamily="34" charset="0"/>
              </a:defRPr>
            </a:lvl1pPr>
            <a:lvl2pPr marL="863600" indent="-323850">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dirty="0">
                <a:ea typeface="Microsoft YaHei"/>
              </a:rPr>
              <a:t>instruction</a:t>
            </a:r>
          </a:p>
          <a:p>
            <a:pPr lvl="1">
              <a:spcBef>
                <a:spcPct val="0"/>
              </a:spcBef>
              <a:spcAft>
                <a:spcPts val="1138"/>
              </a:spcAft>
            </a:pPr>
            <a:r>
              <a:rPr lang="en-US" sz="2400" dirty="0">
                <a:ea typeface="Microsoft YaHei"/>
              </a:rPr>
              <a:t>textual identifier of a machine instruction</a:t>
            </a:r>
          </a:p>
          <a:p>
            <a:pPr>
              <a:spcBef>
                <a:spcPct val="0"/>
              </a:spcBef>
              <a:spcAft>
                <a:spcPts val="1413"/>
              </a:spcAft>
            </a:pPr>
            <a:r>
              <a:rPr lang="en-US" dirty="0">
                <a:ea typeface="Microsoft YaHei"/>
              </a:rPr>
              <a:t>operand</a:t>
            </a:r>
          </a:p>
          <a:p>
            <a:pPr lvl="1">
              <a:spcBef>
                <a:spcPct val="0"/>
              </a:spcBef>
              <a:spcAft>
                <a:spcPts val="1138"/>
              </a:spcAft>
            </a:pPr>
            <a:r>
              <a:rPr lang="en-US" sz="2400" dirty="0">
                <a:solidFill>
                  <a:srgbClr val="B84700"/>
                </a:solidFill>
                <a:ea typeface="Microsoft YaHei"/>
              </a:rPr>
              <a:t>constant</a:t>
            </a:r>
            <a:r>
              <a:rPr lang="en-US" sz="2400" dirty="0">
                <a:ea typeface="Microsoft YaHei"/>
              </a:rPr>
              <a:t> (also known as an </a:t>
            </a:r>
            <a:r>
              <a:rPr lang="en-US" sz="2400" dirty="0">
                <a:solidFill>
                  <a:srgbClr val="FF3366"/>
                </a:solidFill>
                <a:ea typeface="Microsoft YaHei"/>
              </a:rPr>
              <a:t>immediate</a:t>
            </a:r>
            <a:r>
              <a:rPr lang="en-US" sz="2400" dirty="0">
                <a:ea typeface="Microsoft YaHei"/>
              </a:rPr>
              <a:t>)</a:t>
            </a:r>
          </a:p>
          <a:p>
            <a:pPr lvl="1">
              <a:spcBef>
                <a:spcPct val="0"/>
              </a:spcBef>
              <a:spcAft>
                <a:spcPts val="1138"/>
              </a:spcAft>
            </a:pPr>
            <a:r>
              <a:rPr lang="en-US" sz="2400" dirty="0">
                <a:solidFill>
                  <a:srgbClr val="0000FF"/>
                </a:solidFill>
                <a:ea typeface="Microsoft YaHei"/>
              </a:rPr>
              <a:t>register</a:t>
            </a:r>
          </a:p>
          <a:p>
            <a:pPr lvl="1">
              <a:spcBef>
                <a:spcPct val="0"/>
              </a:spcBef>
              <a:spcAft>
                <a:spcPts val="1138"/>
              </a:spcAft>
            </a:pPr>
            <a:r>
              <a:rPr lang="en-US" sz="2400" dirty="0">
                <a:solidFill>
                  <a:srgbClr val="33CC66"/>
                </a:solidFill>
                <a:ea typeface="Microsoft YaHei"/>
              </a:rPr>
              <a:t>memory location</a:t>
            </a:r>
          </a:p>
        </p:txBody>
      </p:sp>
      <p:grpSp>
        <p:nvGrpSpPr>
          <p:cNvPr id="41990" name="Group 5"/>
          <p:cNvGrpSpPr>
            <a:grpSpLocks noChangeAspect="1"/>
          </p:cNvGrpSpPr>
          <p:nvPr/>
        </p:nvGrpSpPr>
        <p:grpSpPr bwMode="auto">
          <a:xfrm>
            <a:off x="3200400" y="1828800"/>
            <a:ext cx="5537200" cy="457200"/>
            <a:chOff x="1200" y="1152"/>
            <a:chExt cx="3488" cy="288"/>
          </a:xfrm>
        </p:grpSpPr>
        <p:sp>
          <p:nvSpPr>
            <p:cNvPr id="41991" name="AutoShape 4"/>
            <p:cNvSpPr>
              <a:spLocks noChangeAspect="1" noChangeArrowheads="1" noTextEdit="1"/>
            </p:cNvSpPr>
            <p:nvPr/>
          </p:nvSpPr>
          <p:spPr bwMode="auto">
            <a:xfrm>
              <a:off x="1200" y="1152"/>
              <a:ext cx="34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1992" name="Rectangle 6"/>
            <p:cNvSpPr>
              <a:spLocks noChangeArrowheads="1"/>
            </p:cNvSpPr>
            <p:nvPr/>
          </p:nvSpPr>
          <p:spPr bwMode="auto">
            <a:xfrm>
              <a:off x="2081" y="1175"/>
              <a:ext cx="675" cy="241"/>
            </a:xfrm>
            <a:prstGeom prst="rect">
              <a:avLst/>
            </a:prstGeom>
            <a:solidFill>
              <a:srgbClr val="82C1CE"/>
            </a:solidFill>
            <a:ln w="11">
              <a:solidFill>
                <a:srgbClr val="323141"/>
              </a:solidFill>
              <a:round/>
              <a:headEnd/>
              <a:tailEnd/>
            </a:ln>
          </p:spPr>
          <p:txBody>
            <a:bodyPr/>
            <a:lstStyle/>
            <a:p>
              <a:endParaRPr lang="en-US"/>
            </a:p>
          </p:txBody>
        </p:sp>
        <p:sp>
          <p:nvSpPr>
            <p:cNvPr id="41993" name="Rectangle 7"/>
            <p:cNvSpPr>
              <a:spLocks noChangeArrowheads="1"/>
            </p:cNvSpPr>
            <p:nvPr/>
          </p:nvSpPr>
          <p:spPr bwMode="auto">
            <a:xfrm>
              <a:off x="1223" y="1175"/>
              <a:ext cx="732" cy="241"/>
            </a:xfrm>
            <a:prstGeom prst="rect">
              <a:avLst/>
            </a:prstGeom>
            <a:solidFill>
              <a:schemeClr val="tx2">
                <a:lumMod val="20000"/>
                <a:lumOff val="80000"/>
              </a:schemeClr>
            </a:solidFill>
            <a:ln w="11">
              <a:solidFill>
                <a:srgbClr val="323141"/>
              </a:solidFill>
              <a:round/>
              <a:headEnd/>
              <a:tailEnd/>
            </a:ln>
          </p:spPr>
          <p:txBody>
            <a:bodyPr/>
            <a:lstStyle/>
            <a:p>
              <a:endParaRPr lang="en-US"/>
            </a:p>
          </p:txBody>
        </p:sp>
        <p:sp>
          <p:nvSpPr>
            <p:cNvPr id="41994" name="Rectangle 8"/>
            <p:cNvSpPr>
              <a:spLocks noChangeArrowheads="1"/>
            </p:cNvSpPr>
            <p:nvPr/>
          </p:nvSpPr>
          <p:spPr bwMode="auto">
            <a:xfrm>
              <a:off x="1269" y="1221"/>
              <a:ext cx="595" cy="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700" dirty="0">
                  <a:solidFill>
                    <a:srgbClr val="24282B"/>
                  </a:solidFill>
                  <a:latin typeface="Times New Roman" pitchFamily="18" charset="0"/>
                </a:rPr>
                <a:t>Instruction</a:t>
              </a:r>
              <a:endParaRPr lang="en-US" dirty="0">
                <a:latin typeface="Arial" pitchFamily="34" charset="0"/>
              </a:endParaRPr>
            </a:p>
          </p:txBody>
        </p:sp>
        <p:sp>
          <p:nvSpPr>
            <p:cNvPr id="41995" name="Rectangle 9"/>
            <p:cNvSpPr>
              <a:spLocks noChangeArrowheads="1"/>
            </p:cNvSpPr>
            <p:nvPr/>
          </p:nvSpPr>
          <p:spPr bwMode="auto">
            <a:xfrm>
              <a:off x="2104" y="1210"/>
              <a:ext cx="544" cy="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700" dirty="0">
                  <a:solidFill>
                    <a:srgbClr val="24282B"/>
                  </a:solidFill>
                  <a:latin typeface="Times New Roman" pitchFamily="18" charset="0"/>
                </a:rPr>
                <a:t>operand 1</a:t>
              </a:r>
              <a:endParaRPr lang="en-US" dirty="0">
                <a:latin typeface="Arial" pitchFamily="34" charset="0"/>
              </a:endParaRPr>
            </a:p>
          </p:txBody>
        </p:sp>
        <p:sp>
          <p:nvSpPr>
            <p:cNvPr id="41996" name="Rectangle 10"/>
            <p:cNvSpPr>
              <a:spLocks noChangeArrowheads="1"/>
            </p:cNvSpPr>
            <p:nvPr/>
          </p:nvSpPr>
          <p:spPr bwMode="auto">
            <a:xfrm>
              <a:off x="3980" y="1175"/>
              <a:ext cx="675" cy="229"/>
            </a:xfrm>
            <a:prstGeom prst="rect">
              <a:avLst/>
            </a:prstGeom>
            <a:solidFill>
              <a:srgbClr val="82C1CE"/>
            </a:solidFill>
            <a:ln w="11">
              <a:solidFill>
                <a:srgbClr val="323141"/>
              </a:solidFill>
              <a:round/>
              <a:headEnd/>
              <a:tailEnd/>
            </a:ln>
          </p:spPr>
          <p:txBody>
            <a:bodyPr/>
            <a:lstStyle/>
            <a:p>
              <a:endParaRPr lang="en-US"/>
            </a:p>
          </p:txBody>
        </p:sp>
        <p:sp>
          <p:nvSpPr>
            <p:cNvPr id="41997" name="Rectangle 11"/>
            <p:cNvSpPr>
              <a:spLocks noChangeArrowheads="1"/>
            </p:cNvSpPr>
            <p:nvPr/>
          </p:nvSpPr>
          <p:spPr bwMode="auto">
            <a:xfrm>
              <a:off x="4003" y="1210"/>
              <a:ext cx="544" cy="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700" dirty="0">
                  <a:solidFill>
                    <a:srgbClr val="24282B"/>
                  </a:solidFill>
                  <a:latin typeface="Times New Roman" pitchFamily="18" charset="0"/>
                </a:rPr>
                <a:t>operand n</a:t>
              </a:r>
              <a:endParaRPr lang="en-US" dirty="0">
                <a:latin typeface="Arial" pitchFamily="34" charset="0"/>
              </a:endParaRPr>
            </a:p>
          </p:txBody>
        </p:sp>
        <p:sp>
          <p:nvSpPr>
            <p:cNvPr id="41998" name="Rectangle 12"/>
            <p:cNvSpPr>
              <a:spLocks noChangeArrowheads="1"/>
            </p:cNvSpPr>
            <p:nvPr/>
          </p:nvSpPr>
          <p:spPr bwMode="auto">
            <a:xfrm>
              <a:off x="2802" y="1186"/>
              <a:ext cx="686" cy="230"/>
            </a:xfrm>
            <a:prstGeom prst="rect">
              <a:avLst/>
            </a:prstGeom>
            <a:solidFill>
              <a:srgbClr val="82C1CE"/>
            </a:solidFill>
            <a:ln w="11">
              <a:solidFill>
                <a:srgbClr val="323141"/>
              </a:solidFill>
              <a:round/>
              <a:headEnd/>
              <a:tailEnd/>
            </a:ln>
          </p:spPr>
          <p:txBody>
            <a:bodyPr/>
            <a:lstStyle/>
            <a:p>
              <a:endParaRPr lang="en-US"/>
            </a:p>
          </p:txBody>
        </p:sp>
        <p:sp>
          <p:nvSpPr>
            <p:cNvPr id="41999" name="Rectangle 13"/>
            <p:cNvSpPr>
              <a:spLocks noChangeArrowheads="1"/>
            </p:cNvSpPr>
            <p:nvPr/>
          </p:nvSpPr>
          <p:spPr bwMode="auto">
            <a:xfrm>
              <a:off x="2825" y="1221"/>
              <a:ext cx="544" cy="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700" dirty="0">
                  <a:solidFill>
                    <a:srgbClr val="24282B"/>
                  </a:solidFill>
                  <a:latin typeface="Times New Roman" pitchFamily="18" charset="0"/>
                </a:rPr>
                <a:t>operand 2</a:t>
              </a:r>
              <a:endParaRPr lang="en-US" dirty="0">
                <a:latin typeface="Arial" pitchFamily="34" charset="0"/>
              </a:endParaRPr>
            </a:p>
          </p:txBody>
        </p:sp>
        <p:sp>
          <p:nvSpPr>
            <p:cNvPr id="42000" name="Oval 14"/>
            <p:cNvSpPr>
              <a:spLocks noChangeArrowheads="1"/>
            </p:cNvSpPr>
            <p:nvPr/>
          </p:nvSpPr>
          <p:spPr bwMode="auto">
            <a:xfrm>
              <a:off x="3603" y="1278"/>
              <a:ext cx="45" cy="35"/>
            </a:xfrm>
            <a:prstGeom prst="ellipse">
              <a:avLst/>
            </a:prstGeom>
            <a:solidFill>
              <a:srgbClr val="544F4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2001" name="Oval 15"/>
            <p:cNvSpPr>
              <a:spLocks noChangeArrowheads="1"/>
            </p:cNvSpPr>
            <p:nvPr/>
          </p:nvSpPr>
          <p:spPr bwMode="auto">
            <a:xfrm>
              <a:off x="3603" y="1278"/>
              <a:ext cx="45" cy="35"/>
            </a:xfrm>
            <a:prstGeom prst="ellipse">
              <a:avLst/>
            </a:prstGeom>
            <a:noFill/>
            <a:ln w="0">
              <a:solidFill>
                <a:srgbClr val="24282B"/>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2002" name="Oval 16"/>
            <p:cNvSpPr>
              <a:spLocks noChangeArrowheads="1"/>
            </p:cNvSpPr>
            <p:nvPr/>
          </p:nvSpPr>
          <p:spPr bwMode="auto">
            <a:xfrm>
              <a:off x="3706" y="1278"/>
              <a:ext cx="45" cy="35"/>
            </a:xfrm>
            <a:prstGeom prst="ellipse">
              <a:avLst/>
            </a:prstGeom>
            <a:solidFill>
              <a:srgbClr val="544F4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2003" name="Oval 17"/>
            <p:cNvSpPr>
              <a:spLocks noChangeArrowheads="1"/>
            </p:cNvSpPr>
            <p:nvPr/>
          </p:nvSpPr>
          <p:spPr bwMode="auto">
            <a:xfrm>
              <a:off x="3706" y="1278"/>
              <a:ext cx="45" cy="35"/>
            </a:xfrm>
            <a:prstGeom prst="ellipse">
              <a:avLst/>
            </a:prstGeom>
            <a:noFill/>
            <a:ln w="0">
              <a:solidFill>
                <a:srgbClr val="24282B"/>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2004" name="Oval 18"/>
            <p:cNvSpPr>
              <a:spLocks noChangeArrowheads="1"/>
            </p:cNvSpPr>
            <p:nvPr/>
          </p:nvSpPr>
          <p:spPr bwMode="auto">
            <a:xfrm>
              <a:off x="3820" y="1278"/>
              <a:ext cx="46" cy="35"/>
            </a:xfrm>
            <a:prstGeom prst="ellipse">
              <a:avLst/>
            </a:prstGeom>
            <a:solidFill>
              <a:srgbClr val="544F4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2005" name="Oval 19"/>
            <p:cNvSpPr>
              <a:spLocks noChangeArrowheads="1"/>
            </p:cNvSpPr>
            <p:nvPr/>
          </p:nvSpPr>
          <p:spPr bwMode="auto">
            <a:xfrm>
              <a:off x="3820" y="1278"/>
              <a:ext cx="46" cy="35"/>
            </a:xfrm>
            <a:prstGeom prst="ellipse">
              <a:avLst/>
            </a:prstGeom>
            <a:noFill/>
            <a:ln w="0">
              <a:solidFill>
                <a:srgbClr val="24282B"/>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pic>
        <p:nvPicPr>
          <p:cNvPr id="22"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5" name="Slide Number Placeholder 1"/>
          <p:cNvSpPr>
            <a:spLocks noGrp="1"/>
          </p:cNvSpPr>
          <p:nvPr>
            <p:ph type="sldNum" sz="quarter" idx="12"/>
          </p:nvPr>
        </p:nvSpPr>
        <p:spPr>
          <a:xfrm>
            <a:off x="10067279" y="6356351"/>
            <a:ext cx="561975" cy="365125"/>
          </a:xfrm>
        </p:spPr>
        <p:txBody>
          <a:bodyPr/>
          <a:lstStyle/>
          <a:p>
            <a:pPr>
              <a:defRPr/>
            </a:pPr>
            <a:fld id="{A53AEAE3-F0F7-4301-A71B-B245B329A8D8}" type="slidenum">
              <a:rPr/>
              <a:pPr>
                <a:defRPr/>
              </a:pPr>
              <a:t>19</a:t>
            </a:fld>
            <a:endParaRPr/>
          </a:p>
        </p:txBody>
      </p:sp>
      <p:sp>
        <p:nvSpPr>
          <p:cNvPr id="2" name="Title 1"/>
          <p:cNvSpPr txBox="1">
            <a:spLocks noGrp="1"/>
          </p:cNvSpPr>
          <p:nvPr>
            <p:ph type="title" idx="4294967295"/>
          </p:nvPr>
        </p:nvSpPr>
        <p:spPr>
          <a:xfrm>
            <a:off x="1752600" y="228601"/>
            <a:ext cx="868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Examples of Instructions</a:t>
            </a:r>
          </a:p>
        </p:txBody>
      </p:sp>
      <p:sp>
        <p:nvSpPr>
          <p:cNvPr id="43013" name="Text Placeholder 2"/>
          <p:cNvSpPr txBox="1">
            <a:spLocks noGrp="1"/>
          </p:cNvSpPr>
          <p:nvPr>
            <p:ph type="body" idx="4294967295"/>
          </p:nvPr>
        </p:nvSpPr>
        <p:spPr bwMode="auto">
          <a:xfrm>
            <a:off x="1828800" y="2952751"/>
            <a:ext cx="8534400" cy="31734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lvl1pPr marL="431800" indent="-323850">
              <a:defRPr sz="3200">
                <a:solidFill>
                  <a:srgbClr val="000000"/>
                </a:solidFill>
                <a:latin typeface="Calibri" pitchFamily="34" charset="0"/>
              </a:defRPr>
            </a:lvl1pPr>
            <a:lvl2pPr>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dirty="0">
                <a:solidFill>
                  <a:srgbClr val="FF0000"/>
                </a:solidFill>
                <a:ea typeface="Microsoft YaHei"/>
              </a:rPr>
              <a:t>subtract</a:t>
            </a:r>
            <a:r>
              <a:rPr lang="en-US" dirty="0">
                <a:ea typeface="Microsoft YaHei"/>
              </a:rPr>
              <a:t> the contents of </a:t>
            </a:r>
            <a:r>
              <a:rPr lang="en-US" i="1" dirty="0">
                <a:ea typeface="Microsoft YaHei"/>
              </a:rPr>
              <a:t>r2</a:t>
            </a:r>
            <a:r>
              <a:rPr lang="en-US" dirty="0">
                <a:ea typeface="Microsoft YaHei"/>
              </a:rPr>
              <a:t> from the contents of </a:t>
            </a:r>
            <a:r>
              <a:rPr lang="en-US" i="1" dirty="0">
                <a:ea typeface="Microsoft YaHei"/>
              </a:rPr>
              <a:t>r1</a:t>
            </a:r>
            <a:r>
              <a:rPr lang="en-US" dirty="0">
                <a:ea typeface="Microsoft YaHei"/>
              </a:rPr>
              <a:t>, and save the result in </a:t>
            </a:r>
            <a:r>
              <a:rPr lang="en-US" i="1" dirty="0">
                <a:ea typeface="Microsoft YaHei"/>
              </a:rPr>
              <a:t>r3</a:t>
            </a:r>
          </a:p>
          <a:p>
            <a:pPr>
              <a:spcBef>
                <a:spcPct val="0"/>
              </a:spcBef>
              <a:spcAft>
                <a:spcPts val="1413"/>
              </a:spcAft>
            </a:pPr>
            <a:r>
              <a:rPr lang="en-US" dirty="0">
                <a:solidFill>
                  <a:srgbClr val="33CC66"/>
                </a:solidFill>
                <a:ea typeface="Microsoft YaHei"/>
              </a:rPr>
              <a:t>multiply</a:t>
            </a:r>
            <a:r>
              <a:rPr lang="en-US" dirty="0">
                <a:ea typeface="Microsoft YaHei"/>
              </a:rPr>
              <a:t> the contents of </a:t>
            </a:r>
            <a:r>
              <a:rPr lang="en-US" i="1" dirty="0">
                <a:ea typeface="Microsoft YaHei"/>
              </a:rPr>
              <a:t>r2</a:t>
            </a:r>
            <a:r>
              <a:rPr lang="en-US" dirty="0">
                <a:ea typeface="Microsoft YaHei"/>
              </a:rPr>
              <a:t> with the contents of </a:t>
            </a:r>
            <a:r>
              <a:rPr lang="en-US" i="1" dirty="0">
                <a:ea typeface="Microsoft YaHei"/>
              </a:rPr>
              <a:t>r1</a:t>
            </a:r>
            <a:r>
              <a:rPr lang="en-US" dirty="0">
                <a:ea typeface="Microsoft YaHei"/>
              </a:rPr>
              <a:t>, and save the results in </a:t>
            </a:r>
            <a:r>
              <a:rPr lang="en-US" i="1" dirty="0">
                <a:ea typeface="Microsoft YaHei"/>
              </a:rPr>
              <a:t>r3</a:t>
            </a:r>
          </a:p>
        </p:txBody>
      </p:sp>
      <p:sp>
        <p:nvSpPr>
          <p:cNvPr id="43014" name="Rectangle 6"/>
          <p:cNvSpPr>
            <a:spLocks noChangeArrowheads="1"/>
          </p:cNvSpPr>
          <p:nvPr/>
        </p:nvSpPr>
        <p:spPr bwMode="auto">
          <a:xfrm>
            <a:off x="4648200" y="1756061"/>
            <a:ext cx="27432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000" i="1" dirty="0">
                <a:latin typeface="Courier New" pitchFamily="49" charset="0"/>
                <a:cs typeface="Courier New" pitchFamily="49" charset="0"/>
              </a:rPr>
              <a:t>sub r3, r1, r2</a:t>
            </a:r>
          </a:p>
          <a:p>
            <a:r>
              <a:rPr lang="en-US" sz="2000" i="1" dirty="0" err="1">
                <a:latin typeface="Courier New" pitchFamily="49" charset="0"/>
                <a:cs typeface="Courier New" pitchFamily="49" charset="0"/>
              </a:rPr>
              <a:t>mul</a:t>
            </a:r>
            <a:r>
              <a:rPr lang="en-US" sz="2000" i="1" dirty="0">
                <a:latin typeface="Courier New" pitchFamily="49" charset="0"/>
                <a:cs typeface="Courier New" pitchFamily="49" charset="0"/>
              </a:rPr>
              <a:t> r3, r1, r2</a:t>
            </a:r>
          </a:p>
        </p:txBody>
      </p:sp>
      <p:pic>
        <p:nvPicPr>
          <p:cNvPr id="7"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a16="http://schemas.microsoft.com/office/drawing/2014/main" id="{D3D80D30-FE51-CD9D-5CC3-1E6451E2A318}"/>
              </a:ext>
            </a:extLst>
          </p:cNvPr>
          <p:cNvPicPr>
            <a:picLocks noChangeAspect="1"/>
          </p:cNvPicPr>
          <p:nvPr/>
        </p:nvPicPr>
        <p:blipFill rotWithShape="1">
          <a:blip r:embed="rId2">
            <a:extLst>
              <a:ext uri="{28A0092B-C50C-407E-A947-70E740481C1C}">
                <a14:useLocalDpi xmlns:a14="http://schemas.microsoft.com/office/drawing/2010/main" val="0"/>
              </a:ext>
            </a:extLst>
          </a:blip>
          <a:srcRect t="4362" r="1" b="1"/>
          <a:stretch/>
        </p:blipFill>
        <p:spPr>
          <a:xfrm>
            <a:off x="6907095" y="498930"/>
            <a:ext cx="3622400" cy="3768005"/>
          </a:xfrm>
          <a:prstGeom prst="rect">
            <a:avLst/>
          </a:prstGeom>
        </p:spPr>
      </p:pic>
      <p:pic>
        <p:nvPicPr>
          <p:cNvPr id="7" name="Picture 6" descr="Logo, company name&#10;&#10;Description automatically generated">
            <a:extLst>
              <a:ext uri="{FF2B5EF4-FFF2-40B4-BE49-F238E27FC236}">
                <a16:creationId xmlns:a16="http://schemas.microsoft.com/office/drawing/2014/main" id="{A7652BF1-810B-0F49-5E7D-8DF8BD96699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119910" y="2739012"/>
            <a:ext cx="1637340" cy="818670"/>
          </a:xfrm>
          <a:prstGeom prst="rect">
            <a:avLst/>
          </a:prstGeom>
        </p:spPr>
      </p:pic>
      <p:sp>
        <p:nvSpPr>
          <p:cNvPr id="9" name="TextBox 8">
            <a:extLst>
              <a:ext uri="{FF2B5EF4-FFF2-40B4-BE49-F238E27FC236}">
                <a16:creationId xmlns:a16="http://schemas.microsoft.com/office/drawing/2014/main" id="{0487C0B8-FD78-D965-9CAE-3E77ECCDE920}"/>
              </a:ext>
            </a:extLst>
          </p:cNvPr>
          <p:cNvSpPr txBox="1"/>
          <p:nvPr/>
        </p:nvSpPr>
        <p:spPr>
          <a:xfrm>
            <a:off x="2295020" y="2215144"/>
            <a:ext cx="3471400" cy="415498"/>
          </a:xfrm>
          <a:prstGeom prst="rect">
            <a:avLst/>
          </a:prstGeom>
          <a:noFill/>
        </p:spPr>
        <p:txBody>
          <a:bodyPr wrap="none" rtlCol="0">
            <a:spAutoFit/>
          </a:bodyPr>
          <a:lstStyle/>
          <a:p>
            <a:pPr defTabSz="685800" fontAlgn="auto">
              <a:spcBef>
                <a:spcPts val="0"/>
              </a:spcBef>
              <a:spcAft>
                <a:spcPts val="0"/>
              </a:spcAft>
              <a:defRPr/>
            </a:pPr>
            <a:r>
              <a:rPr lang="en-US" sz="2100" dirty="0">
                <a:solidFill>
                  <a:srgbClr val="0070C0"/>
                </a:solidFill>
                <a:latin typeface="Calibri" panose="020F0502020204030204"/>
              </a:rPr>
              <a:t>Download</a:t>
            </a:r>
            <a:r>
              <a:rPr lang="en-US" sz="2100" dirty="0">
                <a:solidFill>
                  <a:prstClr val="black"/>
                </a:solidFill>
                <a:latin typeface="Calibri" panose="020F0502020204030204"/>
              </a:rPr>
              <a:t> the pdf of the book</a:t>
            </a:r>
          </a:p>
        </p:txBody>
      </p:sp>
      <p:sp>
        <p:nvSpPr>
          <p:cNvPr id="11" name="Rectangle: Rounded Corners 10">
            <a:extLst>
              <a:ext uri="{FF2B5EF4-FFF2-40B4-BE49-F238E27FC236}">
                <a16:creationId xmlns:a16="http://schemas.microsoft.com/office/drawing/2014/main" id="{5B78C334-AE33-9514-448B-30A8A4380861}"/>
              </a:ext>
            </a:extLst>
          </p:cNvPr>
          <p:cNvSpPr/>
          <p:nvPr/>
        </p:nvSpPr>
        <p:spPr>
          <a:xfrm>
            <a:off x="1728055" y="1446230"/>
            <a:ext cx="4594860" cy="57746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fontAlgn="auto">
              <a:spcBef>
                <a:spcPts val="0"/>
              </a:spcBef>
              <a:spcAft>
                <a:spcPts val="0"/>
              </a:spcAft>
              <a:defRPr/>
            </a:pPr>
            <a:r>
              <a:rPr lang="en-US" sz="3000" dirty="0">
                <a:solidFill>
                  <a:srgbClr val="4472C4">
                    <a:lumMod val="75000"/>
                  </a:srgbClr>
                </a:solidFill>
                <a:latin typeface="Calibri" panose="020F0502020204030204"/>
              </a:rPr>
              <a:t>www.basiccomparch.com</a:t>
            </a:r>
          </a:p>
        </p:txBody>
      </p:sp>
      <p:sp>
        <p:nvSpPr>
          <p:cNvPr id="12" name="TextBox 11">
            <a:extLst>
              <a:ext uri="{FF2B5EF4-FFF2-40B4-BE49-F238E27FC236}">
                <a16:creationId xmlns:a16="http://schemas.microsoft.com/office/drawing/2014/main" id="{BC9EB651-07D4-8AE2-89BB-936AAFD257E5}"/>
              </a:ext>
            </a:extLst>
          </p:cNvPr>
          <p:cNvSpPr txBox="1"/>
          <p:nvPr/>
        </p:nvSpPr>
        <p:spPr>
          <a:xfrm>
            <a:off x="3507550" y="2952139"/>
            <a:ext cx="893193" cy="415498"/>
          </a:xfrm>
          <a:prstGeom prst="rect">
            <a:avLst/>
          </a:prstGeom>
          <a:noFill/>
        </p:spPr>
        <p:txBody>
          <a:bodyPr wrap="none" rtlCol="0">
            <a:spAutoFit/>
          </a:bodyPr>
          <a:lstStyle/>
          <a:p>
            <a:pPr defTabSz="685800" fontAlgn="auto">
              <a:spcBef>
                <a:spcPts val="0"/>
              </a:spcBef>
              <a:spcAft>
                <a:spcPts val="0"/>
              </a:spcAft>
              <a:defRPr/>
            </a:pPr>
            <a:r>
              <a:rPr lang="en-US" sz="2100" dirty="0">
                <a:solidFill>
                  <a:prstClr val="black"/>
                </a:solidFill>
                <a:latin typeface="Calibri" panose="020F0502020204030204"/>
              </a:rPr>
              <a:t>videos</a:t>
            </a:r>
          </a:p>
        </p:txBody>
      </p:sp>
      <p:sp>
        <p:nvSpPr>
          <p:cNvPr id="13" name="TextBox 12">
            <a:extLst>
              <a:ext uri="{FF2B5EF4-FFF2-40B4-BE49-F238E27FC236}">
                <a16:creationId xmlns:a16="http://schemas.microsoft.com/office/drawing/2014/main" id="{23EB5B37-F1CA-D7C6-E537-4D9E12A3CF35}"/>
              </a:ext>
            </a:extLst>
          </p:cNvPr>
          <p:cNvSpPr txBox="1"/>
          <p:nvPr/>
        </p:nvSpPr>
        <p:spPr>
          <a:xfrm>
            <a:off x="2305074" y="3594402"/>
            <a:ext cx="3799310" cy="415498"/>
          </a:xfrm>
          <a:prstGeom prst="rect">
            <a:avLst/>
          </a:prstGeom>
          <a:noFill/>
        </p:spPr>
        <p:txBody>
          <a:bodyPr wrap="none" rtlCol="0">
            <a:spAutoFit/>
          </a:bodyPr>
          <a:lstStyle/>
          <a:p>
            <a:pPr defTabSz="685800" fontAlgn="auto">
              <a:spcBef>
                <a:spcPts val="0"/>
              </a:spcBef>
              <a:spcAft>
                <a:spcPts val="0"/>
              </a:spcAft>
              <a:defRPr/>
            </a:pPr>
            <a:r>
              <a:rPr lang="en-US" sz="2100" dirty="0">
                <a:solidFill>
                  <a:prstClr val="black"/>
                </a:solidFill>
                <a:latin typeface="Calibri" panose="020F0502020204030204"/>
              </a:rPr>
              <a:t>Slides, software, solution manual</a:t>
            </a:r>
          </a:p>
        </p:txBody>
      </p:sp>
      <p:sp>
        <p:nvSpPr>
          <p:cNvPr id="14" name="TextBox 13">
            <a:extLst>
              <a:ext uri="{FF2B5EF4-FFF2-40B4-BE49-F238E27FC236}">
                <a16:creationId xmlns:a16="http://schemas.microsoft.com/office/drawing/2014/main" id="{1AC6EE2A-0F5B-DB3C-D4B1-01393362F879}"/>
              </a:ext>
            </a:extLst>
          </p:cNvPr>
          <p:cNvSpPr txBox="1"/>
          <p:nvPr/>
        </p:nvSpPr>
        <p:spPr>
          <a:xfrm>
            <a:off x="6774322" y="4386020"/>
            <a:ext cx="4054571" cy="1200329"/>
          </a:xfrm>
          <a:prstGeom prst="rect">
            <a:avLst/>
          </a:prstGeom>
          <a:noFill/>
        </p:spPr>
        <p:txBody>
          <a:bodyPr wrap="none" rtlCol="0">
            <a:spAutoFit/>
          </a:bodyPr>
          <a:lstStyle/>
          <a:p>
            <a:pPr defTabSz="685800" fontAlgn="auto">
              <a:spcBef>
                <a:spcPts val="0"/>
              </a:spcBef>
              <a:spcAft>
                <a:spcPts val="0"/>
              </a:spcAft>
              <a:defRPr/>
            </a:pPr>
            <a:r>
              <a:rPr lang="en-US" sz="2400" dirty="0">
                <a:solidFill>
                  <a:srgbClr val="0070C0"/>
                </a:solidFill>
                <a:latin typeface="Calibri" panose="020F0502020204030204"/>
              </a:rPr>
              <a:t>Print version </a:t>
            </a:r>
          </a:p>
          <a:p>
            <a:pPr defTabSz="685800" fontAlgn="auto">
              <a:spcBef>
                <a:spcPts val="0"/>
              </a:spcBef>
              <a:spcAft>
                <a:spcPts val="0"/>
              </a:spcAft>
              <a:defRPr/>
            </a:pPr>
            <a:r>
              <a:rPr lang="en-US" sz="2400" dirty="0">
                <a:solidFill>
                  <a:prstClr val="black"/>
                </a:solidFill>
                <a:latin typeface="Calibri" panose="020F0502020204030204"/>
              </a:rPr>
              <a:t>(Publisher: </a:t>
            </a:r>
            <a:r>
              <a:rPr lang="en-US" sz="2400" dirty="0" err="1">
                <a:solidFill>
                  <a:prstClr val="black"/>
                </a:solidFill>
                <a:latin typeface="Calibri" panose="020F0502020204030204"/>
              </a:rPr>
              <a:t>WhiteFalcon</a:t>
            </a:r>
            <a:r>
              <a:rPr lang="en-US" sz="2400" dirty="0">
                <a:solidFill>
                  <a:prstClr val="black"/>
                </a:solidFill>
                <a:latin typeface="Calibri" panose="020F0502020204030204"/>
              </a:rPr>
              <a:t>, 2021)</a:t>
            </a:r>
          </a:p>
          <a:p>
            <a:pPr defTabSz="685800" fontAlgn="auto">
              <a:spcBef>
                <a:spcPts val="0"/>
              </a:spcBef>
              <a:spcAft>
                <a:spcPts val="0"/>
              </a:spcAft>
              <a:defRPr/>
            </a:pPr>
            <a:r>
              <a:rPr lang="en-US" sz="2400" dirty="0">
                <a:solidFill>
                  <a:prstClr val="black"/>
                </a:solidFill>
                <a:latin typeface="Calibri" panose="020F0502020204030204"/>
              </a:rPr>
              <a:t>Available on e-commerce sites.</a:t>
            </a:r>
          </a:p>
        </p:txBody>
      </p:sp>
      <p:cxnSp>
        <p:nvCxnSpPr>
          <p:cNvPr id="16" name="Straight Connector 15">
            <a:extLst>
              <a:ext uri="{FF2B5EF4-FFF2-40B4-BE49-F238E27FC236}">
                <a16:creationId xmlns:a16="http://schemas.microsoft.com/office/drawing/2014/main" id="{66ABBD54-7F85-9C2B-385C-5768D374462E}"/>
              </a:ext>
            </a:extLst>
          </p:cNvPr>
          <p:cNvCxnSpPr/>
          <p:nvPr/>
        </p:nvCxnSpPr>
        <p:spPr>
          <a:xfrm>
            <a:off x="2020850" y="2023693"/>
            <a:ext cx="0" cy="181426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9230681-F47C-F5C4-0813-C21451E430E6}"/>
              </a:ext>
            </a:extLst>
          </p:cNvPr>
          <p:cNvCxnSpPr>
            <a:cxnSpLocks/>
          </p:cNvCxnSpPr>
          <p:nvPr/>
        </p:nvCxnSpPr>
        <p:spPr>
          <a:xfrm>
            <a:off x="2020851" y="3837957"/>
            <a:ext cx="26534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49609A5-9DF2-9D3F-F66B-FA3EF8152271}"/>
              </a:ext>
            </a:extLst>
          </p:cNvPr>
          <p:cNvCxnSpPr>
            <a:cxnSpLocks/>
          </p:cNvCxnSpPr>
          <p:nvPr/>
        </p:nvCxnSpPr>
        <p:spPr>
          <a:xfrm>
            <a:off x="2020851" y="3182637"/>
            <a:ext cx="26534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856D426-8775-4EFE-C20F-5152967572B9}"/>
              </a:ext>
            </a:extLst>
          </p:cNvPr>
          <p:cNvCxnSpPr>
            <a:cxnSpLocks/>
          </p:cNvCxnSpPr>
          <p:nvPr/>
        </p:nvCxnSpPr>
        <p:spPr>
          <a:xfrm>
            <a:off x="2020851" y="2435877"/>
            <a:ext cx="265341"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7" name="Picture 26" descr="Logo&#10;&#10;Description automatically generated">
            <a:extLst>
              <a:ext uri="{FF2B5EF4-FFF2-40B4-BE49-F238E27FC236}">
                <a16:creationId xmlns:a16="http://schemas.microsoft.com/office/drawing/2014/main" id="{34857DA3-B110-A850-C1C1-D25D975197B4}"/>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741305" y="2149115"/>
            <a:ext cx="718457" cy="524474"/>
          </a:xfrm>
          <a:prstGeom prst="rect">
            <a:avLst/>
          </a:prstGeom>
        </p:spPr>
      </p:pic>
      <p:pic>
        <p:nvPicPr>
          <p:cNvPr id="30" name="Picture 29" descr="Icon&#10;&#10;Description automatically generated">
            <a:extLst>
              <a:ext uri="{FF2B5EF4-FFF2-40B4-BE49-F238E27FC236}">
                <a16:creationId xmlns:a16="http://schemas.microsoft.com/office/drawing/2014/main" id="{B26CF05F-AADE-4F4C-0236-232B4EA6AD25}"/>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176599" y="556879"/>
            <a:ext cx="2108309" cy="985571"/>
          </a:xfrm>
          <a:prstGeom prst="rect">
            <a:avLst/>
          </a:prstGeom>
        </p:spPr>
      </p:pic>
      <p:sp>
        <p:nvSpPr>
          <p:cNvPr id="32" name="Rectangle: Rounded Corners 31">
            <a:extLst>
              <a:ext uri="{FF2B5EF4-FFF2-40B4-BE49-F238E27FC236}">
                <a16:creationId xmlns:a16="http://schemas.microsoft.com/office/drawing/2014/main" id="{52731E0F-3139-A4AA-EC70-3A5651C80459}"/>
              </a:ext>
            </a:extLst>
          </p:cNvPr>
          <p:cNvSpPr/>
          <p:nvPr/>
        </p:nvSpPr>
        <p:spPr>
          <a:xfrm>
            <a:off x="1523999" y="4386020"/>
            <a:ext cx="5250322" cy="191510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defTabSz="685800" fontAlgn="auto">
              <a:spcBef>
                <a:spcPts val="0"/>
              </a:spcBef>
              <a:spcAft>
                <a:spcPts val="0"/>
              </a:spcAft>
              <a:defRPr/>
            </a:pPr>
            <a:r>
              <a:rPr lang="en-US" sz="2400" dirty="0">
                <a:solidFill>
                  <a:srgbClr val="00B050"/>
                </a:solidFill>
                <a:latin typeface="Comic Sans MS" panose="030F0702030302020204" pitchFamily="66" charset="0"/>
              </a:rPr>
              <a:t>The pdf version of the book and all the learning resources can be freely downloaded from the website: www.basiccomparch.com</a:t>
            </a:r>
          </a:p>
        </p:txBody>
      </p:sp>
      <p:sp>
        <p:nvSpPr>
          <p:cNvPr id="33" name="Rectangle: Rounded Corners 32">
            <a:extLst>
              <a:ext uri="{FF2B5EF4-FFF2-40B4-BE49-F238E27FC236}">
                <a16:creationId xmlns:a16="http://schemas.microsoft.com/office/drawing/2014/main" id="{A4F48367-88AB-7E64-C122-FDE9AADCA5EA}"/>
              </a:ext>
            </a:extLst>
          </p:cNvPr>
          <p:cNvSpPr/>
          <p:nvPr/>
        </p:nvSpPr>
        <p:spPr>
          <a:xfrm>
            <a:off x="1534160" y="74828"/>
            <a:ext cx="1805486" cy="44903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685800" fontAlgn="auto">
              <a:spcBef>
                <a:spcPts val="0"/>
              </a:spcBef>
              <a:spcAft>
                <a:spcPts val="0"/>
              </a:spcAft>
              <a:defRPr/>
            </a:pPr>
            <a:r>
              <a:rPr lang="en-US" sz="2400" dirty="0">
                <a:solidFill>
                  <a:prstClr val="black"/>
                </a:solidFill>
                <a:latin typeface="Calibri" panose="020F0502020204030204"/>
              </a:rPr>
              <a:t>2</a:t>
            </a:r>
            <a:r>
              <a:rPr lang="en-US" sz="2400" baseline="30000" dirty="0">
                <a:solidFill>
                  <a:prstClr val="black"/>
                </a:solidFill>
                <a:latin typeface="Calibri" panose="020F0502020204030204"/>
              </a:rPr>
              <a:t>nd</a:t>
            </a:r>
            <a:r>
              <a:rPr lang="en-US" sz="2400" dirty="0">
                <a:solidFill>
                  <a:prstClr val="black"/>
                </a:solidFill>
                <a:latin typeface="Calibri" panose="020F0502020204030204"/>
              </a:rPr>
              <a:t> version</a:t>
            </a:r>
          </a:p>
        </p:txBody>
      </p:sp>
    </p:spTree>
    <p:extLst>
      <p:ext uri="{BB962C8B-B14F-4D97-AF65-F5344CB8AC3E}">
        <p14:creationId xmlns:p14="http://schemas.microsoft.com/office/powerpoint/2010/main" val="1463979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5" name="Slide Number Placeholder 1"/>
          <p:cNvSpPr>
            <a:spLocks noGrp="1"/>
          </p:cNvSpPr>
          <p:nvPr>
            <p:ph type="sldNum" sz="quarter" idx="12"/>
          </p:nvPr>
        </p:nvSpPr>
        <p:spPr>
          <a:xfrm>
            <a:off x="10067279" y="6356351"/>
            <a:ext cx="561975" cy="365125"/>
          </a:xfrm>
        </p:spPr>
        <p:txBody>
          <a:bodyPr/>
          <a:lstStyle/>
          <a:p>
            <a:pPr>
              <a:defRPr/>
            </a:pPr>
            <a:fld id="{FB038421-26B1-4BAE-B329-7A3471600B66}" type="slidenum">
              <a:rPr/>
              <a:pPr>
                <a:defRPr/>
              </a:pPr>
              <a:t>20</a:t>
            </a:fld>
            <a:endParaRPr/>
          </a:p>
        </p:txBody>
      </p:sp>
      <p:sp>
        <p:nvSpPr>
          <p:cNvPr id="2" name="Title 1"/>
          <p:cNvSpPr txBox="1">
            <a:spLocks noGrp="1"/>
          </p:cNvSpPr>
          <p:nvPr>
            <p:ph type="title" idx="4294967295"/>
          </p:nvPr>
        </p:nvSpPr>
        <p:spPr>
          <a:xfrm>
            <a:off x="1752600" y="228601"/>
            <a:ext cx="868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Generic</a:t>
            </a:r>
            <a:r>
              <a:rPr lang="fr-FR" dirty="0">
                <a:solidFill>
                  <a:schemeClr val="tx1"/>
                </a:solidFill>
              </a:rPr>
              <a:t> </a:t>
            </a:r>
            <a:r>
              <a:rPr lang="fr-FR" dirty="0" err="1">
                <a:solidFill>
                  <a:schemeClr val="tx1"/>
                </a:solidFill>
              </a:rPr>
              <a:t>Statement</a:t>
            </a:r>
            <a:r>
              <a:rPr lang="fr-FR" dirty="0">
                <a:solidFill>
                  <a:schemeClr val="tx1"/>
                </a:solidFill>
              </a:rPr>
              <a:t> Structure</a:t>
            </a:r>
          </a:p>
        </p:txBody>
      </p:sp>
      <p:sp>
        <p:nvSpPr>
          <p:cNvPr id="44037" name="Text Placeholder 2"/>
          <p:cNvSpPr txBox="1">
            <a:spLocks noGrp="1"/>
          </p:cNvSpPr>
          <p:nvPr>
            <p:ph type="body" idx="4294967295"/>
          </p:nvPr>
        </p:nvSpPr>
        <p:spPr bwMode="auto">
          <a:xfrm>
            <a:off x="1905000" y="4114800"/>
            <a:ext cx="8534400" cy="18970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lnSpcReduction="10000"/>
          </a:bodyPr>
          <a:lstStyle>
            <a:lvl1pPr marL="431800" indent="-323850">
              <a:defRPr sz="3200">
                <a:solidFill>
                  <a:srgbClr val="000000"/>
                </a:solidFill>
                <a:latin typeface="Calibri" pitchFamily="34" charset="0"/>
              </a:defRPr>
            </a:lvl1pPr>
            <a:lvl2pPr>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sz="2600" dirty="0">
                <a:solidFill>
                  <a:srgbClr val="DC2300"/>
                </a:solidFill>
                <a:ea typeface="Microsoft YaHei"/>
              </a:rPr>
              <a:t>label</a:t>
            </a:r>
            <a:r>
              <a:rPr lang="en-US" sz="2600" dirty="0">
                <a:ea typeface="Microsoft YaHei"/>
              </a:rPr>
              <a:t> → identifier of a statement</a:t>
            </a:r>
          </a:p>
          <a:p>
            <a:pPr>
              <a:spcBef>
                <a:spcPct val="0"/>
              </a:spcBef>
              <a:spcAft>
                <a:spcPts val="1413"/>
              </a:spcAft>
            </a:pPr>
            <a:r>
              <a:rPr lang="en-US" sz="2600" dirty="0">
                <a:solidFill>
                  <a:srgbClr val="0066CC"/>
                </a:solidFill>
                <a:ea typeface="Microsoft YaHei"/>
              </a:rPr>
              <a:t>directive</a:t>
            </a:r>
            <a:r>
              <a:rPr lang="en-US" sz="2600" dirty="0">
                <a:ea typeface="Microsoft YaHei"/>
              </a:rPr>
              <a:t> → tells the assembler to do something like declare a function</a:t>
            </a:r>
          </a:p>
          <a:p>
            <a:pPr>
              <a:spcBef>
                <a:spcPct val="0"/>
              </a:spcBef>
              <a:spcAft>
                <a:spcPts val="1413"/>
              </a:spcAft>
            </a:pPr>
            <a:r>
              <a:rPr lang="en-US" sz="2600" dirty="0">
                <a:solidFill>
                  <a:srgbClr val="00AE00"/>
                </a:solidFill>
                <a:ea typeface="Microsoft YaHei"/>
              </a:rPr>
              <a:t>constant</a:t>
            </a:r>
            <a:r>
              <a:rPr lang="en-US" sz="2600" dirty="0">
                <a:ea typeface="Microsoft YaHei"/>
              </a:rPr>
              <a:t> → declares a constant</a:t>
            </a:r>
          </a:p>
        </p:txBody>
      </p:sp>
      <p:grpSp>
        <p:nvGrpSpPr>
          <p:cNvPr id="44038" name="Group 5"/>
          <p:cNvGrpSpPr>
            <a:grpSpLocks noChangeAspect="1"/>
          </p:cNvGrpSpPr>
          <p:nvPr/>
        </p:nvGrpSpPr>
        <p:grpSpPr bwMode="auto">
          <a:xfrm>
            <a:off x="2895600" y="1447800"/>
            <a:ext cx="6280150" cy="2514600"/>
            <a:chOff x="1152" y="1104"/>
            <a:chExt cx="3956" cy="1584"/>
          </a:xfrm>
        </p:grpSpPr>
        <p:sp>
          <p:nvSpPr>
            <p:cNvPr id="44039" name="AutoShape 4"/>
            <p:cNvSpPr>
              <a:spLocks noChangeAspect="1" noChangeArrowheads="1" noTextEdit="1"/>
            </p:cNvSpPr>
            <p:nvPr/>
          </p:nvSpPr>
          <p:spPr bwMode="auto">
            <a:xfrm>
              <a:off x="1152" y="1104"/>
              <a:ext cx="3956" cy="15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4040" name="Rectangle 6"/>
            <p:cNvSpPr>
              <a:spLocks noChangeArrowheads="1"/>
            </p:cNvSpPr>
            <p:nvPr/>
          </p:nvSpPr>
          <p:spPr bwMode="auto">
            <a:xfrm>
              <a:off x="1169" y="1224"/>
              <a:ext cx="670" cy="301"/>
            </a:xfrm>
            <a:prstGeom prst="rect">
              <a:avLst/>
            </a:prstGeom>
            <a:solidFill>
              <a:srgbClr val="97B6D4"/>
            </a:solidFill>
            <a:ln w="9">
              <a:solidFill>
                <a:srgbClr val="0060A5"/>
              </a:solidFill>
              <a:round/>
              <a:headEnd/>
              <a:tailEnd/>
            </a:ln>
          </p:spPr>
          <p:txBody>
            <a:bodyPr/>
            <a:lstStyle/>
            <a:p>
              <a:endParaRPr lang="en-US"/>
            </a:p>
          </p:txBody>
        </p:sp>
        <p:sp>
          <p:nvSpPr>
            <p:cNvPr id="44041" name="Rectangle 7"/>
            <p:cNvSpPr>
              <a:spLocks noChangeArrowheads="1"/>
            </p:cNvSpPr>
            <p:nvPr/>
          </p:nvSpPr>
          <p:spPr bwMode="auto">
            <a:xfrm>
              <a:off x="1229" y="1241"/>
              <a:ext cx="49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700">
                  <a:solidFill>
                    <a:srgbClr val="24282B"/>
                  </a:solidFill>
                  <a:latin typeface="Times New Roman" pitchFamily="18" charset="0"/>
                </a:rPr>
                <a:t>Label</a:t>
              </a:r>
              <a:endParaRPr lang="en-US">
                <a:latin typeface="Arial" pitchFamily="34" charset="0"/>
              </a:endParaRPr>
            </a:p>
          </p:txBody>
        </p:sp>
        <p:sp>
          <p:nvSpPr>
            <p:cNvPr id="44042" name="Rectangle 8"/>
            <p:cNvSpPr>
              <a:spLocks noChangeArrowheads="1"/>
            </p:cNvSpPr>
            <p:nvPr/>
          </p:nvSpPr>
          <p:spPr bwMode="auto">
            <a:xfrm>
              <a:off x="1882" y="1224"/>
              <a:ext cx="61"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700">
                  <a:solidFill>
                    <a:srgbClr val="24282B"/>
                  </a:solidFill>
                  <a:latin typeface="Times New Roman" pitchFamily="18" charset="0"/>
                </a:rPr>
                <a:t>:</a:t>
              </a:r>
              <a:endParaRPr lang="en-US">
                <a:latin typeface="Arial" pitchFamily="34" charset="0"/>
              </a:endParaRPr>
            </a:p>
          </p:txBody>
        </p:sp>
        <p:sp>
          <p:nvSpPr>
            <p:cNvPr id="44043" name="Rectangle 9"/>
            <p:cNvSpPr>
              <a:spLocks noChangeArrowheads="1"/>
            </p:cNvSpPr>
            <p:nvPr/>
          </p:nvSpPr>
          <p:spPr bwMode="auto">
            <a:xfrm>
              <a:off x="1968" y="1121"/>
              <a:ext cx="1322" cy="1545"/>
            </a:xfrm>
            <a:prstGeom prst="rect">
              <a:avLst/>
            </a:prstGeom>
            <a:noFill/>
            <a:ln w="9">
              <a:solidFill>
                <a:srgbClr val="32314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4044" name="Rectangle 10"/>
            <p:cNvSpPr>
              <a:spLocks noChangeArrowheads="1"/>
            </p:cNvSpPr>
            <p:nvPr/>
          </p:nvSpPr>
          <p:spPr bwMode="auto">
            <a:xfrm>
              <a:off x="2122" y="1207"/>
              <a:ext cx="945" cy="292"/>
            </a:xfrm>
            <a:prstGeom prst="rect">
              <a:avLst/>
            </a:prstGeom>
            <a:solidFill>
              <a:srgbClr val="97B6D4"/>
            </a:solidFill>
            <a:ln w="9">
              <a:solidFill>
                <a:srgbClr val="0060A5"/>
              </a:solidFill>
              <a:round/>
              <a:headEnd/>
              <a:tailEnd/>
            </a:ln>
          </p:spPr>
          <p:txBody>
            <a:bodyPr/>
            <a:lstStyle/>
            <a:p>
              <a:endParaRPr lang="en-US"/>
            </a:p>
          </p:txBody>
        </p:sp>
        <p:sp>
          <p:nvSpPr>
            <p:cNvPr id="44045" name="Rectangle 11"/>
            <p:cNvSpPr>
              <a:spLocks noChangeArrowheads="1"/>
            </p:cNvSpPr>
            <p:nvPr/>
          </p:nvSpPr>
          <p:spPr bwMode="auto">
            <a:xfrm>
              <a:off x="2148" y="1233"/>
              <a:ext cx="812"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700" dirty="0">
                  <a:solidFill>
                    <a:srgbClr val="24282B"/>
                  </a:solidFill>
                  <a:latin typeface="Times New Roman" pitchFamily="18" charset="0"/>
                </a:rPr>
                <a:t>Directive</a:t>
              </a:r>
              <a:endParaRPr lang="en-US" dirty="0">
                <a:latin typeface="Arial" pitchFamily="34" charset="0"/>
              </a:endParaRPr>
            </a:p>
          </p:txBody>
        </p:sp>
        <p:sp>
          <p:nvSpPr>
            <p:cNvPr id="44046" name="Rectangle 12"/>
            <p:cNvSpPr>
              <a:spLocks noChangeArrowheads="1"/>
            </p:cNvSpPr>
            <p:nvPr/>
          </p:nvSpPr>
          <p:spPr bwMode="auto">
            <a:xfrm>
              <a:off x="2114" y="1628"/>
              <a:ext cx="953" cy="291"/>
            </a:xfrm>
            <a:prstGeom prst="rect">
              <a:avLst/>
            </a:prstGeom>
            <a:solidFill>
              <a:srgbClr val="97B6D4"/>
            </a:solidFill>
            <a:ln w="9">
              <a:solidFill>
                <a:srgbClr val="0060A5"/>
              </a:solidFill>
              <a:round/>
              <a:headEnd/>
              <a:tailEnd/>
            </a:ln>
          </p:spPr>
          <p:txBody>
            <a:bodyPr/>
            <a:lstStyle/>
            <a:p>
              <a:endParaRPr lang="en-US"/>
            </a:p>
          </p:txBody>
        </p:sp>
        <p:sp>
          <p:nvSpPr>
            <p:cNvPr id="44047" name="Rectangle 13"/>
            <p:cNvSpPr>
              <a:spLocks noChangeArrowheads="1"/>
            </p:cNvSpPr>
            <p:nvPr/>
          </p:nvSpPr>
          <p:spPr bwMode="auto">
            <a:xfrm>
              <a:off x="2148" y="1653"/>
              <a:ext cx="775"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700">
                  <a:solidFill>
                    <a:srgbClr val="24282B"/>
                  </a:solidFill>
                  <a:latin typeface="Times New Roman" pitchFamily="18" charset="0"/>
                </a:rPr>
                <a:t>Constant</a:t>
              </a:r>
              <a:endParaRPr lang="en-US">
                <a:latin typeface="Arial" pitchFamily="34" charset="0"/>
              </a:endParaRPr>
            </a:p>
          </p:txBody>
        </p:sp>
        <p:sp>
          <p:nvSpPr>
            <p:cNvPr id="44048" name="Rectangle 14"/>
            <p:cNvSpPr>
              <a:spLocks noChangeArrowheads="1"/>
            </p:cNvSpPr>
            <p:nvPr/>
          </p:nvSpPr>
          <p:spPr bwMode="auto">
            <a:xfrm>
              <a:off x="2019" y="2014"/>
              <a:ext cx="1202" cy="575"/>
            </a:xfrm>
            <a:prstGeom prst="rect">
              <a:avLst/>
            </a:prstGeom>
            <a:solidFill>
              <a:srgbClr val="97B6D4"/>
            </a:solidFill>
            <a:ln w="9">
              <a:solidFill>
                <a:srgbClr val="0060A5"/>
              </a:solidFill>
              <a:round/>
              <a:headEnd/>
              <a:tailEnd/>
            </a:ln>
          </p:spPr>
          <p:txBody>
            <a:bodyPr/>
            <a:lstStyle/>
            <a:p>
              <a:endParaRPr lang="en-US"/>
            </a:p>
          </p:txBody>
        </p:sp>
        <p:sp>
          <p:nvSpPr>
            <p:cNvPr id="44049" name="Rectangle 15"/>
            <p:cNvSpPr>
              <a:spLocks noChangeArrowheads="1"/>
            </p:cNvSpPr>
            <p:nvPr/>
          </p:nvSpPr>
          <p:spPr bwMode="auto">
            <a:xfrm>
              <a:off x="2105" y="2048"/>
              <a:ext cx="92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700" dirty="0">
                  <a:solidFill>
                    <a:srgbClr val="24282B"/>
                  </a:solidFill>
                  <a:latin typeface="Times New Roman" pitchFamily="18" charset="0"/>
                </a:rPr>
                <a:t>Assembly </a:t>
              </a:r>
              <a:endParaRPr lang="en-US" dirty="0">
                <a:latin typeface="Arial" pitchFamily="34" charset="0"/>
              </a:endParaRPr>
            </a:p>
          </p:txBody>
        </p:sp>
        <p:sp>
          <p:nvSpPr>
            <p:cNvPr id="44050" name="Rectangle 16"/>
            <p:cNvSpPr>
              <a:spLocks noChangeArrowheads="1"/>
            </p:cNvSpPr>
            <p:nvPr/>
          </p:nvSpPr>
          <p:spPr bwMode="auto">
            <a:xfrm>
              <a:off x="2105" y="2314"/>
              <a:ext cx="933"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700">
                  <a:solidFill>
                    <a:srgbClr val="24282B"/>
                  </a:solidFill>
                  <a:latin typeface="Times New Roman" pitchFamily="18" charset="0"/>
                </a:rPr>
                <a:t>instruction</a:t>
              </a:r>
              <a:endParaRPr lang="en-US">
                <a:latin typeface="Arial" pitchFamily="34" charset="0"/>
              </a:endParaRPr>
            </a:p>
          </p:txBody>
        </p:sp>
        <p:sp>
          <p:nvSpPr>
            <p:cNvPr id="44051" name="Oval 17"/>
            <p:cNvSpPr>
              <a:spLocks noChangeArrowheads="1"/>
            </p:cNvSpPr>
            <p:nvPr/>
          </p:nvSpPr>
          <p:spPr bwMode="auto">
            <a:xfrm>
              <a:off x="2002" y="1447"/>
              <a:ext cx="77" cy="69"/>
            </a:xfrm>
            <a:prstGeom prst="ellipse">
              <a:avLst/>
            </a:prstGeom>
            <a:solidFill>
              <a:srgbClr val="24282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052" name="Oval 18"/>
            <p:cNvSpPr>
              <a:spLocks noChangeArrowheads="1"/>
            </p:cNvSpPr>
            <p:nvPr/>
          </p:nvSpPr>
          <p:spPr bwMode="auto">
            <a:xfrm>
              <a:off x="2002" y="1447"/>
              <a:ext cx="77" cy="69"/>
            </a:xfrm>
            <a:prstGeom prst="ellipse">
              <a:avLst/>
            </a:prstGeom>
            <a:noFill/>
            <a:ln w="0">
              <a:solidFill>
                <a:srgbClr val="32314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4053" name="Oval 19"/>
            <p:cNvSpPr>
              <a:spLocks noChangeArrowheads="1"/>
            </p:cNvSpPr>
            <p:nvPr/>
          </p:nvSpPr>
          <p:spPr bwMode="auto">
            <a:xfrm>
              <a:off x="2002" y="1834"/>
              <a:ext cx="77" cy="68"/>
            </a:xfrm>
            <a:prstGeom prst="ellipse">
              <a:avLst/>
            </a:prstGeom>
            <a:solidFill>
              <a:srgbClr val="24282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054" name="Oval 20"/>
            <p:cNvSpPr>
              <a:spLocks noChangeArrowheads="1"/>
            </p:cNvSpPr>
            <p:nvPr/>
          </p:nvSpPr>
          <p:spPr bwMode="auto">
            <a:xfrm>
              <a:off x="2002" y="1834"/>
              <a:ext cx="77" cy="68"/>
            </a:xfrm>
            <a:prstGeom prst="ellipse">
              <a:avLst/>
            </a:prstGeom>
            <a:noFill/>
            <a:ln w="0">
              <a:solidFill>
                <a:srgbClr val="32314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4055" name="Rectangle 21"/>
            <p:cNvSpPr>
              <a:spLocks noChangeArrowheads="1"/>
            </p:cNvSpPr>
            <p:nvPr/>
          </p:nvSpPr>
          <p:spPr bwMode="auto">
            <a:xfrm>
              <a:off x="3444" y="1121"/>
              <a:ext cx="1640" cy="884"/>
            </a:xfrm>
            <a:prstGeom prst="rect">
              <a:avLst/>
            </a:prstGeom>
            <a:noFill/>
            <a:ln w="9">
              <a:solidFill>
                <a:srgbClr val="32314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4056" name="Rectangle 22"/>
            <p:cNvSpPr>
              <a:spLocks noChangeArrowheads="1"/>
            </p:cNvSpPr>
            <p:nvPr/>
          </p:nvSpPr>
          <p:spPr bwMode="auto">
            <a:xfrm>
              <a:off x="3736" y="1207"/>
              <a:ext cx="1039" cy="300"/>
            </a:xfrm>
            <a:prstGeom prst="rect">
              <a:avLst/>
            </a:prstGeom>
            <a:solidFill>
              <a:srgbClr val="97B6D4"/>
            </a:solidFill>
            <a:ln w="9">
              <a:solidFill>
                <a:srgbClr val="0060A5"/>
              </a:solidFill>
              <a:round/>
              <a:headEnd/>
              <a:tailEnd/>
            </a:ln>
          </p:spPr>
          <p:txBody>
            <a:bodyPr/>
            <a:lstStyle/>
            <a:p>
              <a:endParaRPr lang="en-US"/>
            </a:p>
          </p:txBody>
        </p:sp>
        <p:sp>
          <p:nvSpPr>
            <p:cNvPr id="44057" name="Rectangle 23"/>
            <p:cNvSpPr>
              <a:spLocks noChangeArrowheads="1"/>
            </p:cNvSpPr>
            <p:nvPr/>
          </p:nvSpPr>
          <p:spPr bwMode="auto">
            <a:xfrm>
              <a:off x="3771" y="1241"/>
              <a:ext cx="860"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700" dirty="0">
                  <a:solidFill>
                    <a:srgbClr val="24282B"/>
                  </a:solidFill>
                  <a:latin typeface="Times New Roman" pitchFamily="18" charset="0"/>
                </a:rPr>
                <a:t>Comment</a:t>
              </a:r>
              <a:endParaRPr lang="en-US" dirty="0">
                <a:latin typeface="Arial" pitchFamily="34" charset="0"/>
              </a:endParaRPr>
            </a:p>
          </p:txBody>
        </p:sp>
        <p:sp>
          <p:nvSpPr>
            <p:cNvPr id="44058" name="Rectangle 24"/>
            <p:cNvSpPr>
              <a:spLocks noChangeArrowheads="1"/>
            </p:cNvSpPr>
            <p:nvPr/>
          </p:nvSpPr>
          <p:spPr bwMode="auto">
            <a:xfrm>
              <a:off x="3504" y="1250"/>
              <a:ext cx="201"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700" dirty="0">
                  <a:solidFill>
                    <a:srgbClr val="24282B"/>
                  </a:solidFill>
                  <a:latin typeface="Times New Roman" pitchFamily="18" charset="0"/>
                </a:rPr>
                <a:t>@</a:t>
              </a:r>
              <a:endParaRPr lang="en-US" dirty="0">
                <a:latin typeface="Arial" pitchFamily="34" charset="0"/>
              </a:endParaRPr>
            </a:p>
          </p:txBody>
        </p:sp>
        <p:sp>
          <p:nvSpPr>
            <p:cNvPr id="44059" name="Rectangle 25"/>
            <p:cNvSpPr>
              <a:spLocks noChangeArrowheads="1"/>
            </p:cNvSpPr>
            <p:nvPr/>
          </p:nvSpPr>
          <p:spPr bwMode="auto">
            <a:xfrm>
              <a:off x="3736" y="1645"/>
              <a:ext cx="1039" cy="292"/>
            </a:xfrm>
            <a:prstGeom prst="rect">
              <a:avLst/>
            </a:prstGeom>
            <a:solidFill>
              <a:srgbClr val="97B6D4"/>
            </a:solidFill>
            <a:ln w="9">
              <a:solidFill>
                <a:srgbClr val="0060A5"/>
              </a:solidFill>
              <a:round/>
              <a:headEnd/>
              <a:tailEnd/>
            </a:ln>
          </p:spPr>
          <p:txBody>
            <a:bodyPr/>
            <a:lstStyle/>
            <a:p>
              <a:endParaRPr lang="en-US"/>
            </a:p>
          </p:txBody>
        </p:sp>
        <p:sp>
          <p:nvSpPr>
            <p:cNvPr id="44060" name="Rectangle 26"/>
            <p:cNvSpPr>
              <a:spLocks noChangeArrowheads="1"/>
            </p:cNvSpPr>
            <p:nvPr/>
          </p:nvSpPr>
          <p:spPr bwMode="auto">
            <a:xfrm>
              <a:off x="3771" y="1670"/>
              <a:ext cx="860"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700" dirty="0">
                  <a:solidFill>
                    <a:srgbClr val="24282B"/>
                  </a:solidFill>
                  <a:latin typeface="Times New Roman" pitchFamily="18" charset="0"/>
                </a:rPr>
                <a:t>Comment</a:t>
              </a:r>
              <a:endParaRPr lang="en-US" dirty="0">
                <a:latin typeface="Arial" pitchFamily="34" charset="0"/>
              </a:endParaRPr>
            </a:p>
          </p:txBody>
        </p:sp>
        <p:sp>
          <p:nvSpPr>
            <p:cNvPr id="44061" name="Rectangle 27"/>
            <p:cNvSpPr>
              <a:spLocks noChangeArrowheads="1"/>
            </p:cNvSpPr>
            <p:nvPr/>
          </p:nvSpPr>
          <p:spPr bwMode="auto">
            <a:xfrm>
              <a:off x="3547" y="1653"/>
              <a:ext cx="170"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700" dirty="0">
                  <a:solidFill>
                    <a:srgbClr val="24282B"/>
                  </a:solidFill>
                  <a:latin typeface="Times New Roman" pitchFamily="18" charset="0"/>
                </a:rPr>
                <a:t>/*</a:t>
              </a:r>
              <a:endParaRPr lang="en-US" dirty="0">
                <a:latin typeface="Arial" pitchFamily="34" charset="0"/>
              </a:endParaRPr>
            </a:p>
          </p:txBody>
        </p:sp>
        <p:sp>
          <p:nvSpPr>
            <p:cNvPr id="44062" name="Rectangle 28"/>
            <p:cNvSpPr>
              <a:spLocks noChangeArrowheads="1"/>
            </p:cNvSpPr>
            <p:nvPr/>
          </p:nvSpPr>
          <p:spPr bwMode="auto">
            <a:xfrm>
              <a:off x="4852" y="1679"/>
              <a:ext cx="170"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700">
                  <a:solidFill>
                    <a:srgbClr val="24282B"/>
                  </a:solidFill>
                  <a:latin typeface="Times New Roman" pitchFamily="18" charset="0"/>
                </a:rPr>
                <a:t>*/</a:t>
              </a:r>
              <a:endParaRPr lang="en-US">
                <a:latin typeface="Arial" pitchFamily="34" charset="0"/>
              </a:endParaRPr>
            </a:p>
          </p:txBody>
        </p:sp>
      </p:grpSp>
      <p:pic>
        <p:nvPicPr>
          <p:cNvPr id="31"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5" name="Slide Number Placeholder 1"/>
          <p:cNvSpPr>
            <a:spLocks noGrp="1"/>
          </p:cNvSpPr>
          <p:nvPr>
            <p:ph type="sldNum" sz="quarter" idx="12"/>
          </p:nvPr>
        </p:nvSpPr>
        <p:spPr>
          <a:xfrm>
            <a:off x="10067279" y="6356351"/>
            <a:ext cx="561975" cy="365125"/>
          </a:xfrm>
        </p:spPr>
        <p:txBody>
          <a:bodyPr/>
          <a:lstStyle/>
          <a:p>
            <a:pPr>
              <a:defRPr/>
            </a:pPr>
            <a:fld id="{B02CB27B-8E36-4093-8A35-EA310C6AF64B}" type="slidenum">
              <a:rPr/>
              <a:pPr>
                <a:defRPr/>
              </a:pPr>
              <a:t>21</a:t>
            </a:fld>
            <a:endParaRPr/>
          </a:p>
        </p:txBody>
      </p:sp>
      <p:sp>
        <p:nvSpPr>
          <p:cNvPr id="2" name="Title 1"/>
          <p:cNvSpPr txBox="1">
            <a:spLocks noGrp="1"/>
          </p:cNvSpPr>
          <p:nvPr>
            <p:ph type="title" idx="4294967295"/>
          </p:nvPr>
        </p:nvSpPr>
        <p:spPr>
          <a:xfrm>
            <a:off x="1809750" y="152401"/>
            <a:ext cx="855345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Generic</a:t>
            </a:r>
            <a:r>
              <a:rPr lang="fr-FR" dirty="0">
                <a:solidFill>
                  <a:schemeClr val="tx1"/>
                </a:solidFill>
              </a:rPr>
              <a:t> </a:t>
            </a:r>
            <a:r>
              <a:rPr lang="fr-FR" dirty="0" err="1">
                <a:solidFill>
                  <a:schemeClr val="tx1"/>
                </a:solidFill>
              </a:rPr>
              <a:t>Statement</a:t>
            </a:r>
            <a:r>
              <a:rPr lang="fr-FR" dirty="0">
                <a:solidFill>
                  <a:schemeClr val="tx1"/>
                </a:solidFill>
              </a:rPr>
              <a:t> Structure - II</a:t>
            </a:r>
          </a:p>
        </p:txBody>
      </p:sp>
      <p:sp>
        <p:nvSpPr>
          <p:cNvPr id="45061" name="Text Placeholder 2"/>
          <p:cNvSpPr txBox="1">
            <a:spLocks noGrp="1"/>
          </p:cNvSpPr>
          <p:nvPr>
            <p:ph type="body" idx="4294967295"/>
          </p:nvPr>
        </p:nvSpPr>
        <p:spPr bwMode="auto">
          <a:xfrm>
            <a:off x="1676400" y="4319589"/>
            <a:ext cx="8686800" cy="18065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lvl1pPr marL="431800" indent="-323850">
              <a:defRPr sz="3200">
                <a:solidFill>
                  <a:srgbClr val="000000"/>
                </a:solidFill>
                <a:latin typeface="Calibri" pitchFamily="34" charset="0"/>
              </a:defRPr>
            </a:lvl1pPr>
            <a:lvl2pPr>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sz="2600" dirty="0">
                <a:solidFill>
                  <a:srgbClr val="DC2300"/>
                </a:solidFill>
                <a:ea typeface="Microsoft YaHei"/>
              </a:rPr>
              <a:t>assembly statement </a:t>
            </a:r>
            <a:r>
              <a:rPr lang="en-US" sz="2600" dirty="0">
                <a:ea typeface="Microsoft YaHei"/>
              </a:rPr>
              <a:t>→ contains the assembly instruction, and operands</a:t>
            </a:r>
          </a:p>
          <a:p>
            <a:pPr>
              <a:spcBef>
                <a:spcPct val="0"/>
              </a:spcBef>
              <a:spcAft>
                <a:spcPts val="1413"/>
              </a:spcAft>
            </a:pPr>
            <a:r>
              <a:rPr lang="en-US" sz="2600" dirty="0">
                <a:solidFill>
                  <a:srgbClr val="FF00FF"/>
                </a:solidFill>
                <a:ea typeface="Microsoft YaHei"/>
              </a:rPr>
              <a:t>comment</a:t>
            </a:r>
            <a:r>
              <a:rPr lang="en-US" sz="2600" dirty="0">
                <a:ea typeface="Microsoft YaHei"/>
              </a:rPr>
              <a:t> → textual annotations ignored by the assembler</a:t>
            </a:r>
          </a:p>
        </p:txBody>
      </p:sp>
      <p:grpSp>
        <p:nvGrpSpPr>
          <p:cNvPr id="45062" name="Group 5"/>
          <p:cNvGrpSpPr>
            <a:grpSpLocks noChangeAspect="1"/>
          </p:cNvGrpSpPr>
          <p:nvPr/>
        </p:nvGrpSpPr>
        <p:grpSpPr bwMode="auto">
          <a:xfrm>
            <a:off x="3124200" y="1752600"/>
            <a:ext cx="6280150" cy="2514600"/>
            <a:chOff x="1152" y="1104"/>
            <a:chExt cx="3956" cy="1584"/>
          </a:xfrm>
        </p:grpSpPr>
        <p:sp>
          <p:nvSpPr>
            <p:cNvPr id="45063" name="AutoShape 4"/>
            <p:cNvSpPr>
              <a:spLocks noChangeAspect="1" noChangeArrowheads="1" noTextEdit="1"/>
            </p:cNvSpPr>
            <p:nvPr/>
          </p:nvSpPr>
          <p:spPr bwMode="auto">
            <a:xfrm>
              <a:off x="1152" y="1104"/>
              <a:ext cx="3956" cy="15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5064" name="Rectangle 6"/>
            <p:cNvSpPr>
              <a:spLocks noChangeArrowheads="1"/>
            </p:cNvSpPr>
            <p:nvPr/>
          </p:nvSpPr>
          <p:spPr bwMode="auto">
            <a:xfrm>
              <a:off x="1169" y="1224"/>
              <a:ext cx="670" cy="301"/>
            </a:xfrm>
            <a:prstGeom prst="rect">
              <a:avLst/>
            </a:prstGeom>
            <a:solidFill>
              <a:srgbClr val="97B6D4"/>
            </a:solidFill>
            <a:ln w="9">
              <a:solidFill>
                <a:srgbClr val="0060A5"/>
              </a:solidFill>
              <a:round/>
              <a:headEnd/>
              <a:tailEnd/>
            </a:ln>
          </p:spPr>
          <p:txBody>
            <a:bodyPr/>
            <a:lstStyle/>
            <a:p>
              <a:endParaRPr lang="en-US"/>
            </a:p>
          </p:txBody>
        </p:sp>
        <p:sp>
          <p:nvSpPr>
            <p:cNvPr id="45065" name="Rectangle 7"/>
            <p:cNvSpPr>
              <a:spLocks noChangeArrowheads="1"/>
            </p:cNvSpPr>
            <p:nvPr/>
          </p:nvSpPr>
          <p:spPr bwMode="auto">
            <a:xfrm>
              <a:off x="1229" y="1241"/>
              <a:ext cx="49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700">
                  <a:solidFill>
                    <a:srgbClr val="24282B"/>
                  </a:solidFill>
                  <a:latin typeface="Times New Roman" pitchFamily="18" charset="0"/>
                </a:rPr>
                <a:t>Label</a:t>
              </a:r>
              <a:endParaRPr lang="en-US">
                <a:latin typeface="Arial" pitchFamily="34" charset="0"/>
              </a:endParaRPr>
            </a:p>
          </p:txBody>
        </p:sp>
        <p:sp>
          <p:nvSpPr>
            <p:cNvPr id="45066" name="Rectangle 8"/>
            <p:cNvSpPr>
              <a:spLocks noChangeArrowheads="1"/>
            </p:cNvSpPr>
            <p:nvPr/>
          </p:nvSpPr>
          <p:spPr bwMode="auto">
            <a:xfrm>
              <a:off x="1882" y="1224"/>
              <a:ext cx="61"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700">
                  <a:solidFill>
                    <a:srgbClr val="24282B"/>
                  </a:solidFill>
                  <a:latin typeface="Times New Roman" pitchFamily="18" charset="0"/>
                </a:rPr>
                <a:t>:</a:t>
              </a:r>
              <a:endParaRPr lang="en-US">
                <a:latin typeface="Arial" pitchFamily="34" charset="0"/>
              </a:endParaRPr>
            </a:p>
          </p:txBody>
        </p:sp>
        <p:sp>
          <p:nvSpPr>
            <p:cNvPr id="45067" name="Rectangle 9"/>
            <p:cNvSpPr>
              <a:spLocks noChangeArrowheads="1"/>
            </p:cNvSpPr>
            <p:nvPr/>
          </p:nvSpPr>
          <p:spPr bwMode="auto">
            <a:xfrm>
              <a:off x="1968" y="1121"/>
              <a:ext cx="1322" cy="1545"/>
            </a:xfrm>
            <a:prstGeom prst="rect">
              <a:avLst/>
            </a:prstGeom>
            <a:noFill/>
            <a:ln w="9">
              <a:solidFill>
                <a:srgbClr val="32314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5068" name="Rectangle 10"/>
            <p:cNvSpPr>
              <a:spLocks noChangeArrowheads="1"/>
            </p:cNvSpPr>
            <p:nvPr/>
          </p:nvSpPr>
          <p:spPr bwMode="auto">
            <a:xfrm>
              <a:off x="2122" y="1207"/>
              <a:ext cx="945" cy="292"/>
            </a:xfrm>
            <a:prstGeom prst="rect">
              <a:avLst/>
            </a:prstGeom>
            <a:solidFill>
              <a:srgbClr val="97B6D4"/>
            </a:solidFill>
            <a:ln w="9">
              <a:solidFill>
                <a:srgbClr val="0060A5"/>
              </a:solidFill>
              <a:round/>
              <a:headEnd/>
              <a:tailEnd/>
            </a:ln>
          </p:spPr>
          <p:txBody>
            <a:bodyPr/>
            <a:lstStyle/>
            <a:p>
              <a:endParaRPr lang="en-US"/>
            </a:p>
          </p:txBody>
        </p:sp>
        <p:sp>
          <p:nvSpPr>
            <p:cNvPr id="45069" name="Rectangle 11"/>
            <p:cNvSpPr>
              <a:spLocks noChangeArrowheads="1"/>
            </p:cNvSpPr>
            <p:nvPr/>
          </p:nvSpPr>
          <p:spPr bwMode="auto">
            <a:xfrm>
              <a:off x="2148" y="1233"/>
              <a:ext cx="812"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700">
                  <a:solidFill>
                    <a:srgbClr val="24282B"/>
                  </a:solidFill>
                  <a:latin typeface="Times New Roman" pitchFamily="18" charset="0"/>
                </a:rPr>
                <a:t>Directive</a:t>
              </a:r>
              <a:endParaRPr lang="en-US">
                <a:latin typeface="Arial" pitchFamily="34" charset="0"/>
              </a:endParaRPr>
            </a:p>
          </p:txBody>
        </p:sp>
        <p:sp>
          <p:nvSpPr>
            <p:cNvPr id="45070" name="Rectangle 12"/>
            <p:cNvSpPr>
              <a:spLocks noChangeArrowheads="1"/>
            </p:cNvSpPr>
            <p:nvPr/>
          </p:nvSpPr>
          <p:spPr bwMode="auto">
            <a:xfrm>
              <a:off x="2114" y="1628"/>
              <a:ext cx="953" cy="291"/>
            </a:xfrm>
            <a:prstGeom prst="rect">
              <a:avLst/>
            </a:prstGeom>
            <a:solidFill>
              <a:srgbClr val="97B6D4"/>
            </a:solidFill>
            <a:ln w="9">
              <a:solidFill>
                <a:srgbClr val="0060A5"/>
              </a:solidFill>
              <a:round/>
              <a:headEnd/>
              <a:tailEnd/>
            </a:ln>
          </p:spPr>
          <p:txBody>
            <a:bodyPr/>
            <a:lstStyle/>
            <a:p>
              <a:endParaRPr lang="en-US"/>
            </a:p>
          </p:txBody>
        </p:sp>
        <p:sp>
          <p:nvSpPr>
            <p:cNvPr id="45071" name="Rectangle 13"/>
            <p:cNvSpPr>
              <a:spLocks noChangeArrowheads="1"/>
            </p:cNvSpPr>
            <p:nvPr/>
          </p:nvSpPr>
          <p:spPr bwMode="auto">
            <a:xfrm>
              <a:off x="2148" y="1653"/>
              <a:ext cx="775"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700">
                  <a:solidFill>
                    <a:srgbClr val="24282B"/>
                  </a:solidFill>
                  <a:latin typeface="Times New Roman" pitchFamily="18" charset="0"/>
                </a:rPr>
                <a:t>Constant</a:t>
              </a:r>
              <a:endParaRPr lang="en-US">
                <a:latin typeface="Arial" pitchFamily="34" charset="0"/>
              </a:endParaRPr>
            </a:p>
          </p:txBody>
        </p:sp>
        <p:sp>
          <p:nvSpPr>
            <p:cNvPr id="45072" name="Rectangle 14"/>
            <p:cNvSpPr>
              <a:spLocks noChangeArrowheads="1"/>
            </p:cNvSpPr>
            <p:nvPr/>
          </p:nvSpPr>
          <p:spPr bwMode="auto">
            <a:xfrm>
              <a:off x="2019" y="2014"/>
              <a:ext cx="1202" cy="575"/>
            </a:xfrm>
            <a:prstGeom prst="rect">
              <a:avLst/>
            </a:prstGeom>
            <a:solidFill>
              <a:srgbClr val="97B6D4"/>
            </a:solidFill>
            <a:ln w="9">
              <a:solidFill>
                <a:srgbClr val="0060A5"/>
              </a:solidFill>
              <a:round/>
              <a:headEnd/>
              <a:tailEnd/>
            </a:ln>
          </p:spPr>
          <p:txBody>
            <a:bodyPr/>
            <a:lstStyle/>
            <a:p>
              <a:endParaRPr lang="en-US"/>
            </a:p>
          </p:txBody>
        </p:sp>
        <p:sp>
          <p:nvSpPr>
            <p:cNvPr id="45073" name="Rectangle 15"/>
            <p:cNvSpPr>
              <a:spLocks noChangeArrowheads="1"/>
            </p:cNvSpPr>
            <p:nvPr/>
          </p:nvSpPr>
          <p:spPr bwMode="auto">
            <a:xfrm>
              <a:off x="2105" y="2048"/>
              <a:ext cx="92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700">
                  <a:solidFill>
                    <a:srgbClr val="24282B"/>
                  </a:solidFill>
                  <a:latin typeface="Times New Roman" pitchFamily="18" charset="0"/>
                </a:rPr>
                <a:t>Assembly </a:t>
              </a:r>
              <a:endParaRPr lang="en-US">
                <a:latin typeface="Arial" pitchFamily="34" charset="0"/>
              </a:endParaRPr>
            </a:p>
          </p:txBody>
        </p:sp>
        <p:sp>
          <p:nvSpPr>
            <p:cNvPr id="45074" name="Rectangle 16"/>
            <p:cNvSpPr>
              <a:spLocks noChangeArrowheads="1"/>
            </p:cNvSpPr>
            <p:nvPr/>
          </p:nvSpPr>
          <p:spPr bwMode="auto">
            <a:xfrm>
              <a:off x="2105" y="2314"/>
              <a:ext cx="933"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700" dirty="0">
                  <a:solidFill>
                    <a:srgbClr val="24282B"/>
                  </a:solidFill>
                  <a:latin typeface="Times New Roman" pitchFamily="18" charset="0"/>
                </a:rPr>
                <a:t>instruction</a:t>
              </a:r>
              <a:endParaRPr lang="en-US" dirty="0">
                <a:latin typeface="Arial" pitchFamily="34" charset="0"/>
              </a:endParaRPr>
            </a:p>
          </p:txBody>
        </p:sp>
        <p:sp>
          <p:nvSpPr>
            <p:cNvPr id="45075" name="Oval 17"/>
            <p:cNvSpPr>
              <a:spLocks noChangeArrowheads="1"/>
            </p:cNvSpPr>
            <p:nvPr/>
          </p:nvSpPr>
          <p:spPr bwMode="auto">
            <a:xfrm>
              <a:off x="2002" y="1447"/>
              <a:ext cx="77" cy="69"/>
            </a:xfrm>
            <a:prstGeom prst="ellipse">
              <a:avLst/>
            </a:prstGeom>
            <a:solidFill>
              <a:srgbClr val="24282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5076" name="Oval 18"/>
            <p:cNvSpPr>
              <a:spLocks noChangeArrowheads="1"/>
            </p:cNvSpPr>
            <p:nvPr/>
          </p:nvSpPr>
          <p:spPr bwMode="auto">
            <a:xfrm>
              <a:off x="2002" y="1447"/>
              <a:ext cx="77" cy="69"/>
            </a:xfrm>
            <a:prstGeom prst="ellipse">
              <a:avLst/>
            </a:prstGeom>
            <a:noFill/>
            <a:ln w="0">
              <a:solidFill>
                <a:srgbClr val="32314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5077" name="Oval 19"/>
            <p:cNvSpPr>
              <a:spLocks noChangeArrowheads="1"/>
            </p:cNvSpPr>
            <p:nvPr/>
          </p:nvSpPr>
          <p:spPr bwMode="auto">
            <a:xfrm>
              <a:off x="2002" y="1834"/>
              <a:ext cx="77" cy="68"/>
            </a:xfrm>
            <a:prstGeom prst="ellipse">
              <a:avLst/>
            </a:prstGeom>
            <a:solidFill>
              <a:srgbClr val="24282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5078" name="Oval 20"/>
            <p:cNvSpPr>
              <a:spLocks noChangeArrowheads="1"/>
            </p:cNvSpPr>
            <p:nvPr/>
          </p:nvSpPr>
          <p:spPr bwMode="auto">
            <a:xfrm>
              <a:off x="2002" y="1834"/>
              <a:ext cx="77" cy="68"/>
            </a:xfrm>
            <a:prstGeom prst="ellipse">
              <a:avLst/>
            </a:prstGeom>
            <a:noFill/>
            <a:ln w="0">
              <a:solidFill>
                <a:srgbClr val="32314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5079" name="Rectangle 21"/>
            <p:cNvSpPr>
              <a:spLocks noChangeArrowheads="1"/>
            </p:cNvSpPr>
            <p:nvPr/>
          </p:nvSpPr>
          <p:spPr bwMode="auto">
            <a:xfrm>
              <a:off x="3444" y="1121"/>
              <a:ext cx="1640" cy="884"/>
            </a:xfrm>
            <a:prstGeom prst="rect">
              <a:avLst/>
            </a:prstGeom>
            <a:noFill/>
            <a:ln w="9">
              <a:solidFill>
                <a:srgbClr val="32314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5080" name="Rectangle 22"/>
            <p:cNvSpPr>
              <a:spLocks noChangeArrowheads="1"/>
            </p:cNvSpPr>
            <p:nvPr/>
          </p:nvSpPr>
          <p:spPr bwMode="auto">
            <a:xfrm>
              <a:off x="3736" y="1207"/>
              <a:ext cx="1039" cy="300"/>
            </a:xfrm>
            <a:prstGeom prst="rect">
              <a:avLst/>
            </a:prstGeom>
            <a:solidFill>
              <a:srgbClr val="97B6D4"/>
            </a:solidFill>
            <a:ln w="9">
              <a:solidFill>
                <a:srgbClr val="0060A5"/>
              </a:solidFill>
              <a:round/>
              <a:headEnd/>
              <a:tailEnd/>
            </a:ln>
          </p:spPr>
          <p:txBody>
            <a:bodyPr/>
            <a:lstStyle/>
            <a:p>
              <a:endParaRPr lang="en-US"/>
            </a:p>
          </p:txBody>
        </p:sp>
        <p:sp>
          <p:nvSpPr>
            <p:cNvPr id="45081" name="Rectangle 23"/>
            <p:cNvSpPr>
              <a:spLocks noChangeArrowheads="1"/>
            </p:cNvSpPr>
            <p:nvPr/>
          </p:nvSpPr>
          <p:spPr bwMode="auto">
            <a:xfrm>
              <a:off x="3771" y="1241"/>
              <a:ext cx="860"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700">
                  <a:solidFill>
                    <a:srgbClr val="24282B"/>
                  </a:solidFill>
                  <a:latin typeface="Times New Roman" pitchFamily="18" charset="0"/>
                </a:rPr>
                <a:t>Comment</a:t>
              </a:r>
              <a:endParaRPr lang="en-US">
                <a:latin typeface="Arial" pitchFamily="34" charset="0"/>
              </a:endParaRPr>
            </a:p>
          </p:txBody>
        </p:sp>
        <p:sp>
          <p:nvSpPr>
            <p:cNvPr id="45082" name="Rectangle 24"/>
            <p:cNvSpPr>
              <a:spLocks noChangeArrowheads="1"/>
            </p:cNvSpPr>
            <p:nvPr/>
          </p:nvSpPr>
          <p:spPr bwMode="auto">
            <a:xfrm>
              <a:off x="3504" y="1250"/>
              <a:ext cx="201"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700">
                  <a:solidFill>
                    <a:srgbClr val="24282B"/>
                  </a:solidFill>
                  <a:latin typeface="Times New Roman" pitchFamily="18" charset="0"/>
                </a:rPr>
                <a:t>@</a:t>
              </a:r>
              <a:endParaRPr lang="en-US">
                <a:latin typeface="Arial" pitchFamily="34" charset="0"/>
              </a:endParaRPr>
            </a:p>
          </p:txBody>
        </p:sp>
        <p:sp>
          <p:nvSpPr>
            <p:cNvPr id="45083" name="Rectangle 25"/>
            <p:cNvSpPr>
              <a:spLocks noChangeArrowheads="1"/>
            </p:cNvSpPr>
            <p:nvPr/>
          </p:nvSpPr>
          <p:spPr bwMode="auto">
            <a:xfrm>
              <a:off x="3736" y="1645"/>
              <a:ext cx="1039" cy="292"/>
            </a:xfrm>
            <a:prstGeom prst="rect">
              <a:avLst/>
            </a:prstGeom>
            <a:solidFill>
              <a:srgbClr val="97B6D4"/>
            </a:solidFill>
            <a:ln w="9">
              <a:solidFill>
                <a:srgbClr val="0060A5"/>
              </a:solidFill>
              <a:round/>
              <a:headEnd/>
              <a:tailEnd/>
            </a:ln>
          </p:spPr>
          <p:txBody>
            <a:bodyPr/>
            <a:lstStyle/>
            <a:p>
              <a:endParaRPr lang="en-US"/>
            </a:p>
          </p:txBody>
        </p:sp>
        <p:sp>
          <p:nvSpPr>
            <p:cNvPr id="45084" name="Rectangle 26"/>
            <p:cNvSpPr>
              <a:spLocks noChangeArrowheads="1"/>
            </p:cNvSpPr>
            <p:nvPr/>
          </p:nvSpPr>
          <p:spPr bwMode="auto">
            <a:xfrm>
              <a:off x="3771" y="1670"/>
              <a:ext cx="860"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700">
                  <a:solidFill>
                    <a:srgbClr val="24282B"/>
                  </a:solidFill>
                  <a:latin typeface="Times New Roman" pitchFamily="18" charset="0"/>
                </a:rPr>
                <a:t>Comment</a:t>
              </a:r>
              <a:endParaRPr lang="en-US">
                <a:latin typeface="Arial" pitchFamily="34" charset="0"/>
              </a:endParaRPr>
            </a:p>
          </p:txBody>
        </p:sp>
        <p:sp>
          <p:nvSpPr>
            <p:cNvPr id="45085" name="Rectangle 27"/>
            <p:cNvSpPr>
              <a:spLocks noChangeArrowheads="1"/>
            </p:cNvSpPr>
            <p:nvPr/>
          </p:nvSpPr>
          <p:spPr bwMode="auto">
            <a:xfrm>
              <a:off x="3547" y="1653"/>
              <a:ext cx="170"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700">
                  <a:solidFill>
                    <a:srgbClr val="24282B"/>
                  </a:solidFill>
                  <a:latin typeface="Times New Roman" pitchFamily="18" charset="0"/>
                </a:rPr>
                <a:t>/*</a:t>
              </a:r>
              <a:endParaRPr lang="en-US">
                <a:latin typeface="Arial" pitchFamily="34" charset="0"/>
              </a:endParaRPr>
            </a:p>
          </p:txBody>
        </p:sp>
        <p:sp>
          <p:nvSpPr>
            <p:cNvPr id="45086" name="Rectangle 28"/>
            <p:cNvSpPr>
              <a:spLocks noChangeArrowheads="1"/>
            </p:cNvSpPr>
            <p:nvPr/>
          </p:nvSpPr>
          <p:spPr bwMode="auto">
            <a:xfrm>
              <a:off x="4852" y="1679"/>
              <a:ext cx="170"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700">
                  <a:solidFill>
                    <a:srgbClr val="24282B"/>
                  </a:solidFill>
                  <a:latin typeface="Times New Roman" pitchFamily="18" charset="0"/>
                </a:rPr>
                <a:t>*/</a:t>
              </a:r>
              <a:endParaRPr lang="en-US">
                <a:latin typeface="Arial" pitchFamily="34" charset="0"/>
              </a:endParaRPr>
            </a:p>
          </p:txBody>
        </p:sp>
      </p:grpSp>
      <p:pic>
        <p:nvPicPr>
          <p:cNvPr id="31"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a:xfrm>
            <a:off x="10067279" y="6356351"/>
            <a:ext cx="561975" cy="365125"/>
          </a:xfrm>
        </p:spPr>
        <p:txBody>
          <a:bodyPr/>
          <a:lstStyle/>
          <a:p>
            <a:pPr>
              <a:defRPr/>
            </a:pPr>
            <a:fld id="{9FD68550-A6CD-4BE5-AC9A-D4495742AE75}" type="slidenum">
              <a:rPr/>
              <a:pPr>
                <a:defRPr/>
              </a:pPr>
              <a:t>22</a:t>
            </a:fld>
            <a:endParaRPr/>
          </a:p>
        </p:txBody>
      </p:sp>
      <p:sp>
        <p:nvSpPr>
          <p:cNvPr id="2" name="Title 1"/>
          <p:cNvSpPr txBox="1">
            <a:spLocks noGrp="1"/>
          </p:cNvSpPr>
          <p:nvPr>
            <p:ph type="title" idx="4294967295"/>
          </p:nvPr>
        </p:nvSpPr>
        <p:spPr>
          <a:xfrm>
            <a:off x="1752600" y="152401"/>
            <a:ext cx="868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Types of Instructions</a:t>
            </a:r>
          </a:p>
        </p:txBody>
      </p:sp>
      <p:sp>
        <p:nvSpPr>
          <p:cNvPr id="46085" name="Text Placeholder 2"/>
          <p:cNvSpPr txBox="1">
            <a:spLocks noGrp="1"/>
          </p:cNvSpPr>
          <p:nvPr>
            <p:ph type="body" idx="4294967295"/>
          </p:nvPr>
        </p:nvSpPr>
        <p:spPr bwMode="auto">
          <a:xfrm>
            <a:off x="1828800" y="1600200"/>
            <a:ext cx="8610600" cy="47561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lvl1pPr marL="431800" indent="-323850">
              <a:defRPr sz="3200">
                <a:solidFill>
                  <a:srgbClr val="000000"/>
                </a:solidFill>
                <a:latin typeface="Calibri" pitchFamily="34" charset="0"/>
              </a:defRPr>
            </a:lvl1pPr>
            <a:lvl2pPr marL="863600" indent="-323850">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sz="2600" dirty="0">
                <a:solidFill>
                  <a:srgbClr val="FF0000"/>
                </a:solidFill>
                <a:ea typeface="Microsoft YaHei"/>
              </a:rPr>
              <a:t>Data Processing</a:t>
            </a:r>
            <a:r>
              <a:rPr lang="en-US" sz="2600" dirty="0">
                <a:ea typeface="Microsoft YaHei"/>
              </a:rPr>
              <a:t> Instructions</a:t>
            </a:r>
          </a:p>
          <a:p>
            <a:pPr lvl="1">
              <a:spcBef>
                <a:spcPct val="0"/>
              </a:spcBef>
              <a:spcAft>
                <a:spcPts val="1138"/>
              </a:spcAft>
            </a:pPr>
            <a:r>
              <a:rPr lang="en-US" sz="2000" dirty="0">
                <a:ea typeface="Microsoft YaHei"/>
              </a:rPr>
              <a:t>add, subtract, multiply, divide, compare, logical or, logical and</a:t>
            </a:r>
          </a:p>
          <a:p>
            <a:pPr>
              <a:spcBef>
                <a:spcPct val="0"/>
              </a:spcBef>
              <a:spcAft>
                <a:spcPts val="1413"/>
              </a:spcAft>
            </a:pPr>
            <a:r>
              <a:rPr lang="en-US" sz="2600" dirty="0">
                <a:solidFill>
                  <a:srgbClr val="FF00FF"/>
                </a:solidFill>
                <a:ea typeface="Microsoft YaHei"/>
              </a:rPr>
              <a:t>Data Transfer</a:t>
            </a:r>
            <a:r>
              <a:rPr lang="en-US" sz="2600" dirty="0">
                <a:ea typeface="Microsoft YaHei"/>
              </a:rPr>
              <a:t> Instructions</a:t>
            </a:r>
          </a:p>
          <a:p>
            <a:pPr lvl="1">
              <a:spcBef>
                <a:spcPct val="0"/>
              </a:spcBef>
              <a:spcAft>
                <a:spcPts val="1138"/>
              </a:spcAft>
            </a:pPr>
            <a:r>
              <a:rPr lang="en-US" sz="2000" dirty="0">
                <a:ea typeface="Microsoft YaHei"/>
              </a:rPr>
              <a:t>transfer values between registers, and memory locations</a:t>
            </a:r>
          </a:p>
          <a:p>
            <a:pPr>
              <a:spcBef>
                <a:spcPct val="0"/>
              </a:spcBef>
              <a:spcAft>
                <a:spcPts val="1413"/>
              </a:spcAft>
            </a:pPr>
            <a:r>
              <a:rPr lang="en-US" sz="2600" dirty="0">
                <a:solidFill>
                  <a:srgbClr val="0000FF"/>
                </a:solidFill>
                <a:ea typeface="Microsoft YaHei"/>
              </a:rPr>
              <a:t>Branch</a:t>
            </a:r>
            <a:r>
              <a:rPr lang="en-US" sz="2600" dirty="0">
                <a:ea typeface="Microsoft YaHei"/>
              </a:rPr>
              <a:t> instructions</a:t>
            </a:r>
          </a:p>
          <a:p>
            <a:pPr lvl="1">
              <a:spcBef>
                <a:spcPct val="0"/>
              </a:spcBef>
              <a:spcAft>
                <a:spcPts val="1138"/>
              </a:spcAft>
            </a:pPr>
            <a:r>
              <a:rPr lang="en-US" sz="2000" dirty="0">
                <a:ea typeface="Microsoft YaHei"/>
              </a:rPr>
              <a:t>branch to a given label</a:t>
            </a:r>
          </a:p>
          <a:p>
            <a:pPr>
              <a:spcBef>
                <a:spcPct val="0"/>
              </a:spcBef>
              <a:spcAft>
                <a:spcPts val="1413"/>
              </a:spcAft>
            </a:pPr>
            <a:r>
              <a:rPr lang="en-US" sz="2600" dirty="0">
                <a:solidFill>
                  <a:srgbClr val="00AE00"/>
                </a:solidFill>
                <a:ea typeface="Microsoft YaHei"/>
              </a:rPr>
              <a:t>Special</a:t>
            </a:r>
            <a:r>
              <a:rPr lang="en-US" sz="2600" dirty="0">
                <a:ea typeface="Microsoft YaHei"/>
              </a:rPr>
              <a:t> instructions</a:t>
            </a:r>
          </a:p>
          <a:p>
            <a:pPr lvl="1">
              <a:spcBef>
                <a:spcPct val="0"/>
              </a:spcBef>
              <a:spcAft>
                <a:spcPts val="1138"/>
              </a:spcAft>
            </a:pPr>
            <a:r>
              <a:rPr lang="en-US" sz="2000" dirty="0">
                <a:ea typeface="Microsoft YaHei"/>
              </a:rPr>
              <a:t> interact with peripheral devices, and other programs, set machine specific parameters</a:t>
            </a:r>
          </a:p>
        </p:txBody>
      </p:sp>
      <p:pic>
        <p:nvPicPr>
          <p:cNvPr id="6"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page22">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a:xfrm>
            <a:off x="10067279" y="6356351"/>
            <a:ext cx="561975" cy="365125"/>
          </a:xfrm>
        </p:spPr>
        <p:txBody>
          <a:bodyPr/>
          <a:lstStyle/>
          <a:p>
            <a:pPr>
              <a:defRPr/>
            </a:pPr>
            <a:fld id="{99DE4D7E-9F1A-4E9F-819D-5591BEC1B6B2}" type="slidenum">
              <a:rPr/>
              <a:pPr>
                <a:defRPr/>
              </a:pPr>
              <a:t>23</a:t>
            </a:fld>
            <a:endParaRPr/>
          </a:p>
        </p:txBody>
      </p:sp>
      <p:sp>
        <p:nvSpPr>
          <p:cNvPr id="2" name="Title 1"/>
          <p:cNvSpPr txBox="1">
            <a:spLocks noGrp="1"/>
          </p:cNvSpPr>
          <p:nvPr>
            <p:ph type="title" idx="4294967295"/>
          </p:nvPr>
        </p:nvSpPr>
        <p:spPr>
          <a:xfrm>
            <a:off x="1752600" y="228601"/>
            <a:ext cx="868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Nature of </a:t>
            </a:r>
            <a:r>
              <a:rPr lang="fr-FR" dirty="0" err="1">
                <a:solidFill>
                  <a:schemeClr val="tx1"/>
                </a:solidFill>
              </a:rPr>
              <a:t>Operands</a:t>
            </a:r>
            <a:endParaRPr lang="fr-FR" dirty="0">
              <a:solidFill>
                <a:schemeClr val="tx1"/>
              </a:solidFill>
            </a:endParaRPr>
          </a:p>
        </p:txBody>
      </p:sp>
      <p:sp>
        <p:nvSpPr>
          <p:cNvPr id="47109" name="Text Placeholder 2"/>
          <p:cNvSpPr txBox="1">
            <a:spLocks noGrp="1"/>
          </p:cNvSpPr>
          <p:nvPr>
            <p:ph type="body" idx="4294967295"/>
          </p:nvPr>
        </p:nvSpPr>
        <p:spPr bwMode="auto">
          <a:xfrm>
            <a:off x="1828800" y="1828800"/>
            <a:ext cx="8610600" cy="3429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lvl1pPr marL="431800" indent="-323850">
              <a:defRPr sz="3200">
                <a:solidFill>
                  <a:srgbClr val="000000"/>
                </a:solidFill>
                <a:latin typeface="Calibri" pitchFamily="34" charset="0"/>
              </a:defRPr>
            </a:lvl1pPr>
            <a:lvl2pPr marL="863600" indent="-323850">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sz="2600" dirty="0">
                <a:ea typeface="Microsoft YaHei"/>
              </a:rPr>
              <a:t>Classification of instructions</a:t>
            </a:r>
          </a:p>
          <a:p>
            <a:pPr lvl="1">
              <a:spcBef>
                <a:spcPct val="0"/>
              </a:spcBef>
              <a:spcAft>
                <a:spcPts val="1138"/>
              </a:spcAft>
            </a:pPr>
            <a:r>
              <a:rPr lang="en-US" sz="2000" dirty="0">
                <a:ea typeface="Microsoft YaHei"/>
              </a:rPr>
              <a:t>If an instruction takes </a:t>
            </a:r>
            <a:r>
              <a:rPr lang="en-US" sz="2000" dirty="0">
                <a:solidFill>
                  <a:srgbClr val="FF0000"/>
                </a:solidFill>
                <a:ea typeface="Microsoft YaHei"/>
              </a:rPr>
              <a:t>n</a:t>
            </a:r>
            <a:r>
              <a:rPr lang="en-US" sz="2000" dirty="0">
                <a:ea typeface="Microsoft YaHei"/>
              </a:rPr>
              <a:t> operands, then it is said to be in the </a:t>
            </a:r>
            <a:r>
              <a:rPr lang="en-US" sz="2000" dirty="0">
                <a:solidFill>
                  <a:srgbClr val="FF0000"/>
                </a:solidFill>
                <a:ea typeface="Microsoft YaHei"/>
              </a:rPr>
              <a:t>n-address</a:t>
            </a:r>
            <a:r>
              <a:rPr lang="en-US" sz="2000" dirty="0">
                <a:ea typeface="Microsoft YaHei"/>
              </a:rPr>
              <a:t> format</a:t>
            </a:r>
          </a:p>
          <a:p>
            <a:pPr lvl="1">
              <a:spcBef>
                <a:spcPct val="0"/>
              </a:spcBef>
              <a:spcAft>
                <a:spcPts val="1138"/>
              </a:spcAft>
            </a:pPr>
            <a:r>
              <a:rPr lang="en-US" sz="2000" dirty="0">
                <a:ea typeface="Microsoft YaHei"/>
              </a:rPr>
              <a:t>Example : add r1, r2, r3 (3 address format)</a:t>
            </a:r>
          </a:p>
          <a:p>
            <a:pPr>
              <a:spcBef>
                <a:spcPct val="0"/>
              </a:spcBef>
              <a:spcAft>
                <a:spcPts val="1413"/>
              </a:spcAft>
            </a:pPr>
            <a:r>
              <a:rPr lang="en-US" sz="2600" dirty="0">
                <a:solidFill>
                  <a:srgbClr val="00AE00"/>
                </a:solidFill>
                <a:ea typeface="Microsoft YaHei"/>
              </a:rPr>
              <a:t>Addressing Mode</a:t>
            </a:r>
          </a:p>
          <a:p>
            <a:pPr lvl="1">
              <a:spcBef>
                <a:spcPct val="0"/>
              </a:spcBef>
              <a:spcAft>
                <a:spcPts val="1138"/>
              </a:spcAft>
            </a:pPr>
            <a:r>
              <a:rPr lang="en-US" sz="2000" dirty="0">
                <a:ea typeface="Microsoft YaHei"/>
              </a:rPr>
              <a:t>The method of specifying and accessing an operand in an assembly statement is known as the</a:t>
            </a:r>
            <a:r>
              <a:rPr lang="en-US" sz="2000" dirty="0">
                <a:solidFill>
                  <a:srgbClr val="00AE00"/>
                </a:solidFill>
                <a:ea typeface="Microsoft YaHei"/>
              </a:rPr>
              <a:t> addressing mode</a:t>
            </a:r>
            <a:r>
              <a:rPr lang="en-US" sz="2000" dirty="0">
                <a:ea typeface="Microsoft YaHei"/>
              </a:rPr>
              <a:t>.</a:t>
            </a:r>
          </a:p>
          <a:p>
            <a:pPr lvl="1">
              <a:spcBef>
                <a:spcPct val="0"/>
              </a:spcBef>
              <a:spcAft>
                <a:spcPts val="1138"/>
              </a:spcAft>
            </a:pPr>
            <a:endParaRPr lang="en-US" sz="2000" dirty="0">
              <a:ea typeface="Microsoft YaHei"/>
            </a:endParaRPr>
          </a:p>
        </p:txBody>
      </p:sp>
      <p:pic>
        <p:nvPicPr>
          <p:cNvPr id="6"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page23">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a:xfrm>
            <a:off x="10067279" y="6356351"/>
            <a:ext cx="561975" cy="365125"/>
          </a:xfrm>
        </p:spPr>
        <p:txBody>
          <a:bodyPr/>
          <a:lstStyle/>
          <a:p>
            <a:pPr>
              <a:defRPr/>
            </a:pPr>
            <a:fld id="{BF49383A-60FE-4BDB-8B4B-38D63D0E0181}" type="slidenum">
              <a:rPr/>
              <a:pPr>
                <a:defRPr/>
              </a:pPr>
              <a:t>24</a:t>
            </a:fld>
            <a:endParaRPr/>
          </a:p>
        </p:txBody>
      </p:sp>
      <p:sp>
        <p:nvSpPr>
          <p:cNvPr id="2" name="Title 1"/>
          <p:cNvSpPr txBox="1">
            <a:spLocks noGrp="1"/>
          </p:cNvSpPr>
          <p:nvPr>
            <p:ph type="title" idx="4294967295"/>
          </p:nvPr>
        </p:nvSpPr>
        <p:spPr>
          <a:xfrm>
            <a:off x="1752600" y="206376"/>
            <a:ext cx="868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Register Transfer Notation</a:t>
            </a:r>
          </a:p>
        </p:txBody>
      </p:sp>
      <p:sp>
        <p:nvSpPr>
          <p:cNvPr id="48133" name="Text Placeholder 2"/>
          <p:cNvSpPr txBox="1">
            <a:spLocks noGrp="1"/>
          </p:cNvSpPr>
          <p:nvPr>
            <p:ph type="body" idx="4294967295"/>
          </p:nvPr>
        </p:nvSpPr>
        <p:spPr bwMode="auto">
          <a:xfrm>
            <a:off x="1828800" y="1600200"/>
            <a:ext cx="8610600" cy="48450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lvl1pPr marL="431800" indent="-323850">
              <a:defRPr sz="3200">
                <a:solidFill>
                  <a:srgbClr val="000000"/>
                </a:solidFill>
                <a:latin typeface="Calibri" pitchFamily="34" charset="0"/>
              </a:defRPr>
            </a:lvl1pPr>
            <a:lvl2pPr marL="863600" indent="-323850">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sz="2600" dirty="0">
                <a:ea typeface="Microsoft YaHei"/>
              </a:rPr>
              <a:t>This notation allows us to specify the semantics of instructions</a:t>
            </a:r>
          </a:p>
          <a:p>
            <a:pPr>
              <a:spcBef>
                <a:spcPct val="0"/>
              </a:spcBef>
              <a:spcAft>
                <a:spcPts val="1413"/>
              </a:spcAft>
            </a:pPr>
            <a:r>
              <a:rPr lang="en-US" sz="2600" dirty="0">
                <a:ea typeface="Microsoft YaHei"/>
              </a:rPr>
              <a:t>r1 ← r2</a:t>
            </a:r>
          </a:p>
          <a:p>
            <a:pPr lvl="1">
              <a:spcBef>
                <a:spcPct val="0"/>
              </a:spcBef>
              <a:spcAft>
                <a:spcPts val="1138"/>
              </a:spcAft>
            </a:pPr>
            <a:r>
              <a:rPr lang="en-US" sz="2000" dirty="0">
                <a:solidFill>
                  <a:srgbClr val="FF0000"/>
                </a:solidFill>
                <a:ea typeface="Microsoft YaHei"/>
              </a:rPr>
              <a:t>transfer</a:t>
            </a:r>
            <a:r>
              <a:rPr lang="en-US" sz="2000" dirty="0">
                <a:ea typeface="Microsoft YaHei"/>
              </a:rPr>
              <a:t> the contents of register r2 to register r1</a:t>
            </a:r>
          </a:p>
          <a:p>
            <a:pPr>
              <a:spcBef>
                <a:spcPct val="0"/>
              </a:spcBef>
              <a:spcAft>
                <a:spcPts val="1413"/>
              </a:spcAft>
            </a:pPr>
            <a:r>
              <a:rPr lang="en-US" sz="2600" dirty="0">
                <a:ea typeface="Microsoft YaHei"/>
              </a:rPr>
              <a:t>r1 ← r2 + 4</a:t>
            </a:r>
          </a:p>
          <a:p>
            <a:pPr lvl="1">
              <a:spcBef>
                <a:spcPct val="0"/>
              </a:spcBef>
              <a:spcAft>
                <a:spcPts val="1138"/>
              </a:spcAft>
            </a:pPr>
            <a:r>
              <a:rPr lang="en-US" sz="2000" dirty="0">
                <a:solidFill>
                  <a:srgbClr val="33CC66"/>
                </a:solidFill>
                <a:ea typeface="Microsoft YaHei"/>
              </a:rPr>
              <a:t>add</a:t>
            </a:r>
            <a:r>
              <a:rPr lang="en-US" sz="2000" dirty="0">
                <a:ea typeface="Microsoft YaHei"/>
              </a:rPr>
              <a:t> 4 to the contents of register r2, and transfer the contents to register r1</a:t>
            </a:r>
          </a:p>
          <a:p>
            <a:pPr>
              <a:spcBef>
                <a:spcPct val="0"/>
              </a:spcBef>
              <a:spcAft>
                <a:spcPts val="1413"/>
              </a:spcAft>
            </a:pPr>
            <a:r>
              <a:rPr lang="en-US" sz="2600" dirty="0">
                <a:ea typeface="Microsoft YaHei"/>
              </a:rPr>
              <a:t>r1 ← [r2]</a:t>
            </a:r>
          </a:p>
          <a:p>
            <a:pPr lvl="1">
              <a:spcBef>
                <a:spcPct val="0"/>
              </a:spcBef>
              <a:spcAft>
                <a:spcPts val="1138"/>
              </a:spcAft>
            </a:pPr>
            <a:r>
              <a:rPr lang="en-US" sz="2000" dirty="0">
                <a:solidFill>
                  <a:srgbClr val="2323DC"/>
                </a:solidFill>
                <a:ea typeface="Microsoft YaHei"/>
              </a:rPr>
              <a:t>access</a:t>
            </a:r>
            <a:r>
              <a:rPr lang="en-US" sz="2000" dirty="0">
                <a:ea typeface="Microsoft YaHei"/>
              </a:rPr>
              <a:t> the memory location that matches the contents of r2, and store the data in register r1</a:t>
            </a:r>
          </a:p>
          <a:p>
            <a:pPr>
              <a:spcBef>
                <a:spcPct val="0"/>
              </a:spcBef>
              <a:spcAft>
                <a:spcPts val="1413"/>
              </a:spcAft>
            </a:pPr>
            <a:endParaRPr lang="en-US" sz="2000" dirty="0">
              <a:ea typeface="Microsoft YaHei"/>
            </a:endParaRPr>
          </a:p>
        </p:txBody>
      </p:sp>
      <p:pic>
        <p:nvPicPr>
          <p:cNvPr id="6"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page24">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a:xfrm>
            <a:off x="10067279" y="6356351"/>
            <a:ext cx="561975" cy="365125"/>
          </a:xfrm>
        </p:spPr>
        <p:txBody>
          <a:bodyPr/>
          <a:lstStyle/>
          <a:p>
            <a:pPr>
              <a:defRPr/>
            </a:pPr>
            <a:fld id="{7645F43E-6FF1-403F-A630-6382FFFA5A2B}" type="slidenum">
              <a:rPr/>
              <a:pPr>
                <a:defRPr/>
              </a:pPr>
              <a:t>25</a:t>
            </a:fld>
            <a:endParaRPr/>
          </a:p>
        </p:txBody>
      </p:sp>
      <p:sp>
        <p:nvSpPr>
          <p:cNvPr id="2" name="Title 1"/>
          <p:cNvSpPr txBox="1">
            <a:spLocks noGrp="1"/>
          </p:cNvSpPr>
          <p:nvPr>
            <p:ph type="title" idx="4294967295"/>
          </p:nvPr>
        </p:nvSpPr>
        <p:spPr>
          <a:xfrm>
            <a:off x="1752600" y="152401"/>
            <a:ext cx="85725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Addressing</a:t>
            </a:r>
            <a:r>
              <a:rPr lang="fr-FR" dirty="0">
                <a:solidFill>
                  <a:schemeClr val="tx1"/>
                </a:solidFill>
              </a:rPr>
              <a:t> Modes</a:t>
            </a:r>
          </a:p>
        </p:txBody>
      </p:sp>
      <p:sp>
        <p:nvSpPr>
          <p:cNvPr id="49157" name="Text Placeholder 2"/>
          <p:cNvSpPr txBox="1">
            <a:spLocks noGrp="1"/>
          </p:cNvSpPr>
          <p:nvPr>
            <p:ph type="body" idx="4294967295"/>
          </p:nvPr>
        </p:nvSpPr>
        <p:spPr bwMode="auto">
          <a:xfrm>
            <a:off x="1828800" y="1439863"/>
            <a:ext cx="8610600" cy="45259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lvl1pPr marL="431800" indent="-323850">
              <a:defRPr sz="3200">
                <a:solidFill>
                  <a:srgbClr val="000000"/>
                </a:solidFill>
                <a:latin typeface="Calibri" pitchFamily="34" charset="0"/>
              </a:defRPr>
            </a:lvl1pPr>
            <a:lvl2pPr marL="863600" indent="-323850">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sz="2400" dirty="0">
                <a:ea typeface="Microsoft YaHei"/>
              </a:rPr>
              <a:t>Let </a:t>
            </a:r>
            <a:r>
              <a:rPr lang="en-US" sz="2400" i="1" dirty="0">
                <a:ea typeface="Microsoft YaHei"/>
              </a:rPr>
              <a:t>V</a:t>
            </a:r>
            <a:r>
              <a:rPr lang="en-US" sz="2400" dirty="0">
                <a:ea typeface="Microsoft YaHei"/>
              </a:rPr>
              <a:t> be the value of an operand, and let r1, r2 specify registers</a:t>
            </a:r>
          </a:p>
          <a:p>
            <a:pPr>
              <a:spcBef>
                <a:spcPct val="0"/>
              </a:spcBef>
              <a:spcAft>
                <a:spcPts val="1413"/>
              </a:spcAft>
            </a:pPr>
            <a:r>
              <a:rPr lang="en-US" sz="2400" dirty="0">
                <a:solidFill>
                  <a:srgbClr val="FF0000"/>
                </a:solidFill>
                <a:ea typeface="Microsoft YaHei"/>
              </a:rPr>
              <a:t>Immediate</a:t>
            </a:r>
            <a:r>
              <a:rPr lang="en-US" sz="2400" dirty="0">
                <a:ea typeface="Microsoft YaHei"/>
              </a:rPr>
              <a:t> addressing mode</a:t>
            </a:r>
          </a:p>
          <a:p>
            <a:pPr lvl="1">
              <a:spcBef>
                <a:spcPct val="0"/>
              </a:spcBef>
              <a:spcAft>
                <a:spcPts val="1138"/>
              </a:spcAft>
            </a:pPr>
            <a:r>
              <a:rPr lang="en-US" sz="1800" dirty="0">
                <a:ea typeface="Microsoft YaHei"/>
              </a:rPr>
              <a:t>V ← </a:t>
            </a:r>
            <a:r>
              <a:rPr lang="en-US" sz="1800" dirty="0" err="1">
                <a:ea typeface="Microsoft YaHei"/>
              </a:rPr>
              <a:t>imm</a:t>
            </a:r>
            <a:r>
              <a:rPr lang="en-US" sz="1800" dirty="0">
                <a:ea typeface="Microsoft YaHei"/>
              </a:rPr>
              <a:t> , e.g. 4, 8, 0x13, -3</a:t>
            </a:r>
          </a:p>
          <a:p>
            <a:pPr>
              <a:spcBef>
                <a:spcPct val="0"/>
              </a:spcBef>
              <a:spcAft>
                <a:spcPts val="1413"/>
              </a:spcAft>
            </a:pPr>
            <a:r>
              <a:rPr lang="en-US" sz="2400" dirty="0">
                <a:solidFill>
                  <a:srgbClr val="0000FF"/>
                </a:solidFill>
                <a:ea typeface="Microsoft YaHei"/>
              </a:rPr>
              <a:t>Register</a:t>
            </a:r>
            <a:r>
              <a:rPr lang="en-US" sz="2400" dirty="0">
                <a:ea typeface="Microsoft YaHei"/>
              </a:rPr>
              <a:t> direct addressing mode</a:t>
            </a:r>
          </a:p>
          <a:p>
            <a:pPr lvl="1">
              <a:spcBef>
                <a:spcPct val="0"/>
              </a:spcBef>
              <a:spcAft>
                <a:spcPts val="1138"/>
              </a:spcAft>
            </a:pPr>
            <a:r>
              <a:rPr lang="en-US" sz="1800" dirty="0">
                <a:ea typeface="Microsoft YaHei"/>
              </a:rPr>
              <a:t>V ← r1</a:t>
            </a:r>
          </a:p>
          <a:p>
            <a:pPr lvl="1">
              <a:spcBef>
                <a:spcPct val="0"/>
              </a:spcBef>
              <a:spcAft>
                <a:spcPts val="1138"/>
              </a:spcAft>
            </a:pPr>
            <a:r>
              <a:rPr lang="en-US" sz="1800" dirty="0">
                <a:ea typeface="Microsoft YaHei"/>
              </a:rPr>
              <a:t>e.g. r1, r2, r3 …</a:t>
            </a:r>
          </a:p>
          <a:p>
            <a:pPr>
              <a:spcBef>
                <a:spcPct val="0"/>
              </a:spcBef>
              <a:spcAft>
                <a:spcPts val="1413"/>
              </a:spcAft>
            </a:pPr>
            <a:r>
              <a:rPr lang="en-US" sz="2400" dirty="0">
                <a:solidFill>
                  <a:srgbClr val="00AE00"/>
                </a:solidFill>
                <a:ea typeface="Microsoft YaHei"/>
              </a:rPr>
              <a:t>Register indirect</a:t>
            </a:r>
          </a:p>
          <a:p>
            <a:pPr lvl="1">
              <a:spcBef>
                <a:spcPct val="0"/>
              </a:spcBef>
              <a:spcAft>
                <a:spcPts val="1138"/>
              </a:spcAft>
            </a:pPr>
            <a:r>
              <a:rPr lang="en-US" sz="1800" dirty="0">
                <a:ea typeface="Microsoft YaHei"/>
              </a:rPr>
              <a:t>V ← [r1]</a:t>
            </a:r>
          </a:p>
          <a:p>
            <a:pPr>
              <a:spcBef>
                <a:spcPct val="0"/>
              </a:spcBef>
              <a:spcAft>
                <a:spcPts val="1413"/>
              </a:spcAft>
            </a:pPr>
            <a:r>
              <a:rPr lang="en-US" sz="2400" dirty="0">
                <a:solidFill>
                  <a:srgbClr val="2323DC"/>
                </a:solidFill>
                <a:ea typeface="Microsoft YaHei"/>
              </a:rPr>
              <a:t>Base-offset : </a:t>
            </a:r>
            <a:r>
              <a:rPr lang="en-US" sz="1800" dirty="0">
                <a:ea typeface="Microsoft YaHei"/>
              </a:rPr>
              <a:t>V ← [r1 + offset], e.g. 20[r1] (V ← [20+r1])</a:t>
            </a:r>
          </a:p>
        </p:txBody>
      </p:sp>
      <p:pic>
        <p:nvPicPr>
          <p:cNvPr id="6"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page25">
    <p:spTree>
      <p:nvGrpSpPr>
        <p:cNvPr id="1" name=""/>
        <p:cNvGrpSpPr/>
        <p:nvPr/>
      </p:nvGrpSpPr>
      <p:grpSpPr>
        <a:xfrm>
          <a:off x="0" y="0"/>
          <a:ext cx="0" cy="0"/>
          <a:chOff x="0" y="0"/>
          <a:chExt cx="0" cy="0"/>
        </a:xfrm>
      </p:grpSpPr>
      <p:sp>
        <p:nvSpPr>
          <p:cNvPr id="28" name="Slide Number Placeholder 1"/>
          <p:cNvSpPr>
            <a:spLocks noGrp="1"/>
          </p:cNvSpPr>
          <p:nvPr>
            <p:ph type="sldNum" sz="quarter" idx="12"/>
          </p:nvPr>
        </p:nvSpPr>
        <p:spPr>
          <a:xfrm>
            <a:off x="10067279" y="6356351"/>
            <a:ext cx="561975" cy="365125"/>
          </a:xfrm>
        </p:spPr>
        <p:txBody>
          <a:bodyPr/>
          <a:lstStyle/>
          <a:p>
            <a:pPr>
              <a:defRPr/>
            </a:pPr>
            <a:fld id="{0BB7986B-3EF0-4A0A-A576-DDE7EBF84C51}" type="slidenum">
              <a:rPr/>
              <a:pPr>
                <a:defRPr/>
              </a:pPr>
              <a:t>26</a:t>
            </a:fld>
            <a:endParaRPr/>
          </a:p>
        </p:txBody>
      </p:sp>
      <p:sp>
        <p:nvSpPr>
          <p:cNvPr id="2" name="Title 1"/>
          <p:cNvSpPr txBox="1">
            <a:spLocks noGrp="1"/>
          </p:cNvSpPr>
          <p:nvPr>
            <p:ph type="title" idx="4294967295"/>
          </p:nvPr>
        </p:nvSpPr>
        <p:spPr>
          <a:xfrm>
            <a:off x="1752600" y="152401"/>
            <a:ext cx="868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Register Indirect Mode</a:t>
            </a:r>
          </a:p>
        </p:txBody>
      </p:sp>
      <p:sp>
        <p:nvSpPr>
          <p:cNvPr id="50181" name="Text Placeholder 2"/>
          <p:cNvSpPr txBox="1">
            <a:spLocks noGrp="1"/>
          </p:cNvSpPr>
          <p:nvPr>
            <p:ph type="body" idx="4294967295"/>
          </p:nvPr>
        </p:nvSpPr>
        <p:spPr bwMode="auto">
          <a:xfrm>
            <a:off x="1803400" y="1600201"/>
            <a:ext cx="7416800" cy="7032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lvl1pPr marL="431800" indent="-323850">
              <a:defRPr sz="3200">
                <a:solidFill>
                  <a:srgbClr val="000000"/>
                </a:solidFill>
                <a:latin typeface="Calibri" pitchFamily="34" charset="0"/>
              </a:defRPr>
            </a:lvl1pPr>
            <a:lvl2pPr>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dirty="0">
                <a:ea typeface="Microsoft YaHei"/>
              </a:rPr>
              <a:t>V ← [r1]</a:t>
            </a:r>
          </a:p>
        </p:txBody>
      </p:sp>
      <p:sp>
        <p:nvSpPr>
          <p:cNvPr id="4" name="Freeform 3"/>
          <p:cNvSpPr/>
          <p:nvPr/>
        </p:nvSpPr>
        <p:spPr>
          <a:xfrm>
            <a:off x="4186238" y="2735263"/>
            <a:ext cx="792163" cy="36036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5" name="Freeform 4"/>
          <p:cNvSpPr/>
          <p:nvPr/>
        </p:nvSpPr>
        <p:spPr>
          <a:xfrm>
            <a:off x="4186238" y="3095626"/>
            <a:ext cx="792163" cy="36036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DC2300"/>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6" name="Freeform 5"/>
          <p:cNvSpPr/>
          <p:nvPr/>
        </p:nvSpPr>
        <p:spPr>
          <a:xfrm>
            <a:off x="4186238" y="3455988"/>
            <a:ext cx="792163" cy="36036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7" name="Freeform 6"/>
          <p:cNvSpPr/>
          <p:nvPr/>
        </p:nvSpPr>
        <p:spPr>
          <a:xfrm>
            <a:off x="4186238" y="3816351"/>
            <a:ext cx="792163" cy="36036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8" name="Freeform 7"/>
          <p:cNvSpPr/>
          <p:nvPr/>
        </p:nvSpPr>
        <p:spPr>
          <a:xfrm>
            <a:off x="4186238" y="4176714"/>
            <a:ext cx="792163" cy="35877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9" name="Straight Connector 8"/>
          <p:cNvSpPr/>
          <p:nvPr/>
        </p:nvSpPr>
        <p:spPr>
          <a:xfrm>
            <a:off x="2819400" y="3384550"/>
            <a:ext cx="1295400" cy="0"/>
          </a:xfrm>
          <a:prstGeom prst="line">
            <a:avLst/>
          </a:prstGeom>
          <a:noFill/>
          <a:ln w="0">
            <a:solidFill>
              <a:srgbClr val="000000"/>
            </a:solidFill>
            <a:prstDash val="solid"/>
            <a:tailEnd type="arrow"/>
          </a:ln>
        </p:spPr>
        <p:txBody>
          <a:bodyPr wrap="none" lIns="90000" tIns="45000" rIns="90000" bIns="45000" anchor="ctr" anchorCtr="1"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50188" name="TextBox 9"/>
          <p:cNvSpPr txBox="1">
            <a:spLocks noChangeArrowheads="1"/>
          </p:cNvSpPr>
          <p:nvPr/>
        </p:nvSpPr>
        <p:spPr bwMode="auto">
          <a:xfrm>
            <a:off x="2938462" y="2808289"/>
            <a:ext cx="960438"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431800" indent="-3238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Aft>
                <a:spcPts val="1413"/>
              </a:spcAft>
              <a:buSzPct val="45000"/>
            </a:pPr>
            <a:r>
              <a:rPr lang="fr-FR" sz="3200" dirty="0">
                <a:solidFill>
                  <a:srgbClr val="000000"/>
                </a:solidFill>
                <a:cs typeface="Calibri" pitchFamily="34" charset="0"/>
              </a:rPr>
              <a:t>r1</a:t>
            </a:r>
          </a:p>
        </p:txBody>
      </p:sp>
      <p:sp>
        <p:nvSpPr>
          <p:cNvPr id="11" name="Freeform 10"/>
          <p:cNvSpPr/>
          <p:nvPr/>
        </p:nvSpPr>
        <p:spPr>
          <a:xfrm>
            <a:off x="6164263" y="2087563"/>
            <a:ext cx="792163" cy="36036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12" name="Freeform 11"/>
          <p:cNvSpPr/>
          <p:nvPr/>
        </p:nvSpPr>
        <p:spPr>
          <a:xfrm>
            <a:off x="6164263" y="2808288"/>
            <a:ext cx="792163" cy="36036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13" name="Freeform 12"/>
          <p:cNvSpPr/>
          <p:nvPr/>
        </p:nvSpPr>
        <p:spPr>
          <a:xfrm>
            <a:off x="6164263" y="3168651"/>
            <a:ext cx="792163" cy="35877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14" name="Freeform 13"/>
          <p:cNvSpPr/>
          <p:nvPr/>
        </p:nvSpPr>
        <p:spPr>
          <a:xfrm>
            <a:off x="6164263" y="3527426"/>
            <a:ext cx="792163" cy="36036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15" name="Freeform 14"/>
          <p:cNvSpPr/>
          <p:nvPr/>
        </p:nvSpPr>
        <p:spPr>
          <a:xfrm>
            <a:off x="6164263" y="2447926"/>
            <a:ext cx="792163" cy="36036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16" name="Freeform 15"/>
          <p:cNvSpPr/>
          <p:nvPr/>
        </p:nvSpPr>
        <p:spPr>
          <a:xfrm>
            <a:off x="6164263" y="3887788"/>
            <a:ext cx="792163" cy="36036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17" name="Freeform 16"/>
          <p:cNvSpPr/>
          <p:nvPr/>
        </p:nvSpPr>
        <p:spPr>
          <a:xfrm>
            <a:off x="6164263" y="4608514"/>
            <a:ext cx="792163" cy="35877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DC2300"/>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18" name="Freeform 17"/>
          <p:cNvSpPr/>
          <p:nvPr/>
        </p:nvSpPr>
        <p:spPr>
          <a:xfrm>
            <a:off x="6164263" y="4967288"/>
            <a:ext cx="792163" cy="36036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19" name="Freeform 18"/>
          <p:cNvSpPr/>
          <p:nvPr/>
        </p:nvSpPr>
        <p:spPr>
          <a:xfrm>
            <a:off x="6164263" y="5327651"/>
            <a:ext cx="792163" cy="36036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20" name="Freeform 19"/>
          <p:cNvSpPr/>
          <p:nvPr/>
        </p:nvSpPr>
        <p:spPr>
          <a:xfrm>
            <a:off x="6164263" y="4248151"/>
            <a:ext cx="792163" cy="36036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21" name="TextBox 20"/>
          <p:cNvSpPr txBox="1"/>
          <p:nvPr/>
        </p:nvSpPr>
        <p:spPr>
          <a:xfrm>
            <a:off x="3898901" y="4679950"/>
            <a:ext cx="1310657" cy="356336"/>
          </a:xfrm>
          <a:prstGeom prst="rect">
            <a:avLst/>
          </a:prstGeom>
          <a:noFill/>
          <a:ln>
            <a:noFill/>
          </a:ln>
        </p:spPr>
        <p:txBody>
          <a:bodyPr wrap="none" lIns="90000" tIns="45000" rIns="90000" bIns="45000" compatLnSpc="0">
            <a:spAutoFit/>
          </a:bodyPr>
          <a:lstStyle/>
          <a:p>
            <a:pPr fontAlgn="auto" hangingPunct="0">
              <a:spcBef>
                <a:spcPts val="0"/>
              </a:spcBef>
              <a:spcAft>
                <a:spcPts val="0"/>
              </a:spcAft>
              <a:defRPr/>
            </a:pPr>
            <a:r>
              <a:rPr lang="en-IN" dirty="0">
                <a:latin typeface="Arial" pitchFamily="18"/>
                <a:ea typeface="Microsoft YaHei" pitchFamily="2"/>
                <a:cs typeface="Mangal" pitchFamily="2"/>
              </a:rPr>
              <a:t>register file</a:t>
            </a:r>
          </a:p>
        </p:txBody>
      </p:sp>
      <p:sp>
        <p:nvSpPr>
          <p:cNvPr id="22" name="TextBox 21"/>
          <p:cNvSpPr txBox="1"/>
          <p:nvPr/>
        </p:nvSpPr>
        <p:spPr>
          <a:xfrm>
            <a:off x="6059487" y="5773738"/>
            <a:ext cx="1015384" cy="356336"/>
          </a:xfrm>
          <a:prstGeom prst="rect">
            <a:avLst/>
          </a:prstGeom>
          <a:noFill/>
          <a:ln>
            <a:noFill/>
          </a:ln>
        </p:spPr>
        <p:txBody>
          <a:bodyPr wrap="none" lIns="90000" tIns="45000" rIns="90000" bIns="45000" compatLnSpc="0">
            <a:spAutoFit/>
          </a:bodyPr>
          <a:lstStyle/>
          <a:p>
            <a:pPr fontAlgn="auto" hangingPunct="0">
              <a:spcBef>
                <a:spcPts val="0"/>
              </a:spcBef>
              <a:spcAft>
                <a:spcPts val="0"/>
              </a:spcAft>
              <a:defRPr/>
            </a:pPr>
            <a:r>
              <a:rPr lang="en-IN" dirty="0">
                <a:latin typeface="Arial" pitchFamily="18"/>
                <a:ea typeface="Microsoft YaHei" pitchFamily="2"/>
                <a:cs typeface="Mangal" pitchFamily="2"/>
              </a:rPr>
              <a:t>memory</a:t>
            </a:r>
          </a:p>
        </p:txBody>
      </p:sp>
      <p:sp>
        <p:nvSpPr>
          <p:cNvPr id="23" name="Straight Connector 22"/>
          <p:cNvSpPr/>
          <p:nvPr/>
        </p:nvSpPr>
        <p:spPr>
          <a:xfrm>
            <a:off x="4978400" y="3240088"/>
            <a:ext cx="360362" cy="0"/>
          </a:xfrm>
          <a:prstGeom prst="line">
            <a:avLst/>
          </a:prstGeom>
          <a:noFill/>
          <a:ln w="0">
            <a:solidFill>
              <a:srgbClr val="000000"/>
            </a:solidFill>
            <a:prstDash val="solid"/>
          </a:ln>
        </p:spPr>
        <p:txBody>
          <a:bodyPr wrap="none" lIns="90000" tIns="45000" rIns="90000" bIns="45000" anchor="ctr" anchorCtr="1"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24" name="Straight Connector 23"/>
          <p:cNvSpPr/>
          <p:nvPr/>
        </p:nvSpPr>
        <p:spPr>
          <a:xfrm>
            <a:off x="5338762" y="3240088"/>
            <a:ext cx="0" cy="1511300"/>
          </a:xfrm>
          <a:prstGeom prst="line">
            <a:avLst/>
          </a:prstGeom>
          <a:noFill/>
          <a:ln w="0">
            <a:solidFill>
              <a:srgbClr val="000000"/>
            </a:solidFill>
            <a:prstDash val="solid"/>
          </a:ln>
        </p:spPr>
        <p:txBody>
          <a:bodyPr wrap="none" lIns="90000" tIns="45000" rIns="90000" bIns="45000" anchor="ctr" anchorCtr="1"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25" name="Straight Connector 24"/>
          <p:cNvSpPr/>
          <p:nvPr/>
        </p:nvSpPr>
        <p:spPr>
          <a:xfrm>
            <a:off x="5338762" y="4751388"/>
            <a:ext cx="863600" cy="0"/>
          </a:xfrm>
          <a:prstGeom prst="line">
            <a:avLst/>
          </a:prstGeom>
          <a:noFill/>
          <a:ln w="0">
            <a:solidFill>
              <a:srgbClr val="000000"/>
            </a:solidFill>
            <a:prstDash val="solid"/>
            <a:tailEnd type="arrow"/>
          </a:ln>
        </p:spPr>
        <p:txBody>
          <a:bodyPr wrap="none" lIns="90000" tIns="45000" rIns="90000" bIns="45000" anchor="ctr" anchorCtr="1"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26" name="Straight Connector 25"/>
          <p:cNvSpPr/>
          <p:nvPr/>
        </p:nvSpPr>
        <p:spPr>
          <a:xfrm>
            <a:off x="6956426" y="4751388"/>
            <a:ext cx="1838325" cy="0"/>
          </a:xfrm>
          <a:prstGeom prst="line">
            <a:avLst/>
          </a:prstGeom>
          <a:noFill/>
          <a:ln w="0">
            <a:solidFill>
              <a:srgbClr val="000000"/>
            </a:solidFill>
            <a:prstDash val="solid"/>
            <a:tailEnd type="arrow"/>
          </a:ln>
        </p:spPr>
        <p:txBody>
          <a:bodyPr wrap="none" lIns="90000" tIns="45000" rIns="90000" bIns="45000" anchor="ctr" anchorCtr="1"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27" name="Freeform 26"/>
          <p:cNvSpPr/>
          <p:nvPr/>
        </p:nvSpPr>
        <p:spPr>
          <a:xfrm>
            <a:off x="8866187" y="4535488"/>
            <a:ext cx="1081088" cy="360362"/>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99CCFF"/>
          </a:solidFill>
          <a:ln w="0">
            <a:solidFill>
              <a:srgbClr val="000000"/>
            </a:solidFill>
            <a:prstDash val="solid"/>
          </a:ln>
        </p:spPr>
        <p:txBody>
          <a:bodyPr wrap="none" lIns="90000" tIns="45000" rIns="90000" bIns="45000" anchor="ctr" compatLnSpc="0"/>
          <a:lstStyle/>
          <a:p>
            <a:pPr algn="ctr" fontAlgn="auto" hangingPunct="0">
              <a:spcBef>
                <a:spcPts val="0"/>
              </a:spcBef>
              <a:spcAft>
                <a:spcPts val="0"/>
              </a:spcAft>
              <a:defRPr/>
            </a:pPr>
            <a:r>
              <a:rPr lang="en-IN" dirty="0">
                <a:latin typeface="Arial" pitchFamily="18"/>
                <a:ea typeface="Microsoft YaHei" pitchFamily="2"/>
                <a:cs typeface="Mangal" pitchFamily="2"/>
              </a:rPr>
              <a:t>value</a:t>
            </a:r>
          </a:p>
        </p:txBody>
      </p:sp>
      <p:pic>
        <p:nvPicPr>
          <p:cNvPr id="30"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page26">
    <p:spTree>
      <p:nvGrpSpPr>
        <p:cNvPr id="1" name=""/>
        <p:cNvGrpSpPr/>
        <p:nvPr/>
      </p:nvGrpSpPr>
      <p:grpSpPr>
        <a:xfrm>
          <a:off x="0" y="0"/>
          <a:ext cx="0" cy="0"/>
          <a:chOff x="0" y="0"/>
          <a:chExt cx="0" cy="0"/>
        </a:xfrm>
      </p:grpSpPr>
      <p:sp>
        <p:nvSpPr>
          <p:cNvPr id="34" name="Slide Number Placeholder 1"/>
          <p:cNvSpPr>
            <a:spLocks noGrp="1"/>
          </p:cNvSpPr>
          <p:nvPr>
            <p:ph type="sldNum" sz="quarter" idx="12"/>
          </p:nvPr>
        </p:nvSpPr>
        <p:spPr>
          <a:xfrm>
            <a:off x="10067279" y="6356351"/>
            <a:ext cx="561975" cy="365125"/>
          </a:xfrm>
        </p:spPr>
        <p:txBody>
          <a:bodyPr/>
          <a:lstStyle/>
          <a:p>
            <a:pPr>
              <a:defRPr/>
            </a:pPr>
            <a:fld id="{0A07C6DC-49AD-4252-867F-09C463B9E21B}" type="slidenum">
              <a:rPr/>
              <a:pPr>
                <a:defRPr/>
              </a:pPr>
              <a:t>27</a:t>
            </a:fld>
            <a:endParaRPr/>
          </a:p>
        </p:txBody>
      </p:sp>
      <p:sp>
        <p:nvSpPr>
          <p:cNvPr id="2" name="Title 1"/>
          <p:cNvSpPr txBox="1">
            <a:spLocks noGrp="1"/>
          </p:cNvSpPr>
          <p:nvPr>
            <p:ph type="title" idx="4294967295"/>
          </p:nvPr>
        </p:nvSpPr>
        <p:spPr>
          <a:xfrm>
            <a:off x="1752600" y="130176"/>
            <a:ext cx="86995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Base-offset </a:t>
            </a:r>
            <a:r>
              <a:rPr lang="fr-FR" dirty="0" err="1">
                <a:solidFill>
                  <a:schemeClr val="tx1"/>
                </a:solidFill>
              </a:rPr>
              <a:t>Addressing</a:t>
            </a:r>
            <a:r>
              <a:rPr lang="fr-FR" dirty="0">
                <a:solidFill>
                  <a:schemeClr val="tx1"/>
                </a:solidFill>
              </a:rPr>
              <a:t> Mode</a:t>
            </a:r>
          </a:p>
        </p:txBody>
      </p:sp>
      <p:sp>
        <p:nvSpPr>
          <p:cNvPr id="51205" name="Text Placeholder 2"/>
          <p:cNvSpPr txBox="1">
            <a:spLocks noGrp="1"/>
          </p:cNvSpPr>
          <p:nvPr>
            <p:ph type="body" idx="4294967295"/>
          </p:nvPr>
        </p:nvSpPr>
        <p:spPr bwMode="auto">
          <a:xfrm>
            <a:off x="1828800" y="1600201"/>
            <a:ext cx="7416800" cy="7032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lvl1pPr marL="431800" indent="-323850">
              <a:defRPr sz="3200">
                <a:solidFill>
                  <a:srgbClr val="000000"/>
                </a:solidFill>
                <a:latin typeface="Calibri" pitchFamily="34" charset="0"/>
              </a:defRPr>
            </a:lvl1pPr>
            <a:lvl2pPr>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dirty="0">
                <a:ea typeface="Microsoft YaHei"/>
              </a:rPr>
              <a:t>V ← [r1+offset]</a:t>
            </a:r>
          </a:p>
        </p:txBody>
      </p:sp>
      <p:sp>
        <p:nvSpPr>
          <p:cNvPr id="4" name="Freeform 3"/>
          <p:cNvSpPr/>
          <p:nvPr/>
        </p:nvSpPr>
        <p:spPr>
          <a:xfrm>
            <a:off x="4033838" y="2782888"/>
            <a:ext cx="792163" cy="36036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5" name="Freeform 4"/>
          <p:cNvSpPr/>
          <p:nvPr/>
        </p:nvSpPr>
        <p:spPr>
          <a:xfrm>
            <a:off x="4033838" y="3143251"/>
            <a:ext cx="792163" cy="36036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DC2300"/>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6" name="Freeform 5"/>
          <p:cNvSpPr/>
          <p:nvPr/>
        </p:nvSpPr>
        <p:spPr>
          <a:xfrm>
            <a:off x="4033838" y="3503613"/>
            <a:ext cx="792163" cy="36036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7" name="Freeform 6"/>
          <p:cNvSpPr/>
          <p:nvPr/>
        </p:nvSpPr>
        <p:spPr>
          <a:xfrm>
            <a:off x="4033838" y="3863976"/>
            <a:ext cx="792163" cy="36036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8" name="Freeform 7"/>
          <p:cNvSpPr/>
          <p:nvPr/>
        </p:nvSpPr>
        <p:spPr>
          <a:xfrm>
            <a:off x="4033838" y="4224339"/>
            <a:ext cx="792163" cy="35877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9" name="Straight Connector 8"/>
          <p:cNvSpPr/>
          <p:nvPr/>
        </p:nvSpPr>
        <p:spPr>
          <a:xfrm>
            <a:off x="2667000" y="3432175"/>
            <a:ext cx="1295400" cy="0"/>
          </a:xfrm>
          <a:prstGeom prst="line">
            <a:avLst/>
          </a:prstGeom>
          <a:noFill/>
          <a:ln w="0">
            <a:solidFill>
              <a:srgbClr val="000000"/>
            </a:solidFill>
            <a:prstDash val="solid"/>
            <a:tailEnd type="arrow"/>
          </a:ln>
        </p:spPr>
        <p:txBody>
          <a:bodyPr wrap="none" lIns="90000" tIns="45000" rIns="90000" bIns="45000" anchor="ctr" anchorCtr="1"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51212" name="TextBox 9"/>
          <p:cNvSpPr txBox="1">
            <a:spLocks noChangeArrowheads="1"/>
          </p:cNvSpPr>
          <p:nvPr/>
        </p:nvSpPr>
        <p:spPr bwMode="auto">
          <a:xfrm>
            <a:off x="2786062" y="2855914"/>
            <a:ext cx="960438"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431800" indent="-3238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Aft>
                <a:spcPts val="1413"/>
              </a:spcAft>
              <a:buSzPct val="45000"/>
            </a:pPr>
            <a:r>
              <a:rPr lang="fr-FR" sz="3200">
                <a:solidFill>
                  <a:srgbClr val="000000"/>
                </a:solidFill>
                <a:cs typeface="Calibri" pitchFamily="34" charset="0"/>
              </a:rPr>
              <a:t>r1</a:t>
            </a:r>
          </a:p>
        </p:txBody>
      </p:sp>
      <p:sp>
        <p:nvSpPr>
          <p:cNvPr id="11" name="Freeform 10"/>
          <p:cNvSpPr/>
          <p:nvPr/>
        </p:nvSpPr>
        <p:spPr>
          <a:xfrm>
            <a:off x="6875463" y="2063751"/>
            <a:ext cx="792163" cy="36036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12" name="Freeform 11"/>
          <p:cNvSpPr/>
          <p:nvPr/>
        </p:nvSpPr>
        <p:spPr>
          <a:xfrm>
            <a:off x="6875463" y="2782888"/>
            <a:ext cx="792163" cy="36036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13" name="Freeform 12"/>
          <p:cNvSpPr/>
          <p:nvPr/>
        </p:nvSpPr>
        <p:spPr>
          <a:xfrm>
            <a:off x="6875463" y="3143251"/>
            <a:ext cx="792163" cy="36036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14" name="Freeform 13"/>
          <p:cNvSpPr/>
          <p:nvPr/>
        </p:nvSpPr>
        <p:spPr>
          <a:xfrm>
            <a:off x="6875463" y="3503613"/>
            <a:ext cx="792163" cy="36036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15" name="Freeform 14"/>
          <p:cNvSpPr/>
          <p:nvPr/>
        </p:nvSpPr>
        <p:spPr>
          <a:xfrm>
            <a:off x="6875463" y="2424114"/>
            <a:ext cx="792163" cy="35877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16" name="Freeform 15"/>
          <p:cNvSpPr/>
          <p:nvPr/>
        </p:nvSpPr>
        <p:spPr>
          <a:xfrm>
            <a:off x="6875463" y="3863976"/>
            <a:ext cx="792163" cy="36036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17" name="Freeform 16"/>
          <p:cNvSpPr/>
          <p:nvPr/>
        </p:nvSpPr>
        <p:spPr>
          <a:xfrm>
            <a:off x="6875463" y="4583113"/>
            <a:ext cx="792163" cy="36036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DC2300"/>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18" name="Freeform 17"/>
          <p:cNvSpPr/>
          <p:nvPr/>
        </p:nvSpPr>
        <p:spPr>
          <a:xfrm>
            <a:off x="6875463" y="4943476"/>
            <a:ext cx="792163" cy="36036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19" name="Freeform 18"/>
          <p:cNvSpPr/>
          <p:nvPr/>
        </p:nvSpPr>
        <p:spPr>
          <a:xfrm>
            <a:off x="6875463" y="5303838"/>
            <a:ext cx="792163" cy="36036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20" name="Freeform 19"/>
          <p:cNvSpPr/>
          <p:nvPr/>
        </p:nvSpPr>
        <p:spPr>
          <a:xfrm>
            <a:off x="6875463" y="4224339"/>
            <a:ext cx="792163" cy="35877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21" name="TextBox 20"/>
          <p:cNvSpPr txBox="1"/>
          <p:nvPr/>
        </p:nvSpPr>
        <p:spPr>
          <a:xfrm>
            <a:off x="3746501" y="4727575"/>
            <a:ext cx="1310657" cy="356336"/>
          </a:xfrm>
          <a:prstGeom prst="rect">
            <a:avLst/>
          </a:prstGeom>
          <a:noFill/>
          <a:ln>
            <a:noFill/>
          </a:ln>
        </p:spPr>
        <p:txBody>
          <a:bodyPr wrap="none" lIns="90000" tIns="45000" rIns="90000" bIns="45000" compatLnSpc="0">
            <a:spAutoFit/>
          </a:bodyPr>
          <a:lstStyle/>
          <a:p>
            <a:pPr fontAlgn="auto" hangingPunct="0">
              <a:spcBef>
                <a:spcPts val="0"/>
              </a:spcBef>
              <a:spcAft>
                <a:spcPts val="0"/>
              </a:spcAft>
              <a:defRPr/>
            </a:pPr>
            <a:r>
              <a:rPr lang="en-IN" dirty="0">
                <a:latin typeface="Arial" pitchFamily="18"/>
                <a:ea typeface="Microsoft YaHei" pitchFamily="2"/>
                <a:cs typeface="Mangal" pitchFamily="2"/>
              </a:rPr>
              <a:t>register file</a:t>
            </a:r>
          </a:p>
        </p:txBody>
      </p:sp>
      <p:sp>
        <p:nvSpPr>
          <p:cNvPr id="22" name="TextBox 21"/>
          <p:cNvSpPr txBox="1"/>
          <p:nvPr/>
        </p:nvSpPr>
        <p:spPr>
          <a:xfrm>
            <a:off x="6772275" y="5749925"/>
            <a:ext cx="1015384" cy="356336"/>
          </a:xfrm>
          <a:prstGeom prst="rect">
            <a:avLst/>
          </a:prstGeom>
          <a:noFill/>
          <a:ln>
            <a:noFill/>
          </a:ln>
        </p:spPr>
        <p:txBody>
          <a:bodyPr wrap="none" lIns="90000" tIns="45000" rIns="90000" bIns="45000" compatLnSpc="0">
            <a:spAutoFit/>
          </a:bodyPr>
          <a:lstStyle/>
          <a:p>
            <a:pPr fontAlgn="auto" hangingPunct="0">
              <a:spcBef>
                <a:spcPts val="0"/>
              </a:spcBef>
              <a:spcAft>
                <a:spcPts val="0"/>
              </a:spcAft>
              <a:defRPr/>
            </a:pPr>
            <a:r>
              <a:rPr lang="en-IN">
                <a:latin typeface="Arial" pitchFamily="18"/>
                <a:ea typeface="Microsoft YaHei" pitchFamily="2"/>
                <a:cs typeface="Mangal" pitchFamily="2"/>
              </a:rPr>
              <a:t>memory</a:t>
            </a:r>
          </a:p>
        </p:txBody>
      </p:sp>
      <p:sp>
        <p:nvSpPr>
          <p:cNvPr id="23" name="Straight Connector 22"/>
          <p:cNvSpPr/>
          <p:nvPr/>
        </p:nvSpPr>
        <p:spPr>
          <a:xfrm>
            <a:off x="4826000" y="3287713"/>
            <a:ext cx="360362" cy="0"/>
          </a:xfrm>
          <a:prstGeom prst="line">
            <a:avLst/>
          </a:prstGeom>
          <a:noFill/>
          <a:ln w="0">
            <a:solidFill>
              <a:srgbClr val="000000"/>
            </a:solidFill>
            <a:prstDash val="solid"/>
          </a:ln>
        </p:spPr>
        <p:txBody>
          <a:bodyPr wrap="none" lIns="90000" tIns="45000" rIns="90000" bIns="45000" anchor="ctr" anchorCtr="1"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24" name="Straight Connector 23"/>
          <p:cNvSpPr/>
          <p:nvPr/>
        </p:nvSpPr>
        <p:spPr>
          <a:xfrm>
            <a:off x="5186362" y="3287713"/>
            <a:ext cx="0" cy="1511300"/>
          </a:xfrm>
          <a:prstGeom prst="line">
            <a:avLst/>
          </a:prstGeom>
          <a:noFill/>
          <a:ln w="0">
            <a:solidFill>
              <a:srgbClr val="000000"/>
            </a:solidFill>
            <a:prstDash val="solid"/>
          </a:ln>
        </p:spPr>
        <p:txBody>
          <a:bodyPr wrap="none" lIns="90000" tIns="45000" rIns="90000" bIns="45000" anchor="ctr" anchorCtr="1"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25" name="Straight Connector 24"/>
          <p:cNvSpPr/>
          <p:nvPr/>
        </p:nvSpPr>
        <p:spPr>
          <a:xfrm>
            <a:off x="5186362" y="4799013"/>
            <a:ext cx="503238" cy="0"/>
          </a:xfrm>
          <a:prstGeom prst="line">
            <a:avLst/>
          </a:prstGeom>
          <a:noFill/>
          <a:ln w="0">
            <a:solidFill>
              <a:srgbClr val="000000"/>
            </a:solidFill>
            <a:prstDash val="solid"/>
            <a:tailEnd type="arrow"/>
          </a:ln>
        </p:spPr>
        <p:txBody>
          <a:bodyPr wrap="none" lIns="90000" tIns="45000" rIns="90000" bIns="45000" anchor="ctr" anchorCtr="1"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26" name="Straight Connector 25"/>
          <p:cNvSpPr/>
          <p:nvPr/>
        </p:nvSpPr>
        <p:spPr>
          <a:xfrm>
            <a:off x="7667626" y="4727575"/>
            <a:ext cx="1119187" cy="0"/>
          </a:xfrm>
          <a:prstGeom prst="line">
            <a:avLst/>
          </a:prstGeom>
          <a:noFill/>
          <a:ln w="0">
            <a:solidFill>
              <a:srgbClr val="000000"/>
            </a:solidFill>
            <a:prstDash val="solid"/>
            <a:tailEnd type="arrow"/>
          </a:ln>
        </p:spPr>
        <p:txBody>
          <a:bodyPr wrap="none" lIns="90000" tIns="45000" rIns="90000" bIns="45000" anchor="ctr" anchorCtr="1"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27" name="Freeform 26"/>
          <p:cNvSpPr/>
          <p:nvPr/>
        </p:nvSpPr>
        <p:spPr>
          <a:xfrm>
            <a:off x="8786812" y="4511676"/>
            <a:ext cx="1079500" cy="360363"/>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99CCFF"/>
          </a:solidFill>
          <a:ln w="0">
            <a:solidFill>
              <a:srgbClr val="000000"/>
            </a:solidFill>
            <a:prstDash val="solid"/>
          </a:ln>
        </p:spPr>
        <p:txBody>
          <a:bodyPr wrap="none" lIns="90000" tIns="45000" rIns="90000" bIns="45000" anchor="ctr" compatLnSpc="0"/>
          <a:lstStyle/>
          <a:p>
            <a:pPr algn="ctr" fontAlgn="auto" hangingPunct="0">
              <a:spcBef>
                <a:spcPts val="0"/>
              </a:spcBef>
              <a:spcAft>
                <a:spcPts val="0"/>
              </a:spcAft>
              <a:defRPr/>
            </a:pPr>
            <a:r>
              <a:rPr lang="en-IN">
                <a:latin typeface="Arial" pitchFamily="18"/>
                <a:ea typeface="Microsoft YaHei" pitchFamily="2"/>
                <a:cs typeface="Mangal" pitchFamily="2"/>
              </a:rPr>
              <a:t>value</a:t>
            </a:r>
          </a:p>
        </p:txBody>
      </p:sp>
      <p:sp>
        <p:nvSpPr>
          <p:cNvPr id="28" name="Straight Connector 27"/>
          <p:cNvSpPr/>
          <p:nvPr/>
        </p:nvSpPr>
        <p:spPr>
          <a:xfrm>
            <a:off x="6194426" y="4799013"/>
            <a:ext cx="681037" cy="0"/>
          </a:xfrm>
          <a:prstGeom prst="line">
            <a:avLst/>
          </a:prstGeom>
          <a:noFill/>
          <a:ln w="0">
            <a:solidFill>
              <a:srgbClr val="000000"/>
            </a:solidFill>
            <a:prstDash val="solid"/>
            <a:tailEnd type="arrow"/>
          </a:ln>
        </p:spPr>
        <p:txBody>
          <a:bodyPr wrap="none" lIns="90000" tIns="45000" rIns="90000" bIns="45000" anchor="ctr" anchorCtr="1"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29" name="Freeform 28"/>
          <p:cNvSpPr/>
          <p:nvPr/>
        </p:nvSpPr>
        <p:spPr>
          <a:xfrm>
            <a:off x="5689601" y="4511675"/>
            <a:ext cx="504825" cy="503238"/>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30" name="Straight Connector 29"/>
          <p:cNvSpPr/>
          <p:nvPr/>
        </p:nvSpPr>
        <p:spPr>
          <a:xfrm>
            <a:off x="5762625" y="4799013"/>
            <a:ext cx="360362" cy="0"/>
          </a:xfrm>
          <a:prstGeom prst="line">
            <a:avLst/>
          </a:prstGeom>
          <a:noFill/>
          <a:ln w="0">
            <a:solidFill>
              <a:srgbClr val="000000"/>
            </a:solidFill>
            <a:prstDash val="solid"/>
          </a:ln>
        </p:spPr>
        <p:txBody>
          <a:bodyPr wrap="none" lIns="90000" tIns="45000" rIns="90000" bIns="45000" anchor="ctr" anchorCtr="1"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31" name="Straight Connector 30"/>
          <p:cNvSpPr/>
          <p:nvPr/>
        </p:nvSpPr>
        <p:spPr>
          <a:xfrm>
            <a:off x="5942012" y="4583113"/>
            <a:ext cx="0" cy="360362"/>
          </a:xfrm>
          <a:prstGeom prst="line">
            <a:avLst/>
          </a:prstGeom>
          <a:noFill/>
          <a:ln w="0">
            <a:solidFill>
              <a:srgbClr val="000000"/>
            </a:solidFill>
            <a:prstDash val="solid"/>
          </a:ln>
        </p:spPr>
        <p:txBody>
          <a:bodyPr wrap="none" lIns="90000" tIns="45000" rIns="90000" bIns="45000" anchor="ctr" anchorCtr="1"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32" name="Straight Connector 31"/>
          <p:cNvSpPr/>
          <p:nvPr/>
        </p:nvSpPr>
        <p:spPr>
          <a:xfrm>
            <a:off x="5978525" y="3863975"/>
            <a:ext cx="0" cy="647700"/>
          </a:xfrm>
          <a:prstGeom prst="line">
            <a:avLst/>
          </a:prstGeom>
          <a:noFill/>
          <a:ln w="0">
            <a:solidFill>
              <a:srgbClr val="000000"/>
            </a:solidFill>
            <a:prstDash val="solid"/>
            <a:tailEnd type="arrow"/>
          </a:ln>
        </p:spPr>
        <p:txBody>
          <a:bodyPr wrap="none" lIns="90000" tIns="45000" rIns="90000" bIns="45000" anchor="ctr" anchorCtr="1"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51235" name="TextBox 32"/>
          <p:cNvSpPr txBox="1">
            <a:spLocks noChangeArrowheads="1"/>
          </p:cNvSpPr>
          <p:nvPr/>
        </p:nvSpPr>
        <p:spPr bwMode="auto">
          <a:xfrm>
            <a:off x="5105401" y="3365501"/>
            <a:ext cx="1665287" cy="49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431800" indent="-3238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Aft>
                <a:spcPts val="1413"/>
              </a:spcAft>
              <a:buSzPct val="45000"/>
            </a:pPr>
            <a:r>
              <a:rPr lang="fr-FR" sz="3200" dirty="0">
                <a:solidFill>
                  <a:srgbClr val="000000"/>
                </a:solidFill>
                <a:cs typeface="Calibri" pitchFamily="34" charset="0"/>
              </a:rPr>
              <a:t>offset</a:t>
            </a:r>
          </a:p>
        </p:txBody>
      </p:sp>
      <p:pic>
        <p:nvPicPr>
          <p:cNvPr id="36"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page27">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a:xfrm>
            <a:off x="10067279" y="6356351"/>
            <a:ext cx="561975" cy="365125"/>
          </a:xfrm>
        </p:spPr>
        <p:txBody>
          <a:bodyPr/>
          <a:lstStyle/>
          <a:p>
            <a:pPr>
              <a:defRPr/>
            </a:pPr>
            <a:fld id="{11E86E2D-83CC-4D17-9460-5D5262EAB220}" type="slidenum">
              <a:rPr/>
              <a:pPr>
                <a:defRPr/>
              </a:pPr>
              <a:t>28</a:t>
            </a:fld>
            <a:endParaRPr/>
          </a:p>
        </p:txBody>
      </p:sp>
      <p:sp>
        <p:nvSpPr>
          <p:cNvPr id="2" name="Title 1"/>
          <p:cNvSpPr txBox="1">
            <a:spLocks noGrp="1"/>
          </p:cNvSpPr>
          <p:nvPr>
            <p:ph type="title" idx="4294967295"/>
          </p:nvPr>
        </p:nvSpPr>
        <p:spPr>
          <a:xfrm>
            <a:off x="1752600" y="130176"/>
            <a:ext cx="86106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Addressing</a:t>
            </a:r>
            <a:r>
              <a:rPr lang="fr-FR" dirty="0">
                <a:solidFill>
                  <a:schemeClr val="tx1"/>
                </a:solidFill>
              </a:rPr>
              <a:t> Modes - II</a:t>
            </a:r>
          </a:p>
        </p:txBody>
      </p:sp>
      <p:sp>
        <p:nvSpPr>
          <p:cNvPr id="52229" name="Text Placeholder 2"/>
          <p:cNvSpPr txBox="1">
            <a:spLocks noGrp="1"/>
          </p:cNvSpPr>
          <p:nvPr>
            <p:ph type="body" idx="4294967295"/>
          </p:nvPr>
        </p:nvSpPr>
        <p:spPr bwMode="auto">
          <a:xfrm>
            <a:off x="1828800" y="1600201"/>
            <a:ext cx="8610600" cy="45259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lvl1pPr marL="431800" indent="-323850">
              <a:defRPr sz="3200">
                <a:solidFill>
                  <a:srgbClr val="000000"/>
                </a:solidFill>
                <a:latin typeface="Calibri" pitchFamily="34" charset="0"/>
              </a:defRPr>
            </a:lvl1pPr>
            <a:lvl2pPr marL="863600" indent="-323850">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sz="2600" dirty="0">
                <a:solidFill>
                  <a:srgbClr val="FF3333"/>
                </a:solidFill>
                <a:ea typeface="Microsoft YaHei"/>
              </a:rPr>
              <a:t>Base-index-offset</a:t>
            </a:r>
          </a:p>
          <a:p>
            <a:pPr lvl="1">
              <a:spcBef>
                <a:spcPct val="0"/>
              </a:spcBef>
              <a:spcAft>
                <a:spcPts val="1138"/>
              </a:spcAft>
            </a:pPr>
            <a:r>
              <a:rPr lang="en-US" sz="2000" dirty="0">
                <a:ea typeface="Microsoft YaHei"/>
              </a:rPr>
              <a:t>V ← [r1 + r2 + offset]</a:t>
            </a:r>
          </a:p>
          <a:p>
            <a:pPr lvl="1">
              <a:spcBef>
                <a:spcPct val="0"/>
              </a:spcBef>
              <a:spcAft>
                <a:spcPts val="1138"/>
              </a:spcAft>
            </a:pPr>
            <a:r>
              <a:rPr lang="en-US" sz="2000" dirty="0">
                <a:ea typeface="Microsoft YaHei"/>
              </a:rPr>
              <a:t>example: 100[r1,r2] (V ← [r1 + r2 + 100])</a:t>
            </a:r>
          </a:p>
          <a:p>
            <a:pPr>
              <a:spcBef>
                <a:spcPct val="0"/>
              </a:spcBef>
              <a:spcAft>
                <a:spcPts val="1413"/>
              </a:spcAft>
            </a:pPr>
            <a:r>
              <a:rPr lang="en-US" sz="2600" dirty="0">
                <a:solidFill>
                  <a:srgbClr val="2323DC"/>
                </a:solidFill>
                <a:ea typeface="Microsoft YaHei"/>
              </a:rPr>
              <a:t>Memory Direct</a:t>
            </a:r>
          </a:p>
          <a:p>
            <a:pPr lvl="1">
              <a:spcBef>
                <a:spcPct val="0"/>
              </a:spcBef>
              <a:spcAft>
                <a:spcPts val="1138"/>
              </a:spcAft>
            </a:pPr>
            <a:r>
              <a:rPr lang="en-US" sz="2000" dirty="0">
                <a:ea typeface="Microsoft YaHei"/>
              </a:rPr>
              <a:t>V ← [</a:t>
            </a:r>
            <a:r>
              <a:rPr lang="en-US" sz="2000" dirty="0" err="1">
                <a:ea typeface="Microsoft YaHei"/>
              </a:rPr>
              <a:t>addr</a:t>
            </a:r>
            <a:r>
              <a:rPr lang="en-US" sz="2000" dirty="0">
                <a:ea typeface="Microsoft YaHei"/>
              </a:rPr>
              <a:t>]</a:t>
            </a:r>
          </a:p>
          <a:p>
            <a:pPr lvl="1">
              <a:spcBef>
                <a:spcPct val="0"/>
              </a:spcBef>
              <a:spcAft>
                <a:spcPts val="1138"/>
              </a:spcAft>
            </a:pPr>
            <a:r>
              <a:rPr lang="en-US" sz="2000" dirty="0">
                <a:ea typeface="Microsoft YaHei"/>
              </a:rPr>
              <a:t>example </a:t>
            </a:r>
            <a:r>
              <a:rPr lang="en-US" sz="2000">
                <a:ea typeface="Microsoft YaHei"/>
              </a:rPr>
              <a:t>: [0x12ABCD03]</a:t>
            </a:r>
            <a:endParaRPr lang="en-US" sz="2000" dirty="0">
              <a:ea typeface="Microsoft YaHei"/>
            </a:endParaRPr>
          </a:p>
          <a:p>
            <a:pPr>
              <a:spcBef>
                <a:spcPct val="0"/>
              </a:spcBef>
              <a:spcAft>
                <a:spcPts val="1413"/>
              </a:spcAft>
            </a:pPr>
            <a:r>
              <a:rPr lang="en-US" sz="2600" dirty="0">
                <a:solidFill>
                  <a:srgbClr val="FF00FF"/>
                </a:solidFill>
                <a:ea typeface="Microsoft YaHei"/>
              </a:rPr>
              <a:t>PC Relative</a:t>
            </a:r>
          </a:p>
          <a:p>
            <a:pPr lvl="1">
              <a:spcBef>
                <a:spcPct val="0"/>
              </a:spcBef>
              <a:spcAft>
                <a:spcPts val="1138"/>
              </a:spcAft>
            </a:pPr>
            <a:r>
              <a:rPr lang="en-US" sz="2000" dirty="0">
                <a:ea typeface="Microsoft YaHei"/>
              </a:rPr>
              <a:t>V ← [pc + offset]</a:t>
            </a:r>
          </a:p>
          <a:p>
            <a:pPr lvl="1">
              <a:spcBef>
                <a:spcPct val="0"/>
              </a:spcBef>
              <a:spcAft>
                <a:spcPts val="1138"/>
              </a:spcAft>
            </a:pPr>
            <a:r>
              <a:rPr lang="en-US" sz="2000" dirty="0">
                <a:ea typeface="Microsoft YaHei"/>
              </a:rPr>
              <a:t>example: 100[pc] (V ← [pc + 100])</a:t>
            </a:r>
          </a:p>
        </p:txBody>
      </p:sp>
      <p:pic>
        <p:nvPicPr>
          <p:cNvPr id="6"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page28">
    <p:spTree>
      <p:nvGrpSpPr>
        <p:cNvPr id="1" name=""/>
        <p:cNvGrpSpPr/>
        <p:nvPr/>
      </p:nvGrpSpPr>
      <p:grpSpPr>
        <a:xfrm>
          <a:off x="0" y="0"/>
          <a:ext cx="0" cy="0"/>
          <a:chOff x="0" y="0"/>
          <a:chExt cx="0" cy="0"/>
        </a:xfrm>
      </p:grpSpPr>
      <p:sp>
        <p:nvSpPr>
          <p:cNvPr id="39" name="Slide Number Placeholder 1"/>
          <p:cNvSpPr>
            <a:spLocks noGrp="1"/>
          </p:cNvSpPr>
          <p:nvPr>
            <p:ph type="sldNum" sz="quarter" idx="12"/>
          </p:nvPr>
        </p:nvSpPr>
        <p:spPr>
          <a:xfrm>
            <a:off x="10067279" y="6356351"/>
            <a:ext cx="561975" cy="365125"/>
          </a:xfrm>
        </p:spPr>
        <p:txBody>
          <a:bodyPr/>
          <a:lstStyle/>
          <a:p>
            <a:pPr>
              <a:defRPr/>
            </a:pPr>
            <a:fld id="{C15EDDC1-7F47-495F-ACD6-723797D35A95}" type="slidenum">
              <a:rPr/>
              <a:pPr>
                <a:defRPr/>
              </a:pPr>
              <a:t>29</a:t>
            </a:fld>
            <a:endParaRPr/>
          </a:p>
        </p:txBody>
      </p:sp>
      <p:sp>
        <p:nvSpPr>
          <p:cNvPr id="2" name="Title 1"/>
          <p:cNvSpPr txBox="1">
            <a:spLocks noGrp="1"/>
          </p:cNvSpPr>
          <p:nvPr>
            <p:ph type="title" idx="4294967295"/>
          </p:nvPr>
        </p:nvSpPr>
        <p:spPr>
          <a:xfrm>
            <a:off x="1752600" y="152401"/>
            <a:ext cx="86995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Base-Index-Offset </a:t>
            </a:r>
            <a:r>
              <a:rPr lang="fr-FR" dirty="0" err="1">
                <a:solidFill>
                  <a:schemeClr val="tx1"/>
                </a:solidFill>
              </a:rPr>
              <a:t>Addressing</a:t>
            </a:r>
            <a:r>
              <a:rPr lang="fr-FR" dirty="0">
                <a:solidFill>
                  <a:schemeClr val="tx1"/>
                </a:solidFill>
              </a:rPr>
              <a:t> Mode</a:t>
            </a:r>
          </a:p>
        </p:txBody>
      </p:sp>
      <p:sp>
        <p:nvSpPr>
          <p:cNvPr id="53253" name="Text Placeholder 2"/>
          <p:cNvSpPr txBox="1">
            <a:spLocks noGrp="1"/>
          </p:cNvSpPr>
          <p:nvPr>
            <p:ph type="body" idx="4294967295"/>
          </p:nvPr>
        </p:nvSpPr>
        <p:spPr bwMode="auto">
          <a:xfrm>
            <a:off x="1803400" y="1664494"/>
            <a:ext cx="7416800" cy="7032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lvl1pPr marL="431800" indent="-323850">
              <a:defRPr sz="3200">
                <a:solidFill>
                  <a:srgbClr val="000000"/>
                </a:solidFill>
                <a:latin typeface="Calibri" pitchFamily="34" charset="0"/>
              </a:defRPr>
            </a:lvl1pPr>
            <a:lvl2pPr>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dirty="0">
                <a:ea typeface="Microsoft YaHei"/>
              </a:rPr>
              <a:t>V ← [r1+r2 +offset]</a:t>
            </a:r>
          </a:p>
        </p:txBody>
      </p:sp>
      <p:sp>
        <p:nvSpPr>
          <p:cNvPr id="4" name="Freeform 3"/>
          <p:cNvSpPr/>
          <p:nvPr/>
        </p:nvSpPr>
        <p:spPr>
          <a:xfrm>
            <a:off x="3957638" y="3011488"/>
            <a:ext cx="792163" cy="36036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5" name="Freeform 4"/>
          <p:cNvSpPr/>
          <p:nvPr/>
        </p:nvSpPr>
        <p:spPr>
          <a:xfrm>
            <a:off x="3957638" y="3371851"/>
            <a:ext cx="792163" cy="36036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DC2300"/>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6" name="Freeform 5"/>
          <p:cNvSpPr/>
          <p:nvPr/>
        </p:nvSpPr>
        <p:spPr>
          <a:xfrm>
            <a:off x="3957638" y="3732213"/>
            <a:ext cx="792163" cy="36036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7" name="Freeform 6"/>
          <p:cNvSpPr/>
          <p:nvPr/>
        </p:nvSpPr>
        <p:spPr>
          <a:xfrm>
            <a:off x="3957638" y="4092576"/>
            <a:ext cx="792163" cy="36036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8" name="Freeform 7"/>
          <p:cNvSpPr/>
          <p:nvPr/>
        </p:nvSpPr>
        <p:spPr>
          <a:xfrm>
            <a:off x="3957638" y="4452939"/>
            <a:ext cx="792163" cy="35877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9" name="Straight Connector 8"/>
          <p:cNvSpPr/>
          <p:nvPr/>
        </p:nvSpPr>
        <p:spPr>
          <a:xfrm>
            <a:off x="2590800" y="3660775"/>
            <a:ext cx="1295400" cy="0"/>
          </a:xfrm>
          <a:prstGeom prst="line">
            <a:avLst/>
          </a:prstGeom>
          <a:noFill/>
          <a:ln w="0">
            <a:solidFill>
              <a:srgbClr val="000000"/>
            </a:solidFill>
            <a:prstDash val="solid"/>
            <a:tailEnd type="arrow"/>
          </a:ln>
        </p:spPr>
        <p:txBody>
          <a:bodyPr wrap="none" lIns="90000" tIns="45000" rIns="90000" bIns="45000" anchor="ctr" anchorCtr="1"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53260" name="TextBox 9"/>
          <p:cNvSpPr txBox="1">
            <a:spLocks noChangeArrowheads="1"/>
          </p:cNvSpPr>
          <p:nvPr/>
        </p:nvSpPr>
        <p:spPr bwMode="auto">
          <a:xfrm>
            <a:off x="2709862" y="3084514"/>
            <a:ext cx="960438"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431800" indent="-3238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Aft>
                <a:spcPts val="1413"/>
              </a:spcAft>
              <a:buSzPct val="45000"/>
            </a:pPr>
            <a:r>
              <a:rPr lang="fr-FR" sz="3200" dirty="0">
                <a:solidFill>
                  <a:srgbClr val="000000"/>
                </a:solidFill>
                <a:cs typeface="Calibri" pitchFamily="34" charset="0"/>
              </a:rPr>
              <a:t>r1</a:t>
            </a:r>
          </a:p>
        </p:txBody>
      </p:sp>
      <p:sp>
        <p:nvSpPr>
          <p:cNvPr id="11" name="Freeform 10"/>
          <p:cNvSpPr/>
          <p:nvPr/>
        </p:nvSpPr>
        <p:spPr>
          <a:xfrm>
            <a:off x="6799263" y="2292351"/>
            <a:ext cx="792163" cy="36036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12" name="Freeform 11"/>
          <p:cNvSpPr/>
          <p:nvPr/>
        </p:nvSpPr>
        <p:spPr>
          <a:xfrm>
            <a:off x="6799263" y="3011488"/>
            <a:ext cx="792163" cy="36036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13" name="Freeform 12"/>
          <p:cNvSpPr/>
          <p:nvPr/>
        </p:nvSpPr>
        <p:spPr>
          <a:xfrm>
            <a:off x="6799263" y="3371851"/>
            <a:ext cx="792163" cy="36036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14" name="Freeform 13"/>
          <p:cNvSpPr/>
          <p:nvPr/>
        </p:nvSpPr>
        <p:spPr>
          <a:xfrm>
            <a:off x="6799263" y="3732213"/>
            <a:ext cx="792163" cy="36036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15" name="Freeform 14"/>
          <p:cNvSpPr/>
          <p:nvPr/>
        </p:nvSpPr>
        <p:spPr>
          <a:xfrm>
            <a:off x="6799263" y="2652714"/>
            <a:ext cx="792163" cy="35877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16" name="Freeform 15"/>
          <p:cNvSpPr/>
          <p:nvPr/>
        </p:nvSpPr>
        <p:spPr>
          <a:xfrm>
            <a:off x="6799263" y="4092576"/>
            <a:ext cx="792163" cy="36036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17" name="Freeform 16"/>
          <p:cNvSpPr/>
          <p:nvPr/>
        </p:nvSpPr>
        <p:spPr>
          <a:xfrm>
            <a:off x="6799263" y="4811713"/>
            <a:ext cx="792163" cy="36036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DC2300"/>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18" name="Freeform 17"/>
          <p:cNvSpPr/>
          <p:nvPr/>
        </p:nvSpPr>
        <p:spPr>
          <a:xfrm>
            <a:off x="6799263" y="5172076"/>
            <a:ext cx="792163" cy="36036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19" name="Freeform 18"/>
          <p:cNvSpPr/>
          <p:nvPr/>
        </p:nvSpPr>
        <p:spPr>
          <a:xfrm>
            <a:off x="6799263" y="5532438"/>
            <a:ext cx="792163" cy="36036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20" name="Freeform 19"/>
          <p:cNvSpPr/>
          <p:nvPr/>
        </p:nvSpPr>
        <p:spPr>
          <a:xfrm>
            <a:off x="6799263" y="4452939"/>
            <a:ext cx="792163" cy="35877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21" name="TextBox 20"/>
          <p:cNvSpPr txBox="1"/>
          <p:nvPr/>
        </p:nvSpPr>
        <p:spPr>
          <a:xfrm>
            <a:off x="3670301" y="4956175"/>
            <a:ext cx="1310657" cy="356336"/>
          </a:xfrm>
          <a:prstGeom prst="rect">
            <a:avLst/>
          </a:prstGeom>
          <a:noFill/>
          <a:ln>
            <a:noFill/>
          </a:ln>
        </p:spPr>
        <p:txBody>
          <a:bodyPr wrap="none" lIns="90000" tIns="45000" rIns="90000" bIns="45000" compatLnSpc="0">
            <a:spAutoFit/>
          </a:bodyPr>
          <a:lstStyle/>
          <a:p>
            <a:pPr fontAlgn="auto" hangingPunct="0">
              <a:spcBef>
                <a:spcPts val="0"/>
              </a:spcBef>
              <a:spcAft>
                <a:spcPts val="0"/>
              </a:spcAft>
              <a:defRPr/>
            </a:pPr>
            <a:r>
              <a:rPr lang="en-IN">
                <a:latin typeface="Arial" pitchFamily="18"/>
                <a:ea typeface="Microsoft YaHei" pitchFamily="2"/>
                <a:cs typeface="Mangal" pitchFamily="2"/>
              </a:rPr>
              <a:t>register file</a:t>
            </a:r>
          </a:p>
        </p:txBody>
      </p:sp>
      <p:sp>
        <p:nvSpPr>
          <p:cNvPr id="22" name="TextBox 21"/>
          <p:cNvSpPr txBox="1"/>
          <p:nvPr/>
        </p:nvSpPr>
        <p:spPr>
          <a:xfrm>
            <a:off x="6696075" y="5978525"/>
            <a:ext cx="1015384" cy="356336"/>
          </a:xfrm>
          <a:prstGeom prst="rect">
            <a:avLst/>
          </a:prstGeom>
          <a:noFill/>
          <a:ln>
            <a:noFill/>
          </a:ln>
        </p:spPr>
        <p:txBody>
          <a:bodyPr wrap="none" lIns="90000" tIns="45000" rIns="90000" bIns="45000" compatLnSpc="0">
            <a:spAutoFit/>
          </a:bodyPr>
          <a:lstStyle/>
          <a:p>
            <a:pPr fontAlgn="auto" hangingPunct="0">
              <a:spcBef>
                <a:spcPts val="0"/>
              </a:spcBef>
              <a:spcAft>
                <a:spcPts val="0"/>
              </a:spcAft>
              <a:defRPr/>
            </a:pPr>
            <a:r>
              <a:rPr lang="en-IN">
                <a:latin typeface="Arial" pitchFamily="18"/>
                <a:ea typeface="Microsoft YaHei" pitchFamily="2"/>
                <a:cs typeface="Mangal" pitchFamily="2"/>
              </a:rPr>
              <a:t>memory</a:t>
            </a:r>
          </a:p>
        </p:txBody>
      </p:sp>
      <p:sp>
        <p:nvSpPr>
          <p:cNvPr id="23" name="Straight Connector 22"/>
          <p:cNvSpPr/>
          <p:nvPr/>
        </p:nvSpPr>
        <p:spPr>
          <a:xfrm>
            <a:off x="4749800" y="3516313"/>
            <a:ext cx="360362" cy="0"/>
          </a:xfrm>
          <a:prstGeom prst="line">
            <a:avLst/>
          </a:prstGeom>
          <a:noFill/>
          <a:ln w="0">
            <a:solidFill>
              <a:srgbClr val="000000"/>
            </a:solidFill>
            <a:prstDash val="solid"/>
          </a:ln>
        </p:spPr>
        <p:txBody>
          <a:bodyPr wrap="none" lIns="90000" tIns="45000" rIns="90000" bIns="45000" anchor="ctr" anchorCtr="1"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24" name="Straight Connector 23"/>
          <p:cNvSpPr/>
          <p:nvPr/>
        </p:nvSpPr>
        <p:spPr>
          <a:xfrm>
            <a:off x="5110162" y="3516313"/>
            <a:ext cx="0" cy="1511300"/>
          </a:xfrm>
          <a:prstGeom prst="line">
            <a:avLst/>
          </a:prstGeom>
          <a:noFill/>
          <a:ln w="0">
            <a:solidFill>
              <a:srgbClr val="000000"/>
            </a:solidFill>
            <a:prstDash val="solid"/>
          </a:ln>
        </p:spPr>
        <p:txBody>
          <a:bodyPr wrap="none" lIns="90000" tIns="45000" rIns="90000" bIns="45000" anchor="ctr" anchorCtr="1"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25" name="Straight Connector 24"/>
          <p:cNvSpPr/>
          <p:nvPr/>
        </p:nvSpPr>
        <p:spPr>
          <a:xfrm>
            <a:off x="5110162" y="5027613"/>
            <a:ext cx="503238" cy="0"/>
          </a:xfrm>
          <a:prstGeom prst="line">
            <a:avLst/>
          </a:prstGeom>
          <a:noFill/>
          <a:ln w="0">
            <a:solidFill>
              <a:srgbClr val="000000"/>
            </a:solidFill>
            <a:prstDash val="solid"/>
            <a:tailEnd type="arrow"/>
          </a:ln>
        </p:spPr>
        <p:txBody>
          <a:bodyPr wrap="none" lIns="90000" tIns="45000" rIns="90000" bIns="45000" anchor="ctr" anchorCtr="1"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26" name="Straight Connector 25"/>
          <p:cNvSpPr/>
          <p:nvPr/>
        </p:nvSpPr>
        <p:spPr>
          <a:xfrm>
            <a:off x="7591426" y="4956175"/>
            <a:ext cx="1119187" cy="0"/>
          </a:xfrm>
          <a:prstGeom prst="line">
            <a:avLst/>
          </a:prstGeom>
          <a:noFill/>
          <a:ln w="0">
            <a:solidFill>
              <a:srgbClr val="000000"/>
            </a:solidFill>
            <a:prstDash val="solid"/>
            <a:tailEnd type="arrow"/>
          </a:ln>
        </p:spPr>
        <p:txBody>
          <a:bodyPr wrap="none" lIns="90000" tIns="45000" rIns="90000" bIns="45000" anchor="ctr" anchorCtr="1"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27" name="Freeform 26"/>
          <p:cNvSpPr/>
          <p:nvPr/>
        </p:nvSpPr>
        <p:spPr>
          <a:xfrm>
            <a:off x="8710612" y="4740276"/>
            <a:ext cx="1079500" cy="360363"/>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99CCFF"/>
          </a:solidFill>
          <a:ln w="0">
            <a:solidFill>
              <a:srgbClr val="000000"/>
            </a:solidFill>
            <a:prstDash val="solid"/>
          </a:ln>
        </p:spPr>
        <p:txBody>
          <a:bodyPr wrap="none" lIns="90000" tIns="45000" rIns="90000" bIns="45000" anchor="ctr" compatLnSpc="0"/>
          <a:lstStyle/>
          <a:p>
            <a:pPr algn="ctr" fontAlgn="auto" hangingPunct="0">
              <a:spcBef>
                <a:spcPts val="0"/>
              </a:spcBef>
              <a:spcAft>
                <a:spcPts val="0"/>
              </a:spcAft>
              <a:defRPr/>
            </a:pPr>
            <a:r>
              <a:rPr lang="en-IN">
                <a:latin typeface="Arial" pitchFamily="18"/>
                <a:ea typeface="Microsoft YaHei" pitchFamily="2"/>
                <a:cs typeface="Mangal" pitchFamily="2"/>
              </a:rPr>
              <a:t>value</a:t>
            </a:r>
          </a:p>
        </p:txBody>
      </p:sp>
      <p:sp>
        <p:nvSpPr>
          <p:cNvPr id="28" name="Straight Connector 27"/>
          <p:cNvSpPr/>
          <p:nvPr/>
        </p:nvSpPr>
        <p:spPr>
          <a:xfrm>
            <a:off x="6118226" y="5027613"/>
            <a:ext cx="681037" cy="0"/>
          </a:xfrm>
          <a:prstGeom prst="line">
            <a:avLst/>
          </a:prstGeom>
          <a:noFill/>
          <a:ln w="0">
            <a:solidFill>
              <a:srgbClr val="000000"/>
            </a:solidFill>
            <a:prstDash val="solid"/>
            <a:tailEnd type="arrow"/>
          </a:ln>
        </p:spPr>
        <p:txBody>
          <a:bodyPr wrap="none" lIns="90000" tIns="45000" rIns="90000" bIns="45000" anchor="ctr" anchorCtr="1"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29" name="Freeform 28"/>
          <p:cNvSpPr/>
          <p:nvPr/>
        </p:nvSpPr>
        <p:spPr>
          <a:xfrm>
            <a:off x="5613401" y="4740275"/>
            <a:ext cx="504825" cy="503238"/>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30" name="Straight Connector 29"/>
          <p:cNvSpPr/>
          <p:nvPr/>
        </p:nvSpPr>
        <p:spPr>
          <a:xfrm>
            <a:off x="5686425" y="5027613"/>
            <a:ext cx="360362" cy="0"/>
          </a:xfrm>
          <a:prstGeom prst="line">
            <a:avLst/>
          </a:prstGeom>
          <a:noFill/>
          <a:ln w="0">
            <a:solidFill>
              <a:srgbClr val="000000"/>
            </a:solidFill>
            <a:prstDash val="solid"/>
          </a:ln>
        </p:spPr>
        <p:txBody>
          <a:bodyPr wrap="none" lIns="90000" tIns="45000" rIns="90000" bIns="45000" anchor="ctr" anchorCtr="1"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31" name="Straight Connector 30"/>
          <p:cNvSpPr/>
          <p:nvPr/>
        </p:nvSpPr>
        <p:spPr>
          <a:xfrm>
            <a:off x="5865812" y="4811713"/>
            <a:ext cx="0" cy="360362"/>
          </a:xfrm>
          <a:prstGeom prst="line">
            <a:avLst/>
          </a:prstGeom>
          <a:noFill/>
          <a:ln w="0">
            <a:solidFill>
              <a:srgbClr val="000000"/>
            </a:solidFill>
            <a:prstDash val="solid"/>
          </a:ln>
        </p:spPr>
        <p:txBody>
          <a:bodyPr wrap="none" lIns="90000" tIns="45000" rIns="90000" bIns="45000" anchor="ctr" anchorCtr="1"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32" name="Straight Connector 31"/>
          <p:cNvSpPr/>
          <p:nvPr/>
        </p:nvSpPr>
        <p:spPr>
          <a:xfrm>
            <a:off x="5902325" y="4092575"/>
            <a:ext cx="0" cy="647700"/>
          </a:xfrm>
          <a:prstGeom prst="line">
            <a:avLst/>
          </a:prstGeom>
          <a:noFill/>
          <a:ln w="0">
            <a:solidFill>
              <a:srgbClr val="000000"/>
            </a:solidFill>
            <a:prstDash val="solid"/>
            <a:tailEnd type="arrow"/>
          </a:ln>
        </p:spPr>
        <p:txBody>
          <a:bodyPr wrap="none" lIns="90000" tIns="45000" rIns="90000" bIns="45000" anchor="ctr" anchorCtr="1"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53283" name="TextBox 32"/>
          <p:cNvSpPr txBox="1">
            <a:spLocks noChangeArrowheads="1"/>
          </p:cNvSpPr>
          <p:nvPr/>
        </p:nvSpPr>
        <p:spPr bwMode="auto">
          <a:xfrm>
            <a:off x="5029201" y="3594101"/>
            <a:ext cx="1665287" cy="49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431800" indent="-3238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Aft>
                <a:spcPts val="1413"/>
              </a:spcAft>
              <a:buSzPct val="45000"/>
            </a:pPr>
            <a:r>
              <a:rPr lang="fr-FR" sz="3200">
                <a:solidFill>
                  <a:srgbClr val="000000"/>
                </a:solidFill>
                <a:cs typeface="Calibri" pitchFamily="34" charset="0"/>
              </a:rPr>
              <a:t>offset</a:t>
            </a:r>
          </a:p>
        </p:txBody>
      </p:sp>
      <p:sp>
        <p:nvSpPr>
          <p:cNvPr id="34" name="Freeform 33"/>
          <p:cNvSpPr/>
          <p:nvPr/>
        </p:nvSpPr>
        <p:spPr>
          <a:xfrm>
            <a:off x="3957638" y="4092576"/>
            <a:ext cx="792163" cy="36036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DC2300"/>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35" name="Straight Connector 34"/>
          <p:cNvSpPr/>
          <p:nvPr/>
        </p:nvSpPr>
        <p:spPr>
          <a:xfrm>
            <a:off x="2590800" y="4379913"/>
            <a:ext cx="1295400" cy="0"/>
          </a:xfrm>
          <a:prstGeom prst="line">
            <a:avLst/>
          </a:prstGeom>
          <a:noFill/>
          <a:ln w="0">
            <a:solidFill>
              <a:srgbClr val="000000"/>
            </a:solidFill>
            <a:prstDash val="solid"/>
            <a:tailEnd type="arrow"/>
          </a:ln>
        </p:spPr>
        <p:txBody>
          <a:bodyPr wrap="none" lIns="90000" tIns="45000" rIns="90000" bIns="45000" anchor="ctr" anchorCtr="1"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36" name="TextBox 35"/>
          <p:cNvSpPr txBox="1"/>
          <p:nvPr/>
        </p:nvSpPr>
        <p:spPr>
          <a:xfrm>
            <a:off x="3094037" y="3948113"/>
            <a:ext cx="501012" cy="503812"/>
          </a:xfrm>
          <a:prstGeom prst="rect">
            <a:avLst/>
          </a:prstGeom>
          <a:noFill/>
          <a:ln>
            <a:noFill/>
          </a:ln>
        </p:spPr>
        <p:txBody>
          <a:bodyPr wrap="none" lIns="90000" tIns="45000" rIns="90000" bIns="45000" compatLnSpc="0">
            <a:spAutoFit/>
          </a:bodyPr>
          <a:lstStyle/>
          <a:p>
            <a:pPr fontAlgn="auto" hangingPunct="0">
              <a:spcBef>
                <a:spcPts val="0"/>
              </a:spcBef>
              <a:spcAft>
                <a:spcPts val="0"/>
              </a:spcAft>
              <a:defRPr/>
            </a:pPr>
            <a:r>
              <a:rPr lang="en-IN" sz="2800" dirty="0">
                <a:latin typeface="Arial" pitchFamily="18"/>
                <a:ea typeface="Microsoft YaHei" pitchFamily="2"/>
                <a:cs typeface="Mangal" pitchFamily="2"/>
              </a:rPr>
              <a:t>r2</a:t>
            </a:r>
          </a:p>
        </p:txBody>
      </p:sp>
      <p:sp>
        <p:nvSpPr>
          <p:cNvPr id="37" name="Straight Connector 36"/>
          <p:cNvSpPr/>
          <p:nvPr/>
        </p:nvSpPr>
        <p:spPr>
          <a:xfrm>
            <a:off x="4749800" y="4308475"/>
            <a:ext cx="647700" cy="0"/>
          </a:xfrm>
          <a:prstGeom prst="line">
            <a:avLst/>
          </a:prstGeom>
          <a:noFill/>
          <a:ln w="0">
            <a:solidFill>
              <a:srgbClr val="000000"/>
            </a:solidFill>
            <a:prstDash val="solid"/>
          </a:ln>
        </p:spPr>
        <p:txBody>
          <a:bodyPr wrap="none" lIns="90000" tIns="45000" rIns="90000" bIns="45000" anchor="ctr" anchorCtr="1"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38" name="Straight Connector 37"/>
          <p:cNvSpPr/>
          <p:nvPr/>
        </p:nvSpPr>
        <p:spPr>
          <a:xfrm>
            <a:off x="5397501" y="4308475"/>
            <a:ext cx="288925" cy="503238"/>
          </a:xfrm>
          <a:prstGeom prst="line">
            <a:avLst/>
          </a:prstGeom>
          <a:noFill/>
          <a:ln w="0">
            <a:solidFill>
              <a:srgbClr val="000000"/>
            </a:solidFill>
            <a:prstDash val="solid"/>
            <a:tailEnd type="arrow"/>
          </a:ln>
        </p:spPr>
        <p:txBody>
          <a:bodyPr wrap="none" lIns="90000" tIns="45000" rIns="90000" bIns="45000" anchor="ctr" anchorCtr="1"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pic>
        <p:nvPicPr>
          <p:cNvPr id="41"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5" name="Slide Number Placeholder 1"/>
          <p:cNvSpPr>
            <a:spLocks noGrp="1"/>
          </p:cNvSpPr>
          <p:nvPr>
            <p:ph type="sldNum" sz="quarter" idx="12"/>
          </p:nvPr>
        </p:nvSpPr>
        <p:spPr>
          <a:xfrm>
            <a:off x="10067279" y="6356351"/>
            <a:ext cx="561975" cy="365125"/>
          </a:xfrm>
        </p:spPr>
        <p:txBody>
          <a:bodyPr/>
          <a:lstStyle/>
          <a:p>
            <a:pPr>
              <a:defRPr/>
            </a:pPr>
            <a:fld id="{785D012C-F169-4BA0-BBD5-380899CF574A}" type="slidenum">
              <a:rPr/>
              <a:pPr>
                <a:defRPr/>
              </a:pPr>
              <a:t>3</a:t>
            </a:fld>
            <a:endParaRPr dirty="0"/>
          </a:p>
        </p:txBody>
      </p:sp>
      <p:sp>
        <p:nvSpPr>
          <p:cNvPr id="2" name="Title 1"/>
          <p:cNvSpPr txBox="1">
            <a:spLocks noGrp="1"/>
          </p:cNvSpPr>
          <p:nvPr>
            <p:ph type="title" idx="4294967295"/>
          </p:nvPr>
        </p:nvSpPr>
        <p:spPr>
          <a:xfrm>
            <a:off x="1752600" y="304801"/>
            <a:ext cx="8686800" cy="676275"/>
          </a:xfrm>
        </p:spPr>
        <p:txBody>
          <a:bodyPr vert="horz" wrap="square"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Outline</a:t>
            </a:r>
          </a:p>
        </p:txBody>
      </p:sp>
      <p:sp>
        <p:nvSpPr>
          <p:cNvPr id="26629" name="Text Placeholder 2"/>
          <p:cNvSpPr txBox="1">
            <a:spLocks noGrp="1"/>
          </p:cNvSpPr>
          <p:nvPr>
            <p:ph type="body" idx="4294967295"/>
          </p:nvPr>
        </p:nvSpPr>
        <p:spPr bwMode="auto">
          <a:xfrm>
            <a:off x="1828800" y="2057400"/>
            <a:ext cx="8534400" cy="35639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lvl1pPr marL="431800" indent="-323850">
              <a:defRPr sz="3200">
                <a:solidFill>
                  <a:srgbClr val="000000"/>
                </a:solidFill>
                <a:latin typeface="Calibri" pitchFamily="34" charset="0"/>
              </a:defRPr>
            </a:lvl1pPr>
            <a:lvl2pPr>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dirty="0">
                <a:ea typeface="Microsoft YaHei"/>
              </a:rPr>
              <a:t>Overview of Assembly Language</a:t>
            </a:r>
          </a:p>
          <a:p>
            <a:pPr>
              <a:spcBef>
                <a:spcPct val="0"/>
              </a:spcBef>
              <a:spcAft>
                <a:spcPts val="1413"/>
              </a:spcAft>
            </a:pPr>
            <a:r>
              <a:rPr lang="en-US" dirty="0">
                <a:ea typeface="Microsoft YaHei"/>
              </a:rPr>
              <a:t>Assembly Language Syntax</a:t>
            </a:r>
          </a:p>
          <a:p>
            <a:pPr>
              <a:spcBef>
                <a:spcPct val="0"/>
              </a:spcBef>
              <a:spcAft>
                <a:spcPts val="1413"/>
              </a:spcAft>
            </a:pPr>
            <a:r>
              <a:rPr lang="en-US" dirty="0" err="1">
                <a:ea typeface="Microsoft YaHei"/>
              </a:rPr>
              <a:t>SimpleRisc</a:t>
            </a:r>
            <a:r>
              <a:rPr lang="en-US" dirty="0">
                <a:ea typeface="Microsoft YaHei"/>
              </a:rPr>
              <a:t> ISA</a:t>
            </a:r>
          </a:p>
          <a:p>
            <a:pPr>
              <a:spcBef>
                <a:spcPct val="0"/>
              </a:spcBef>
              <a:spcAft>
                <a:spcPts val="1413"/>
              </a:spcAft>
            </a:pPr>
            <a:r>
              <a:rPr lang="en-US" dirty="0">
                <a:ea typeface="Microsoft YaHei"/>
              </a:rPr>
              <a:t>Functions and Stacks</a:t>
            </a:r>
          </a:p>
          <a:p>
            <a:pPr>
              <a:spcBef>
                <a:spcPct val="0"/>
              </a:spcBef>
              <a:spcAft>
                <a:spcPts val="1413"/>
              </a:spcAft>
            </a:pPr>
            <a:r>
              <a:rPr lang="en-US" dirty="0" err="1">
                <a:ea typeface="Microsoft YaHei"/>
              </a:rPr>
              <a:t>SimpleRisc</a:t>
            </a:r>
            <a:r>
              <a:rPr lang="en-US" dirty="0">
                <a:ea typeface="Microsoft YaHei"/>
              </a:rPr>
              <a:t> Encoding</a:t>
            </a:r>
          </a:p>
        </p:txBody>
      </p:sp>
      <p:pic>
        <p:nvPicPr>
          <p:cNvPr id="7"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7772400" y="1905000"/>
            <a:ext cx="1397000" cy="982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2"/>
          </p:nvPr>
        </p:nvSpPr>
        <p:spPr>
          <a:xfrm>
            <a:off x="10067279" y="6356351"/>
            <a:ext cx="561975" cy="365125"/>
          </a:xfrm>
        </p:spPr>
        <p:txBody>
          <a:bodyPr/>
          <a:lstStyle/>
          <a:p>
            <a:pPr>
              <a:defRPr/>
            </a:pPr>
            <a:fld id="{785D012C-F169-4BA0-BBD5-380899CF574A}" type="slidenum">
              <a:rPr/>
              <a:pPr>
                <a:defRPr/>
              </a:pPr>
              <a:t>30</a:t>
            </a:fld>
            <a:endParaRPr/>
          </a:p>
        </p:txBody>
      </p:sp>
      <p:sp>
        <p:nvSpPr>
          <p:cNvPr id="2" name="Title 1"/>
          <p:cNvSpPr txBox="1">
            <a:spLocks noGrp="1"/>
          </p:cNvSpPr>
          <p:nvPr>
            <p:ph type="title" idx="4294967295"/>
          </p:nvPr>
        </p:nvSpPr>
        <p:spPr>
          <a:xfrm>
            <a:off x="1752600" y="228601"/>
            <a:ext cx="8686800" cy="676275"/>
          </a:xfrm>
        </p:spPr>
        <p:txBody>
          <a:bodyPr vert="horz" wrap="square"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Outline</a:t>
            </a:r>
          </a:p>
        </p:txBody>
      </p:sp>
      <p:sp>
        <p:nvSpPr>
          <p:cNvPr id="26629" name="Text Placeholder 2"/>
          <p:cNvSpPr txBox="1">
            <a:spLocks noGrp="1"/>
          </p:cNvSpPr>
          <p:nvPr>
            <p:ph type="body" idx="4294967295"/>
          </p:nvPr>
        </p:nvSpPr>
        <p:spPr bwMode="auto">
          <a:xfrm>
            <a:off x="1828800" y="2057400"/>
            <a:ext cx="8534400" cy="35639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lvl1pPr marL="431800" indent="-323850">
              <a:defRPr sz="3200">
                <a:solidFill>
                  <a:srgbClr val="000000"/>
                </a:solidFill>
                <a:latin typeface="Calibri" pitchFamily="34" charset="0"/>
              </a:defRPr>
            </a:lvl1pPr>
            <a:lvl2pPr>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dirty="0">
                <a:ea typeface="Microsoft YaHei"/>
              </a:rPr>
              <a:t>Overview of Assembly Language</a:t>
            </a:r>
          </a:p>
          <a:p>
            <a:pPr>
              <a:spcBef>
                <a:spcPct val="0"/>
              </a:spcBef>
              <a:spcAft>
                <a:spcPts val="1413"/>
              </a:spcAft>
            </a:pPr>
            <a:r>
              <a:rPr lang="en-US" dirty="0">
                <a:ea typeface="Microsoft YaHei"/>
              </a:rPr>
              <a:t>Assembly Language Syntax</a:t>
            </a:r>
          </a:p>
          <a:p>
            <a:pPr>
              <a:spcBef>
                <a:spcPct val="0"/>
              </a:spcBef>
              <a:spcAft>
                <a:spcPts val="1413"/>
              </a:spcAft>
            </a:pPr>
            <a:r>
              <a:rPr lang="en-US" dirty="0" err="1">
                <a:ea typeface="Microsoft YaHei"/>
              </a:rPr>
              <a:t>SimpleRisc</a:t>
            </a:r>
            <a:r>
              <a:rPr lang="en-US" dirty="0">
                <a:ea typeface="Microsoft YaHei"/>
              </a:rPr>
              <a:t> ISA</a:t>
            </a:r>
          </a:p>
          <a:p>
            <a:pPr>
              <a:spcBef>
                <a:spcPct val="0"/>
              </a:spcBef>
              <a:spcAft>
                <a:spcPts val="1413"/>
              </a:spcAft>
            </a:pPr>
            <a:r>
              <a:rPr lang="en-US" dirty="0">
                <a:ea typeface="Microsoft YaHei"/>
              </a:rPr>
              <a:t>Functions and Stacks</a:t>
            </a:r>
          </a:p>
          <a:p>
            <a:pPr>
              <a:spcBef>
                <a:spcPct val="0"/>
              </a:spcBef>
              <a:spcAft>
                <a:spcPts val="1413"/>
              </a:spcAft>
            </a:pPr>
            <a:r>
              <a:rPr lang="en-US" dirty="0" err="1">
                <a:ea typeface="Microsoft YaHei"/>
              </a:rPr>
              <a:t>SimpleRisc</a:t>
            </a:r>
            <a:r>
              <a:rPr lang="en-US" dirty="0">
                <a:ea typeface="Microsoft YaHei"/>
              </a:rPr>
              <a:t> Encoding</a:t>
            </a:r>
          </a:p>
        </p:txBody>
      </p:sp>
      <p:pic>
        <p:nvPicPr>
          <p:cNvPr id="7"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8051800" y="3184367"/>
            <a:ext cx="1397000" cy="982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6499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page30">
    <p:spTree>
      <p:nvGrpSpPr>
        <p:cNvPr id="1" name=""/>
        <p:cNvGrpSpPr/>
        <p:nvPr/>
      </p:nvGrpSpPr>
      <p:grpSpPr>
        <a:xfrm>
          <a:off x="0" y="0"/>
          <a:ext cx="0" cy="0"/>
          <a:chOff x="0" y="0"/>
          <a:chExt cx="0" cy="0"/>
        </a:xfrm>
      </p:grpSpPr>
      <p:sp>
        <p:nvSpPr>
          <p:cNvPr id="5" name="Slide Number Placeholder 1"/>
          <p:cNvSpPr>
            <a:spLocks noGrp="1"/>
          </p:cNvSpPr>
          <p:nvPr>
            <p:ph type="sldNum" sz="quarter" idx="12"/>
          </p:nvPr>
        </p:nvSpPr>
        <p:spPr>
          <a:xfrm>
            <a:off x="10067279" y="6356351"/>
            <a:ext cx="561975" cy="365125"/>
          </a:xfrm>
        </p:spPr>
        <p:txBody>
          <a:bodyPr/>
          <a:lstStyle/>
          <a:p>
            <a:pPr>
              <a:defRPr/>
            </a:pPr>
            <a:fld id="{F27105C0-BD98-496D-9234-0D1AEFB62642}" type="slidenum">
              <a:rPr/>
              <a:pPr>
                <a:defRPr/>
              </a:pPr>
              <a:t>31</a:t>
            </a:fld>
            <a:endParaRPr/>
          </a:p>
        </p:txBody>
      </p:sp>
      <p:sp>
        <p:nvSpPr>
          <p:cNvPr id="2" name="Title 1"/>
          <p:cNvSpPr txBox="1">
            <a:spLocks noGrp="1"/>
          </p:cNvSpPr>
          <p:nvPr>
            <p:ph type="title" idx="4294967295"/>
          </p:nvPr>
        </p:nvSpPr>
        <p:spPr>
          <a:xfrm>
            <a:off x="1752600" y="130176"/>
            <a:ext cx="868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SimpleRisc</a:t>
            </a:r>
            <a:endParaRPr lang="fr-FR" dirty="0">
              <a:solidFill>
                <a:schemeClr val="tx1"/>
              </a:solidFill>
            </a:endParaRPr>
          </a:p>
        </p:txBody>
      </p:sp>
      <p:sp>
        <p:nvSpPr>
          <p:cNvPr id="55301" name="Text Placeholder 2"/>
          <p:cNvSpPr txBox="1">
            <a:spLocks noGrp="1"/>
          </p:cNvSpPr>
          <p:nvPr>
            <p:ph type="body" idx="4294967295"/>
          </p:nvPr>
        </p:nvSpPr>
        <p:spPr bwMode="auto">
          <a:xfrm>
            <a:off x="1828800" y="1600201"/>
            <a:ext cx="8610600" cy="45259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lvl1pPr marL="431800" indent="-323850">
              <a:defRPr sz="3200">
                <a:solidFill>
                  <a:srgbClr val="000000"/>
                </a:solidFill>
                <a:latin typeface="Calibri" pitchFamily="34" charset="0"/>
              </a:defRPr>
            </a:lvl1pPr>
            <a:lvl2pPr>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sz="2600" dirty="0">
                <a:ea typeface="Microsoft YaHei"/>
              </a:rPr>
              <a:t>Simple RISC ISA</a:t>
            </a:r>
          </a:p>
          <a:p>
            <a:pPr>
              <a:spcBef>
                <a:spcPct val="0"/>
              </a:spcBef>
              <a:spcAft>
                <a:spcPts val="1413"/>
              </a:spcAft>
            </a:pPr>
            <a:r>
              <a:rPr lang="en-US" sz="2600" dirty="0">
                <a:ea typeface="Microsoft YaHei"/>
              </a:rPr>
              <a:t>Contains only 21 instructions</a:t>
            </a:r>
          </a:p>
          <a:p>
            <a:pPr>
              <a:spcBef>
                <a:spcPct val="0"/>
              </a:spcBef>
              <a:spcAft>
                <a:spcPts val="1413"/>
              </a:spcAft>
            </a:pPr>
            <a:r>
              <a:rPr lang="en-US" sz="2600" dirty="0">
                <a:ea typeface="Microsoft YaHei"/>
              </a:rPr>
              <a:t>We will design an assembly language for </a:t>
            </a:r>
            <a:r>
              <a:rPr lang="en-US" sz="2600" dirty="0" err="1">
                <a:ea typeface="Microsoft YaHei"/>
              </a:rPr>
              <a:t>SimpleRisc</a:t>
            </a:r>
            <a:endParaRPr lang="en-US" sz="2600" dirty="0">
              <a:ea typeface="Microsoft YaHei"/>
            </a:endParaRPr>
          </a:p>
          <a:p>
            <a:pPr>
              <a:spcBef>
                <a:spcPct val="0"/>
              </a:spcBef>
              <a:spcAft>
                <a:spcPts val="1413"/>
              </a:spcAft>
            </a:pPr>
            <a:r>
              <a:rPr lang="en-US" sz="2600" dirty="0">
                <a:ea typeface="Microsoft YaHei"/>
              </a:rPr>
              <a:t>Design a simple binary encoding,</a:t>
            </a:r>
          </a:p>
          <a:p>
            <a:pPr>
              <a:spcBef>
                <a:spcPct val="0"/>
              </a:spcBef>
              <a:spcAft>
                <a:spcPts val="1413"/>
              </a:spcAft>
            </a:pPr>
            <a:r>
              <a:rPr lang="en-US" sz="2600" dirty="0">
                <a:ea typeface="Microsoft YaHei"/>
              </a:rPr>
              <a:t>and then implement it ...</a:t>
            </a:r>
          </a:p>
        </p:txBody>
      </p:sp>
      <p:pic>
        <p:nvPicPr>
          <p:cNvPr id="55302"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8275" y="4392613"/>
            <a:ext cx="2501900" cy="1871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9"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page31">
    <p:spTree>
      <p:nvGrpSpPr>
        <p:cNvPr id="1" name=""/>
        <p:cNvGrpSpPr/>
        <p:nvPr/>
      </p:nvGrpSpPr>
      <p:grpSpPr>
        <a:xfrm>
          <a:off x="0" y="0"/>
          <a:ext cx="0" cy="0"/>
          <a:chOff x="0" y="0"/>
          <a:chExt cx="0" cy="0"/>
        </a:xfrm>
      </p:grpSpPr>
      <p:sp>
        <p:nvSpPr>
          <p:cNvPr id="5" name="Slide Number Placeholder 1"/>
          <p:cNvSpPr>
            <a:spLocks noGrp="1"/>
          </p:cNvSpPr>
          <p:nvPr>
            <p:ph type="sldNum" sz="quarter" idx="12"/>
          </p:nvPr>
        </p:nvSpPr>
        <p:spPr>
          <a:xfrm>
            <a:off x="10067279" y="6356351"/>
            <a:ext cx="561975" cy="365125"/>
          </a:xfrm>
        </p:spPr>
        <p:txBody>
          <a:bodyPr/>
          <a:lstStyle/>
          <a:p>
            <a:pPr>
              <a:defRPr/>
            </a:pPr>
            <a:fld id="{127B249B-CE25-4753-920F-90275CCCBA02}" type="slidenum">
              <a:rPr/>
              <a:pPr>
                <a:defRPr/>
              </a:pPr>
              <a:t>32</a:t>
            </a:fld>
            <a:endParaRPr/>
          </a:p>
        </p:txBody>
      </p:sp>
      <p:sp>
        <p:nvSpPr>
          <p:cNvPr id="2" name="Title 1"/>
          <p:cNvSpPr txBox="1">
            <a:spLocks noGrp="1"/>
          </p:cNvSpPr>
          <p:nvPr>
            <p:ph type="title" idx="4294967295"/>
          </p:nvPr>
        </p:nvSpPr>
        <p:spPr>
          <a:xfrm>
            <a:off x="1754982" y="130176"/>
            <a:ext cx="8668544"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Survey of Instruction Sets</a:t>
            </a:r>
          </a:p>
        </p:txBody>
      </p:sp>
      <p:grpSp>
        <p:nvGrpSpPr>
          <p:cNvPr id="56325" name="Group 5"/>
          <p:cNvGrpSpPr>
            <a:grpSpLocks noChangeAspect="1"/>
          </p:cNvGrpSpPr>
          <p:nvPr/>
        </p:nvGrpSpPr>
        <p:grpSpPr bwMode="auto">
          <a:xfrm>
            <a:off x="2587626" y="1600200"/>
            <a:ext cx="7927975" cy="4572000"/>
            <a:chOff x="720" y="960"/>
            <a:chExt cx="4994" cy="2880"/>
          </a:xfrm>
        </p:grpSpPr>
        <p:sp>
          <p:nvSpPr>
            <p:cNvPr id="56326" name="AutoShape 4"/>
            <p:cNvSpPr>
              <a:spLocks noChangeAspect="1" noChangeArrowheads="1" noTextEdit="1"/>
            </p:cNvSpPr>
            <p:nvPr/>
          </p:nvSpPr>
          <p:spPr bwMode="auto">
            <a:xfrm>
              <a:off x="720" y="960"/>
              <a:ext cx="4994" cy="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grpSp>
          <p:nvGrpSpPr>
            <p:cNvPr id="56327" name="Group 206"/>
            <p:cNvGrpSpPr>
              <a:grpSpLocks/>
            </p:cNvGrpSpPr>
            <p:nvPr/>
          </p:nvGrpSpPr>
          <p:grpSpPr bwMode="auto">
            <a:xfrm>
              <a:off x="737" y="977"/>
              <a:ext cx="4953" cy="1900"/>
              <a:chOff x="737" y="977"/>
              <a:chExt cx="4953" cy="1900"/>
            </a:xfrm>
          </p:grpSpPr>
          <p:sp>
            <p:nvSpPr>
              <p:cNvPr id="56440" name="Line 6"/>
              <p:cNvSpPr>
                <a:spLocks noChangeShapeType="1"/>
              </p:cNvSpPr>
              <p:nvPr/>
            </p:nvSpPr>
            <p:spPr bwMode="auto">
              <a:xfrm>
                <a:off x="737" y="977"/>
                <a:ext cx="4953" cy="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441" name="Line 7"/>
              <p:cNvSpPr>
                <a:spLocks noChangeShapeType="1"/>
              </p:cNvSpPr>
              <p:nvPr/>
            </p:nvSpPr>
            <p:spPr bwMode="auto">
              <a:xfrm>
                <a:off x="737" y="1010"/>
                <a:ext cx="4953" cy="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442" name="Line 8"/>
              <p:cNvSpPr>
                <a:spLocks noChangeShapeType="1"/>
              </p:cNvSpPr>
              <p:nvPr/>
            </p:nvSpPr>
            <p:spPr bwMode="auto">
              <a:xfrm flipV="1">
                <a:off x="737" y="1010"/>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443" name="Line 9"/>
              <p:cNvSpPr>
                <a:spLocks noChangeShapeType="1"/>
              </p:cNvSpPr>
              <p:nvPr/>
            </p:nvSpPr>
            <p:spPr bwMode="auto">
              <a:xfrm flipV="1">
                <a:off x="770" y="1010"/>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444" name="Rectangle 10"/>
              <p:cNvSpPr>
                <a:spLocks noChangeArrowheads="1"/>
              </p:cNvSpPr>
              <p:nvPr/>
            </p:nvSpPr>
            <p:spPr bwMode="auto">
              <a:xfrm>
                <a:off x="845" y="1002"/>
                <a:ext cx="208"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ISA</a:t>
                </a:r>
                <a:endParaRPr lang="en-US">
                  <a:latin typeface="Arial" pitchFamily="34" charset="0"/>
                </a:endParaRPr>
              </a:p>
            </p:txBody>
          </p:sp>
          <p:sp>
            <p:nvSpPr>
              <p:cNvPr id="56445" name="Line 11"/>
              <p:cNvSpPr>
                <a:spLocks noChangeShapeType="1"/>
              </p:cNvSpPr>
              <p:nvPr/>
            </p:nvSpPr>
            <p:spPr bwMode="auto">
              <a:xfrm flipV="1">
                <a:off x="1426" y="1010"/>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446" name="Rectangle 12"/>
              <p:cNvSpPr>
                <a:spLocks noChangeArrowheads="1"/>
              </p:cNvSpPr>
              <p:nvPr/>
            </p:nvSpPr>
            <p:spPr bwMode="auto">
              <a:xfrm>
                <a:off x="1501" y="1002"/>
                <a:ext cx="257"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Type</a:t>
                </a:r>
                <a:endParaRPr lang="en-US">
                  <a:latin typeface="Arial" pitchFamily="34" charset="0"/>
                </a:endParaRPr>
              </a:p>
            </p:txBody>
          </p:sp>
          <p:sp>
            <p:nvSpPr>
              <p:cNvPr id="56447" name="Line 13"/>
              <p:cNvSpPr>
                <a:spLocks noChangeShapeType="1"/>
              </p:cNvSpPr>
              <p:nvPr/>
            </p:nvSpPr>
            <p:spPr bwMode="auto">
              <a:xfrm flipV="1">
                <a:off x="1875" y="1010"/>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448" name="Rectangle 14"/>
              <p:cNvSpPr>
                <a:spLocks noChangeArrowheads="1"/>
              </p:cNvSpPr>
              <p:nvPr/>
            </p:nvSpPr>
            <p:spPr bwMode="auto">
              <a:xfrm>
                <a:off x="1950" y="1002"/>
                <a:ext cx="23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Year</a:t>
                </a:r>
                <a:endParaRPr lang="en-US">
                  <a:latin typeface="Arial" pitchFamily="34" charset="0"/>
                </a:endParaRPr>
              </a:p>
            </p:txBody>
          </p:sp>
          <p:sp>
            <p:nvSpPr>
              <p:cNvPr id="56449" name="Line 15"/>
              <p:cNvSpPr>
                <a:spLocks noChangeShapeType="1"/>
              </p:cNvSpPr>
              <p:nvPr/>
            </p:nvSpPr>
            <p:spPr bwMode="auto">
              <a:xfrm flipV="1">
                <a:off x="2282" y="1010"/>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450" name="Rectangle 16"/>
              <p:cNvSpPr>
                <a:spLocks noChangeArrowheads="1"/>
              </p:cNvSpPr>
              <p:nvPr/>
            </p:nvSpPr>
            <p:spPr bwMode="auto">
              <a:xfrm>
                <a:off x="2357" y="1002"/>
                <a:ext cx="373"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Vendor</a:t>
                </a:r>
                <a:endParaRPr lang="en-US">
                  <a:latin typeface="Arial" pitchFamily="34" charset="0"/>
                </a:endParaRPr>
              </a:p>
            </p:txBody>
          </p:sp>
          <p:sp>
            <p:nvSpPr>
              <p:cNvPr id="56451" name="Line 17"/>
              <p:cNvSpPr>
                <a:spLocks noChangeShapeType="1"/>
              </p:cNvSpPr>
              <p:nvPr/>
            </p:nvSpPr>
            <p:spPr bwMode="auto">
              <a:xfrm flipV="1">
                <a:off x="3562" y="1010"/>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452" name="Rectangle 18"/>
              <p:cNvSpPr>
                <a:spLocks noChangeArrowheads="1"/>
              </p:cNvSpPr>
              <p:nvPr/>
            </p:nvSpPr>
            <p:spPr bwMode="auto">
              <a:xfrm>
                <a:off x="3645" y="1002"/>
                <a:ext cx="20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Bits</a:t>
                </a:r>
                <a:endParaRPr lang="en-US">
                  <a:latin typeface="Arial" pitchFamily="34" charset="0"/>
                </a:endParaRPr>
              </a:p>
            </p:txBody>
          </p:sp>
          <p:sp>
            <p:nvSpPr>
              <p:cNvPr id="56453" name="Line 19"/>
              <p:cNvSpPr>
                <a:spLocks noChangeShapeType="1"/>
              </p:cNvSpPr>
              <p:nvPr/>
            </p:nvSpPr>
            <p:spPr bwMode="auto">
              <a:xfrm flipV="1">
                <a:off x="3945" y="1010"/>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454" name="Rectangle 20"/>
              <p:cNvSpPr>
                <a:spLocks noChangeArrowheads="1"/>
              </p:cNvSpPr>
              <p:nvPr/>
            </p:nvSpPr>
            <p:spPr bwMode="auto">
              <a:xfrm>
                <a:off x="4019" y="1002"/>
                <a:ext cx="590"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Endianness</a:t>
                </a:r>
                <a:endParaRPr lang="en-US">
                  <a:latin typeface="Arial" pitchFamily="34" charset="0"/>
                </a:endParaRPr>
              </a:p>
            </p:txBody>
          </p:sp>
          <p:sp>
            <p:nvSpPr>
              <p:cNvPr id="56455" name="Line 21"/>
              <p:cNvSpPr>
                <a:spLocks noChangeShapeType="1"/>
              </p:cNvSpPr>
              <p:nvPr/>
            </p:nvSpPr>
            <p:spPr bwMode="auto">
              <a:xfrm flipV="1">
                <a:off x="5008" y="1010"/>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456" name="Rectangle 22"/>
              <p:cNvSpPr>
                <a:spLocks noChangeArrowheads="1"/>
              </p:cNvSpPr>
              <p:nvPr/>
            </p:nvSpPr>
            <p:spPr bwMode="auto">
              <a:xfrm>
                <a:off x="5091" y="1002"/>
                <a:ext cx="483"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Registers</a:t>
                </a:r>
                <a:endParaRPr lang="en-US">
                  <a:latin typeface="Arial" pitchFamily="34" charset="0"/>
                </a:endParaRPr>
              </a:p>
            </p:txBody>
          </p:sp>
          <p:sp>
            <p:nvSpPr>
              <p:cNvPr id="56457" name="Line 23"/>
              <p:cNvSpPr>
                <a:spLocks noChangeShapeType="1"/>
              </p:cNvSpPr>
              <p:nvPr/>
            </p:nvSpPr>
            <p:spPr bwMode="auto">
              <a:xfrm flipV="1">
                <a:off x="5657" y="1010"/>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458" name="Line 24"/>
              <p:cNvSpPr>
                <a:spLocks noChangeShapeType="1"/>
              </p:cNvSpPr>
              <p:nvPr/>
            </p:nvSpPr>
            <p:spPr bwMode="auto">
              <a:xfrm flipV="1">
                <a:off x="5690" y="1010"/>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459" name="Line 25"/>
              <p:cNvSpPr>
                <a:spLocks noChangeShapeType="1"/>
              </p:cNvSpPr>
              <p:nvPr/>
            </p:nvSpPr>
            <p:spPr bwMode="auto">
              <a:xfrm>
                <a:off x="737" y="1160"/>
                <a:ext cx="4953" cy="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460" name="Line 26"/>
              <p:cNvSpPr>
                <a:spLocks noChangeShapeType="1"/>
              </p:cNvSpPr>
              <p:nvPr/>
            </p:nvSpPr>
            <p:spPr bwMode="auto">
              <a:xfrm>
                <a:off x="737" y="1193"/>
                <a:ext cx="4953" cy="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461" name="Line 27"/>
              <p:cNvSpPr>
                <a:spLocks noChangeShapeType="1"/>
              </p:cNvSpPr>
              <p:nvPr/>
            </p:nvSpPr>
            <p:spPr bwMode="auto">
              <a:xfrm flipV="1">
                <a:off x="737" y="1193"/>
                <a:ext cx="0" cy="149"/>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462" name="Line 28"/>
              <p:cNvSpPr>
                <a:spLocks noChangeShapeType="1"/>
              </p:cNvSpPr>
              <p:nvPr/>
            </p:nvSpPr>
            <p:spPr bwMode="auto">
              <a:xfrm flipV="1">
                <a:off x="770" y="1193"/>
                <a:ext cx="0" cy="149"/>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463" name="Rectangle 29"/>
              <p:cNvSpPr>
                <a:spLocks noChangeArrowheads="1"/>
              </p:cNvSpPr>
              <p:nvPr/>
            </p:nvSpPr>
            <p:spPr bwMode="auto">
              <a:xfrm>
                <a:off x="845" y="1193"/>
                <a:ext cx="262"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VAX</a:t>
                </a:r>
                <a:endParaRPr lang="en-US">
                  <a:latin typeface="Arial" pitchFamily="34" charset="0"/>
                </a:endParaRPr>
              </a:p>
            </p:txBody>
          </p:sp>
          <p:sp>
            <p:nvSpPr>
              <p:cNvPr id="56464" name="Line 30"/>
              <p:cNvSpPr>
                <a:spLocks noChangeShapeType="1"/>
              </p:cNvSpPr>
              <p:nvPr/>
            </p:nvSpPr>
            <p:spPr bwMode="auto">
              <a:xfrm flipV="1">
                <a:off x="1426" y="1193"/>
                <a:ext cx="0" cy="149"/>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465" name="Rectangle 31"/>
              <p:cNvSpPr>
                <a:spLocks noChangeArrowheads="1"/>
              </p:cNvSpPr>
              <p:nvPr/>
            </p:nvSpPr>
            <p:spPr bwMode="auto">
              <a:xfrm>
                <a:off x="1501" y="1193"/>
                <a:ext cx="287"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CISC</a:t>
                </a:r>
                <a:endParaRPr lang="en-US">
                  <a:latin typeface="Arial" pitchFamily="34" charset="0"/>
                </a:endParaRPr>
              </a:p>
            </p:txBody>
          </p:sp>
          <p:sp>
            <p:nvSpPr>
              <p:cNvPr id="56466" name="Line 32"/>
              <p:cNvSpPr>
                <a:spLocks noChangeShapeType="1"/>
              </p:cNvSpPr>
              <p:nvPr/>
            </p:nvSpPr>
            <p:spPr bwMode="auto">
              <a:xfrm flipV="1">
                <a:off x="1875" y="1193"/>
                <a:ext cx="0" cy="149"/>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467" name="Rectangle 33"/>
              <p:cNvSpPr>
                <a:spLocks noChangeArrowheads="1"/>
              </p:cNvSpPr>
              <p:nvPr/>
            </p:nvSpPr>
            <p:spPr bwMode="auto">
              <a:xfrm>
                <a:off x="1950" y="1193"/>
                <a:ext cx="25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1977</a:t>
                </a:r>
                <a:endParaRPr lang="en-US">
                  <a:latin typeface="Arial" pitchFamily="34" charset="0"/>
                </a:endParaRPr>
              </a:p>
            </p:txBody>
          </p:sp>
          <p:sp>
            <p:nvSpPr>
              <p:cNvPr id="56468" name="Line 34"/>
              <p:cNvSpPr>
                <a:spLocks noChangeShapeType="1"/>
              </p:cNvSpPr>
              <p:nvPr/>
            </p:nvSpPr>
            <p:spPr bwMode="auto">
              <a:xfrm flipV="1">
                <a:off x="2282" y="1193"/>
                <a:ext cx="0" cy="149"/>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469" name="Rectangle 35"/>
              <p:cNvSpPr>
                <a:spLocks noChangeArrowheads="1"/>
              </p:cNvSpPr>
              <p:nvPr/>
            </p:nvSpPr>
            <p:spPr bwMode="auto">
              <a:xfrm>
                <a:off x="2357" y="1193"/>
                <a:ext cx="257"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dirty="0">
                    <a:solidFill>
                      <a:srgbClr val="1A1B1C"/>
                    </a:solidFill>
                    <a:latin typeface="Times New Roman" pitchFamily="18" charset="0"/>
                  </a:rPr>
                  <a:t>DEC</a:t>
                </a:r>
                <a:endParaRPr lang="en-US" dirty="0">
                  <a:latin typeface="Arial" pitchFamily="34" charset="0"/>
                </a:endParaRPr>
              </a:p>
            </p:txBody>
          </p:sp>
          <p:sp>
            <p:nvSpPr>
              <p:cNvPr id="56470" name="Line 36"/>
              <p:cNvSpPr>
                <a:spLocks noChangeShapeType="1"/>
              </p:cNvSpPr>
              <p:nvPr/>
            </p:nvSpPr>
            <p:spPr bwMode="auto">
              <a:xfrm flipV="1">
                <a:off x="3562" y="1193"/>
                <a:ext cx="0" cy="149"/>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471" name="Rectangle 37"/>
              <p:cNvSpPr>
                <a:spLocks noChangeArrowheads="1"/>
              </p:cNvSpPr>
              <p:nvPr/>
            </p:nvSpPr>
            <p:spPr bwMode="auto">
              <a:xfrm>
                <a:off x="3645" y="1193"/>
                <a:ext cx="12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dirty="0">
                    <a:solidFill>
                      <a:srgbClr val="1A1B1C"/>
                    </a:solidFill>
                    <a:latin typeface="Times New Roman" pitchFamily="18" charset="0"/>
                  </a:rPr>
                  <a:t>32</a:t>
                </a:r>
                <a:endParaRPr lang="en-US" dirty="0">
                  <a:latin typeface="Arial" pitchFamily="34" charset="0"/>
                </a:endParaRPr>
              </a:p>
            </p:txBody>
          </p:sp>
          <p:sp>
            <p:nvSpPr>
              <p:cNvPr id="56472" name="Line 38"/>
              <p:cNvSpPr>
                <a:spLocks noChangeShapeType="1"/>
              </p:cNvSpPr>
              <p:nvPr/>
            </p:nvSpPr>
            <p:spPr bwMode="auto">
              <a:xfrm flipV="1">
                <a:off x="3945" y="1193"/>
                <a:ext cx="0" cy="149"/>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473" name="Rectangle 39"/>
              <p:cNvSpPr>
                <a:spLocks noChangeArrowheads="1"/>
              </p:cNvSpPr>
              <p:nvPr/>
            </p:nvSpPr>
            <p:spPr bwMode="auto">
              <a:xfrm>
                <a:off x="4019" y="1193"/>
                <a:ext cx="23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little</a:t>
                </a:r>
                <a:endParaRPr lang="en-US">
                  <a:latin typeface="Arial" pitchFamily="34" charset="0"/>
                </a:endParaRPr>
              </a:p>
            </p:txBody>
          </p:sp>
          <p:sp>
            <p:nvSpPr>
              <p:cNvPr id="56474" name="Line 40"/>
              <p:cNvSpPr>
                <a:spLocks noChangeShapeType="1"/>
              </p:cNvSpPr>
              <p:nvPr/>
            </p:nvSpPr>
            <p:spPr bwMode="auto">
              <a:xfrm flipV="1">
                <a:off x="5008" y="1193"/>
                <a:ext cx="0" cy="149"/>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475" name="Rectangle 41"/>
              <p:cNvSpPr>
                <a:spLocks noChangeArrowheads="1"/>
              </p:cNvSpPr>
              <p:nvPr/>
            </p:nvSpPr>
            <p:spPr bwMode="auto">
              <a:xfrm>
                <a:off x="5091" y="1193"/>
                <a:ext cx="12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16</a:t>
                </a:r>
                <a:endParaRPr lang="en-US">
                  <a:latin typeface="Arial" pitchFamily="34" charset="0"/>
                </a:endParaRPr>
              </a:p>
            </p:txBody>
          </p:sp>
          <p:sp>
            <p:nvSpPr>
              <p:cNvPr id="56476" name="Line 42"/>
              <p:cNvSpPr>
                <a:spLocks noChangeShapeType="1"/>
              </p:cNvSpPr>
              <p:nvPr/>
            </p:nvSpPr>
            <p:spPr bwMode="auto">
              <a:xfrm flipV="1">
                <a:off x="5657" y="1193"/>
                <a:ext cx="0" cy="149"/>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477" name="Line 43"/>
              <p:cNvSpPr>
                <a:spLocks noChangeShapeType="1"/>
              </p:cNvSpPr>
              <p:nvPr/>
            </p:nvSpPr>
            <p:spPr bwMode="auto">
              <a:xfrm flipV="1">
                <a:off x="5690" y="1193"/>
                <a:ext cx="0" cy="149"/>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478" name="Line 44"/>
              <p:cNvSpPr>
                <a:spLocks noChangeShapeType="1"/>
              </p:cNvSpPr>
              <p:nvPr/>
            </p:nvSpPr>
            <p:spPr bwMode="auto">
              <a:xfrm>
                <a:off x="737" y="1351"/>
                <a:ext cx="4953" cy="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479" name="Line 45"/>
              <p:cNvSpPr>
                <a:spLocks noChangeShapeType="1"/>
              </p:cNvSpPr>
              <p:nvPr/>
            </p:nvSpPr>
            <p:spPr bwMode="auto">
              <a:xfrm flipV="1">
                <a:off x="737" y="1351"/>
                <a:ext cx="0" cy="149"/>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480" name="Line 46"/>
              <p:cNvSpPr>
                <a:spLocks noChangeShapeType="1"/>
              </p:cNvSpPr>
              <p:nvPr/>
            </p:nvSpPr>
            <p:spPr bwMode="auto">
              <a:xfrm flipV="1">
                <a:off x="770" y="1351"/>
                <a:ext cx="0" cy="149"/>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481" name="Rectangle 47"/>
              <p:cNvSpPr>
                <a:spLocks noChangeArrowheads="1"/>
              </p:cNvSpPr>
              <p:nvPr/>
            </p:nvSpPr>
            <p:spPr bwMode="auto">
              <a:xfrm>
                <a:off x="845" y="1417"/>
                <a:ext cx="396"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SPARC</a:t>
                </a:r>
                <a:endParaRPr lang="en-US">
                  <a:latin typeface="Arial" pitchFamily="34" charset="0"/>
                </a:endParaRPr>
              </a:p>
            </p:txBody>
          </p:sp>
          <p:sp>
            <p:nvSpPr>
              <p:cNvPr id="56482" name="Line 48"/>
              <p:cNvSpPr>
                <a:spLocks noChangeShapeType="1"/>
              </p:cNvSpPr>
              <p:nvPr/>
            </p:nvSpPr>
            <p:spPr bwMode="auto">
              <a:xfrm flipV="1">
                <a:off x="1426" y="1351"/>
                <a:ext cx="0" cy="149"/>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483" name="Rectangle 49"/>
              <p:cNvSpPr>
                <a:spLocks noChangeArrowheads="1"/>
              </p:cNvSpPr>
              <p:nvPr/>
            </p:nvSpPr>
            <p:spPr bwMode="auto">
              <a:xfrm>
                <a:off x="1501" y="1342"/>
                <a:ext cx="287"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RISC</a:t>
                </a:r>
                <a:endParaRPr lang="en-US">
                  <a:latin typeface="Arial" pitchFamily="34" charset="0"/>
                </a:endParaRPr>
              </a:p>
            </p:txBody>
          </p:sp>
          <p:sp>
            <p:nvSpPr>
              <p:cNvPr id="56484" name="Line 50"/>
              <p:cNvSpPr>
                <a:spLocks noChangeShapeType="1"/>
              </p:cNvSpPr>
              <p:nvPr/>
            </p:nvSpPr>
            <p:spPr bwMode="auto">
              <a:xfrm flipV="1">
                <a:off x="1875" y="1351"/>
                <a:ext cx="0" cy="149"/>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485" name="Rectangle 51"/>
              <p:cNvSpPr>
                <a:spLocks noChangeArrowheads="1"/>
              </p:cNvSpPr>
              <p:nvPr/>
            </p:nvSpPr>
            <p:spPr bwMode="auto">
              <a:xfrm>
                <a:off x="1950" y="1342"/>
                <a:ext cx="25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dirty="0">
                    <a:solidFill>
                      <a:srgbClr val="1A1B1C"/>
                    </a:solidFill>
                    <a:latin typeface="Times New Roman" pitchFamily="18" charset="0"/>
                  </a:rPr>
                  <a:t>1986</a:t>
                </a:r>
                <a:endParaRPr lang="en-US" dirty="0">
                  <a:latin typeface="Arial" pitchFamily="34" charset="0"/>
                </a:endParaRPr>
              </a:p>
            </p:txBody>
          </p:sp>
          <p:sp>
            <p:nvSpPr>
              <p:cNvPr id="56486" name="Line 52"/>
              <p:cNvSpPr>
                <a:spLocks noChangeShapeType="1"/>
              </p:cNvSpPr>
              <p:nvPr/>
            </p:nvSpPr>
            <p:spPr bwMode="auto">
              <a:xfrm flipV="1">
                <a:off x="2282" y="1351"/>
                <a:ext cx="0" cy="149"/>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487" name="Rectangle 53"/>
              <p:cNvSpPr>
                <a:spLocks noChangeArrowheads="1"/>
              </p:cNvSpPr>
              <p:nvPr/>
            </p:nvSpPr>
            <p:spPr bwMode="auto">
              <a:xfrm>
                <a:off x="2357" y="1342"/>
                <a:ext cx="201"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Sun</a:t>
                </a:r>
                <a:endParaRPr lang="en-US">
                  <a:latin typeface="Arial" pitchFamily="34" charset="0"/>
                </a:endParaRPr>
              </a:p>
            </p:txBody>
          </p:sp>
          <p:sp>
            <p:nvSpPr>
              <p:cNvPr id="56488" name="Line 54"/>
              <p:cNvSpPr>
                <a:spLocks noChangeShapeType="1"/>
              </p:cNvSpPr>
              <p:nvPr/>
            </p:nvSpPr>
            <p:spPr bwMode="auto">
              <a:xfrm flipV="1">
                <a:off x="3562" y="1351"/>
                <a:ext cx="0" cy="149"/>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489" name="Rectangle 55"/>
              <p:cNvSpPr>
                <a:spLocks noChangeArrowheads="1"/>
              </p:cNvSpPr>
              <p:nvPr/>
            </p:nvSpPr>
            <p:spPr bwMode="auto">
              <a:xfrm>
                <a:off x="3645" y="1342"/>
                <a:ext cx="12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32</a:t>
                </a:r>
                <a:endParaRPr lang="en-US">
                  <a:latin typeface="Arial" pitchFamily="34" charset="0"/>
                </a:endParaRPr>
              </a:p>
            </p:txBody>
          </p:sp>
          <p:sp>
            <p:nvSpPr>
              <p:cNvPr id="56490" name="Line 56"/>
              <p:cNvSpPr>
                <a:spLocks noChangeShapeType="1"/>
              </p:cNvSpPr>
              <p:nvPr/>
            </p:nvSpPr>
            <p:spPr bwMode="auto">
              <a:xfrm flipV="1">
                <a:off x="3945" y="1351"/>
                <a:ext cx="0" cy="149"/>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491" name="Rectangle 57"/>
              <p:cNvSpPr>
                <a:spLocks noChangeArrowheads="1"/>
              </p:cNvSpPr>
              <p:nvPr/>
            </p:nvSpPr>
            <p:spPr bwMode="auto">
              <a:xfrm>
                <a:off x="4019" y="1342"/>
                <a:ext cx="166"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big</a:t>
                </a:r>
                <a:endParaRPr lang="en-US">
                  <a:latin typeface="Arial" pitchFamily="34" charset="0"/>
                </a:endParaRPr>
              </a:p>
            </p:txBody>
          </p:sp>
          <p:sp>
            <p:nvSpPr>
              <p:cNvPr id="56492" name="Line 58"/>
              <p:cNvSpPr>
                <a:spLocks noChangeShapeType="1"/>
              </p:cNvSpPr>
              <p:nvPr/>
            </p:nvSpPr>
            <p:spPr bwMode="auto">
              <a:xfrm flipV="1">
                <a:off x="5008" y="1351"/>
                <a:ext cx="0" cy="149"/>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493" name="Rectangle 59"/>
              <p:cNvSpPr>
                <a:spLocks noChangeArrowheads="1"/>
              </p:cNvSpPr>
              <p:nvPr/>
            </p:nvSpPr>
            <p:spPr bwMode="auto">
              <a:xfrm>
                <a:off x="5091" y="1342"/>
                <a:ext cx="12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32</a:t>
                </a:r>
                <a:endParaRPr lang="en-US">
                  <a:latin typeface="Arial" pitchFamily="34" charset="0"/>
                </a:endParaRPr>
              </a:p>
            </p:txBody>
          </p:sp>
          <p:sp>
            <p:nvSpPr>
              <p:cNvPr id="56494" name="Line 60"/>
              <p:cNvSpPr>
                <a:spLocks noChangeShapeType="1"/>
              </p:cNvSpPr>
              <p:nvPr/>
            </p:nvSpPr>
            <p:spPr bwMode="auto">
              <a:xfrm flipV="1">
                <a:off x="5657" y="1351"/>
                <a:ext cx="0" cy="149"/>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495" name="Line 61"/>
              <p:cNvSpPr>
                <a:spLocks noChangeShapeType="1"/>
              </p:cNvSpPr>
              <p:nvPr/>
            </p:nvSpPr>
            <p:spPr bwMode="auto">
              <a:xfrm flipV="1">
                <a:off x="5690" y="1351"/>
                <a:ext cx="0" cy="149"/>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496" name="Line 62"/>
              <p:cNvSpPr>
                <a:spLocks noChangeShapeType="1"/>
              </p:cNvSpPr>
              <p:nvPr/>
            </p:nvSpPr>
            <p:spPr bwMode="auto">
              <a:xfrm flipV="1">
                <a:off x="737" y="1500"/>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497" name="Line 63"/>
              <p:cNvSpPr>
                <a:spLocks noChangeShapeType="1"/>
              </p:cNvSpPr>
              <p:nvPr/>
            </p:nvSpPr>
            <p:spPr bwMode="auto">
              <a:xfrm flipV="1">
                <a:off x="770" y="1500"/>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498" name="Line 64"/>
              <p:cNvSpPr>
                <a:spLocks noChangeShapeType="1"/>
              </p:cNvSpPr>
              <p:nvPr/>
            </p:nvSpPr>
            <p:spPr bwMode="auto">
              <a:xfrm flipV="1">
                <a:off x="1426" y="1500"/>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499" name="Rectangle 65"/>
              <p:cNvSpPr>
                <a:spLocks noChangeArrowheads="1"/>
              </p:cNvSpPr>
              <p:nvPr/>
            </p:nvSpPr>
            <p:spPr bwMode="auto">
              <a:xfrm>
                <a:off x="1501" y="1500"/>
                <a:ext cx="287"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RISC</a:t>
                </a:r>
                <a:endParaRPr lang="en-US">
                  <a:latin typeface="Arial" pitchFamily="34" charset="0"/>
                </a:endParaRPr>
              </a:p>
            </p:txBody>
          </p:sp>
          <p:sp>
            <p:nvSpPr>
              <p:cNvPr id="56500" name="Line 66"/>
              <p:cNvSpPr>
                <a:spLocks noChangeShapeType="1"/>
              </p:cNvSpPr>
              <p:nvPr/>
            </p:nvSpPr>
            <p:spPr bwMode="auto">
              <a:xfrm flipV="1">
                <a:off x="1875" y="1500"/>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501" name="Rectangle 67"/>
              <p:cNvSpPr>
                <a:spLocks noChangeArrowheads="1"/>
              </p:cNvSpPr>
              <p:nvPr/>
            </p:nvSpPr>
            <p:spPr bwMode="auto">
              <a:xfrm>
                <a:off x="1950" y="1500"/>
                <a:ext cx="25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1993</a:t>
                </a:r>
                <a:endParaRPr lang="en-US">
                  <a:latin typeface="Arial" pitchFamily="34" charset="0"/>
                </a:endParaRPr>
              </a:p>
            </p:txBody>
          </p:sp>
          <p:sp>
            <p:nvSpPr>
              <p:cNvPr id="56502" name="Line 68"/>
              <p:cNvSpPr>
                <a:spLocks noChangeShapeType="1"/>
              </p:cNvSpPr>
              <p:nvPr/>
            </p:nvSpPr>
            <p:spPr bwMode="auto">
              <a:xfrm flipV="1">
                <a:off x="2282" y="1500"/>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503" name="Rectangle 69"/>
              <p:cNvSpPr>
                <a:spLocks noChangeArrowheads="1"/>
              </p:cNvSpPr>
              <p:nvPr/>
            </p:nvSpPr>
            <p:spPr bwMode="auto">
              <a:xfrm>
                <a:off x="2357" y="1500"/>
                <a:ext cx="201"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dirty="0">
                    <a:solidFill>
                      <a:srgbClr val="1A1B1C"/>
                    </a:solidFill>
                    <a:latin typeface="Times New Roman" pitchFamily="18" charset="0"/>
                  </a:rPr>
                  <a:t>Sun</a:t>
                </a:r>
                <a:endParaRPr lang="en-US" dirty="0">
                  <a:latin typeface="Arial" pitchFamily="34" charset="0"/>
                </a:endParaRPr>
              </a:p>
            </p:txBody>
          </p:sp>
          <p:sp>
            <p:nvSpPr>
              <p:cNvPr id="56504" name="Line 70"/>
              <p:cNvSpPr>
                <a:spLocks noChangeShapeType="1"/>
              </p:cNvSpPr>
              <p:nvPr/>
            </p:nvSpPr>
            <p:spPr bwMode="auto">
              <a:xfrm flipV="1">
                <a:off x="3562" y="1500"/>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505" name="Rectangle 71"/>
              <p:cNvSpPr>
                <a:spLocks noChangeArrowheads="1"/>
              </p:cNvSpPr>
              <p:nvPr/>
            </p:nvSpPr>
            <p:spPr bwMode="auto">
              <a:xfrm>
                <a:off x="3645" y="1500"/>
                <a:ext cx="12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64</a:t>
                </a:r>
                <a:endParaRPr lang="en-US">
                  <a:latin typeface="Arial" pitchFamily="34" charset="0"/>
                </a:endParaRPr>
              </a:p>
            </p:txBody>
          </p:sp>
          <p:sp>
            <p:nvSpPr>
              <p:cNvPr id="56506" name="Line 72"/>
              <p:cNvSpPr>
                <a:spLocks noChangeShapeType="1"/>
              </p:cNvSpPr>
              <p:nvPr/>
            </p:nvSpPr>
            <p:spPr bwMode="auto">
              <a:xfrm flipV="1">
                <a:off x="3945" y="1500"/>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507" name="Rectangle 73"/>
              <p:cNvSpPr>
                <a:spLocks noChangeArrowheads="1"/>
              </p:cNvSpPr>
              <p:nvPr/>
            </p:nvSpPr>
            <p:spPr bwMode="auto">
              <a:xfrm>
                <a:off x="4019" y="1500"/>
                <a:ext cx="101"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bi</a:t>
                </a:r>
                <a:endParaRPr lang="en-US">
                  <a:latin typeface="Arial" pitchFamily="34" charset="0"/>
                </a:endParaRPr>
              </a:p>
            </p:txBody>
          </p:sp>
          <p:sp>
            <p:nvSpPr>
              <p:cNvPr id="56508" name="Line 74"/>
              <p:cNvSpPr>
                <a:spLocks noChangeShapeType="1"/>
              </p:cNvSpPr>
              <p:nvPr/>
            </p:nvSpPr>
            <p:spPr bwMode="auto">
              <a:xfrm flipV="1">
                <a:off x="5008" y="1500"/>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509" name="Rectangle 75"/>
              <p:cNvSpPr>
                <a:spLocks noChangeArrowheads="1"/>
              </p:cNvSpPr>
              <p:nvPr/>
            </p:nvSpPr>
            <p:spPr bwMode="auto">
              <a:xfrm>
                <a:off x="5091" y="1500"/>
                <a:ext cx="12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32</a:t>
                </a:r>
                <a:endParaRPr lang="en-US">
                  <a:latin typeface="Arial" pitchFamily="34" charset="0"/>
                </a:endParaRPr>
              </a:p>
            </p:txBody>
          </p:sp>
          <p:sp>
            <p:nvSpPr>
              <p:cNvPr id="56510" name="Line 76"/>
              <p:cNvSpPr>
                <a:spLocks noChangeShapeType="1"/>
              </p:cNvSpPr>
              <p:nvPr/>
            </p:nvSpPr>
            <p:spPr bwMode="auto">
              <a:xfrm flipV="1">
                <a:off x="5657" y="1500"/>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511" name="Line 77"/>
              <p:cNvSpPr>
                <a:spLocks noChangeShapeType="1"/>
              </p:cNvSpPr>
              <p:nvPr/>
            </p:nvSpPr>
            <p:spPr bwMode="auto">
              <a:xfrm flipV="1">
                <a:off x="5690" y="1500"/>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512" name="Line 78"/>
              <p:cNvSpPr>
                <a:spLocks noChangeShapeType="1"/>
              </p:cNvSpPr>
              <p:nvPr/>
            </p:nvSpPr>
            <p:spPr bwMode="auto">
              <a:xfrm>
                <a:off x="737" y="1650"/>
                <a:ext cx="4953" cy="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513" name="Line 79"/>
              <p:cNvSpPr>
                <a:spLocks noChangeShapeType="1"/>
              </p:cNvSpPr>
              <p:nvPr/>
            </p:nvSpPr>
            <p:spPr bwMode="auto">
              <a:xfrm flipV="1">
                <a:off x="737" y="1658"/>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514" name="Line 80"/>
              <p:cNvSpPr>
                <a:spLocks noChangeShapeType="1"/>
              </p:cNvSpPr>
              <p:nvPr/>
            </p:nvSpPr>
            <p:spPr bwMode="auto">
              <a:xfrm flipV="1">
                <a:off x="770" y="1658"/>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515" name="Rectangle 81"/>
              <p:cNvSpPr>
                <a:spLocks noChangeArrowheads="1"/>
              </p:cNvSpPr>
              <p:nvPr/>
            </p:nvSpPr>
            <p:spPr bwMode="auto">
              <a:xfrm>
                <a:off x="845" y="1725"/>
                <a:ext cx="488"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PowerPC</a:t>
                </a:r>
                <a:endParaRPr lang="en-US">
                  <a:latin typeface="Arial" pitchFamily="34" charset="0"/>
                </a:endParaRPr>
              </a:p>
            </p:txBody>
          </p:sp>
          <p:sp>
            <p:nvSpPr>
              <p:cNvPr id="56516" name="Line 82"/>
              <p:cNvSpPr>
                <a:spLocks noChangeShapeType="1"/>
              </p:cNvSpPr>
              <p:nvPr/>
            </p:nvSpPr>
            <p:spPr bwMode="auto">
              <a:xfrm flipV="1">
                <a:off x="1426" y="1658"/>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517" name="Rectangle 83"/>
              <p:cNvSpPr>
                <a:spLocks noChangeArrowheads="1"/>
              </p:cNvSpPr>
              <p:nvPr/>
            </p:nvSpPr>
            <p:spPr bwMode="auto">
              <a:xfrm>
                <a:off x="1501" y="1650"/>
                <a:ext cx="287"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RISC</a:t>
                </a:r>
                <a:endParaRPr lang="en-US">
                  <a:latin typeface="Arial" pitchFamily="34" charset="0"/>
                </a:endParaRPr>
              </a:p>
            </p:txBody>
          </p:sp>
          <p:sp>
            <p:nvSpPr>
              <p:cNvPr id="56518" name="Line 84"/>
              <p:cNvSpPr>
                <a:spLocks noChangeShapeType="1"/>
              </p:cNvSpPr>
              <p:nvPr/>
            </p:nvSpPr>
            <p:spPr bwMode="auto">
              <a:xfrm flipV="1">
                <a:off x="1875" y="1658"/>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519" name="Rectangle 85"/>
              <p:cNvSpPr>
                <a:spLocks noChangeArrowheads="1"/>
              </p:cNvSpPr>
              <p:nvPr/>
            </p:nvSpPr>
            <p:spPr bwMode="auto">
              <a:xfrm>
                <a:off x="1950" y="1650"/>
                <a:ext cx="25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dirty="0">
                    <a:solidFill>
                      <a:srgbClr val="1A1B1C"/>
                    </a:solidFill>
                    <a:latin typeface="Times New Roman" pitchFamily="18" charset="0"/>
                  </a:rPr>
                  <a:t>1992</a:t>
                </a:r>
                <a:endParaRPr lang="en-US" dirty="0">
                  <a:latin typeface="Arial" pitchFamily="34" charset="0"/>
                </a:endParaRPr>
              </a:p>
            </p:txBody>
          </p:sp>
          <p:sp>
            <p:nvSpPr>
              <p:cNvPr id="56520" name="Line 86"/>
              <p:cNvSpPr>
                <a:spLocks noChangeShapeType="1"/>
              </p:cNvSpPr>
              <p:nvPr/>
            </p:nvSpPr>
            <p:spPr bwMode="auto">
              <a:xfrm flipV="1">
                <a:off x="2282" y="1658"/>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521" name="Rectangle 87"/>
              <p:cNvSpPr>
                <a:spLocks noChangeArrowheads="1"/>
              </p:cNvSpPr>
              <p:nvPr/>
            </p:nvSpPr>
            <p:spPr bwMode="auto">
              <a:xfrm>
                <a:off x="2357" y="1650"/>
                <a:ext cx="1108"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dirty="0" err="1">
                    <a:solidFill>
                      <a:srgbClr val="1A1B1C"/>
                    </a:solidFill>
                    <a:latin typeface="Times New Roman" pitchFamily="18" charset="0"/>
                  </a:rPr>
                  <a:t>Apple,IBM,Motorola</a:t>
                </a:r>
                <a:endParaRPr lang="en-US" dirty="0">
                  <a:latin typeface="Arial" pitchFamily="34" charset="0"/>
                </a:endParaRPr>
              </a:p>
            </p:txBody>
          </p:sp>
          <p:sp>
            <p:nvSpPr>
              <p:cNvPr id="56522" name="Line 88"/>
              <p:cNvSpPr>
                <a:spLocks noChangeShapeType="1"/>
              </p:cNvSpPr>
              <p:nvPr/>
            </p:nvSpPr>
            <p:spPr bwMode="auto">
              <a:xfrm flipV="1">
                <a:off x="3562" y="1658"/>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523" name="Rectangle 89"/>
              <p:cNvSpPr>
                <a:spLocks noChangeArrowheads="1"/>
              </p:cNvSpPr>
              <p:nvPr/>
            </p:nvSpPr>
            <p:spPr bwMode="auto">
              <a:xfrm>
                <a:off x="3645" y="1650"/>
                <a:ext cx="12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32</a:t>
                </a:r>
                <a:endParaRPr lang="en-US">
                  <a:latin typeface="Arial" pitchFamily="34" charset="0"/>
                </a:endParaRPr>
              </a:p>
            </p:txBody>
          </p:sp>
          <p:sp>
            <p:nvSpPr>
              <p:cNvPr id="56524" name="Line 90"/>
              <p:cNvSpPr>
                <a:spLocks noChangeShapeType="1"/>
              </p:cNvSpPr>
              <p:nvPr/>
            </p:nvSpPr>
            <p:spPr bwMode="auto">
              <a:xfrm flipV="1">
                <a:off x="3945" y="1658"/>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525" name="Rectangle 91"/>
              <p:cNvSpPr>
                <a:spLocks noChangeArrowheads="1"/>
              </p:cNvSpPr>
              <p:nvPr/>
            </p:nvSpPr>
            <p:spPr bwMode="auto">
              <a:xfrm>
                <a:off x="4019" y="1650"/>
                <a:ext cx="101"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bi</a:t>
                </a:r>
                <a:endParaRPr lang="en-US">
                  <a:latin typeface="Arial" pitchFamily="34" charset="0"/>
                </a:endParaRPr>
              </a:p>
            </p:txBody>
          </p:sp>
          <p:sp>
            <p:nvSpPr>
              <p:cNvPr id="56526" name="Line 92"/>
              <p:cNvSpPr>
                <a:spLocks noChangeShapeType="1"/>
              </p:cNvSpPr>
              <p:nvPr/>
            </p:nvSpPr>
            <p:spPr bwMode="auto">
              <a:xfrm flipV="1">
                <a:off x="5008" y="1658"/>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527" name="Rectangle 93"/>
              <p:cNvSpPr>
                <a:spLocks noChangeArrowheads="1"/>
              </p:cNvSpPr>
              <p:nvPr/>
            </p:nvSpPr>
            <p:spPr bwMode="auto">
              <a:xfrm>
                <a:off x="5091" y="1650"/>
                <a:ext cx="12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32</a:t>
                </a:r>
                <a:endParaRPr lang="en-US">
                  <a:latin typeface="Arial" pitchFamily="34" charset="0"/>
                </a:endParaRPr>
              </a:p>
            </p:txBody>
          </p:sp>
          <p:sp>
            <p:nvSpPr>
              <p:cNvPr id="56528" name="Line 94"/>
              <p:cNvSpPr>
                <a:spLocks noChangeShapeType="1"/>
              </p:cNvSpPr>
              <p:nvPr/>
            </p:nvSpPr>
            <p:spPr bwMode="auto">
              <a:xfrm flipV="1">
                <a:off x="5657" y="1658"/>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529" name="Line 95"/>
              <p:cNvSpPr>
                <a:spLocks noChangeShapeType="1"/>
              </p:cNvSpPr>
              <p:nvPr/>
            </p:nvSpPr>
            <p:spPr bwMode="auto">
              <a:xfrm flipV="1">
                <a:off x="5690" y="1658"/>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530" name="Line 96"/>
              <p:cNvSpPr>
                <a:spLocks noChangeShapeType="1"/>
              </p:cNvSpPr>
              <p:nvPr/>
            </p:nvSpPr>
            <p:spPr bwMode="auto">
              <a:xfrm flipV="1">
                <a:off x="737" y="1808"/>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531" name="Line 97"/>
              <p:cNvSpPr>
                <a:spLocks noChangeShapeType="1"/>
              </p:cNvSpPr>
              <p:nvPr/>
            </p:nvSpPr>
            <p:spPr bwMode="auto">
              <a:xfrm flipV="1">
                <a:off x="770" y="1808"/>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532" name="Line 98"/>
              <p:cNvSpPr>
                <a:spLocks noChangeShapeType="1"/>
              </p:cNvSpPr>
              <p:nvPr/>
            </p:nvSpPr>
            <p:spPr bwMode="auto">
              <a:xfrm flipV="1">
                <a:off x="1426" y="1808"/>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533" name="Rectangle 99"/>
              <p:cNvSpPr>
                <a:spLocks noChangeArrowheads="1"/>
              </p:cNvSpPr>
              <p:nvPr/>
            </p:nvSpPr>
            <p:spPr bwMode="auto">
              <a:xfrm>
                <a:off x="1501" y="1800"/>
                <a:ext cx="287"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RISC</a:t>
                </a:r>
                <a:endParaRPr lang="en-US">
                  <a:latin typeface="Arial" pitchFamily="34" charset="0"/>
                </a:endParaRPr>
              </a:p>
            </p:txBody>
          </p:sp>
          <p:sp>
            <p:nvSpPr>
              <p:cNvPr id="56534" name="Line 100"/>
              <p:cNvSpPr>
                <a:spLocks noChangeShapeType="1"/>
              </p:cNvSpPr>
              <p:nvPr/>
            </p:nvSpPr>
            <p:spPr bwMode="auto">
              <a:xfrm flipV="1">
                <a:off x="1875" y="1808"/>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535" name="Rectangle 101"/>
              <p:cNvSpPr>
                <a:spLocks noChangeArrowheads="1"/>
              </p:cNvSpPr>
              <p:nvPr/>
            </p:nvSpPr>
            <p:spPr bwMode="auto">
              <a:xfrm>
                <a:off x="1950" y="1800"/>
                <a:ext cx="25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2002</a:t>
                </a:r>
                <a:endParaRPr lang="en-US">
                  <a:latin typeface="Arial" pitchFamily="34" charset="0"/>
                </a:endParaRPr>
              </a:p>
            </p:txBody>
          </p:sp>
          <p:sp>
            <p:nvSpPr>
              <p:cNvPr id="56536" name="Line 102"/>
              <p:cNvSpPr>
                <a:spLocks noChangeShapeType="1"/>
              </p:cNvSpPr>
              <p:nvPr/>
            </p:nvSpPr>
            <p:spPr bwMode="auto">
              <a:xfrm flipV="1">
                <a:off x="2282" y="1808"/>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537" name="Rectangle 103"/>
              <p:cNvSpPr>
                <a:spLocks noChangeArrowheads="1"/>
              </p:cNvSpPr>
              <p:nvPr/>
            </p:nvSpPr>
            <p:spPr bwMode="auto">
              <a:xfrm>
                <a:off x="2357" y="1800"/>
                <a:ext cx="593"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dirty="0" err="1">
                    <a:solidFill>
                      <a:srgbClr val="1A1B1C"/>
                    </a:solidFill>
                    <a:latin typeface="Times New Roman" pitchFamily="18" charset="0"/>
                  </a:rPr>
                  <a:t>Apple,IBM</a:t>
                </a:r>
                <a:endParaRPr lang="en-US" dirty="0">
                  <a:latin typeface="Arial" pitchFamily="34" charset="0"/>
                </a:endParaRPr>
              </a:p>
            </p:txBody>
          </p:sp>
          <p:sp>
            <p:nvSpPr>
              <p:cNvPr id="56538" name="Line 104"/>
              <p:cNvSpPr>
                <a:spLocks noChangeShapeType="1"/>
              </p:cNvSpPr>
              <p:nvPr/>
            </p:nvSpPr>
            <p:spPr bwMode="auto">
              <a:xfrm flipV="1">
                <a:off x="3562" y="1808"/>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539" name="Rectangle 105"/>
              <p:cNvSpPr>
                <a:spLocks noChangeArrowheads="1"/>
              </p:cNvSpPr>
              <p:nvPr/>
            </p:nvSpPr>
            <p:spPr bwMode="auto">
              <a:xfrm>
                <a:off x="3645" y="1800"/>
                <a:ext cx="12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64</a:t>
                </a:r>
                <a:endParaRPr lang="en-US">
                  <a:latin typeface="Arial" pitchFamily="34" charset="0"/>
                </a:endParaRPr>
              </a:p>
            </p:txBody>
          </p:sp>
          <p:sp>
            <p:nvSpPr>
              <p:cNvPr id="56540" name="Line 106"/>
              <p:cNvSpPr>
                <a:spLocks noChangeShapeType="1"/>
              </p:cNvSpPr>
              <p:nvPr/>
            </p:nvSpPr>
            <p:spPr bwMode="auto">
              <a:xfrm flipV="1">
                <a:off x="3945" y="1808"/>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541" name="Rectangle 107"/>
              <p:cNvSpPr>
                <a:spLocks noChangeArrowheads="1"/>
              </p:cNvSpPr>
              <p:nvPr/>
            </p:nvSpPr>
            <p:spPr bwMode="auto">
              <a:xfrm>
                <a:off x="4019" y="1800"/>
                <a:ext cx="101"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bi</a:t>
                </a:r>
                <a:endParaRPr lang="en-US">
                  <a:latin typeface="Arial" pitchFamily="34" charset="0"/>
                </a:endParaRPr>
              </a:p>
            </p:txBody>
          </p:sp>
          <p:sp>
            <p:nvSpPr>
              <p:cNvPr id="56542" name="Line 108"/>
              <p:cNvSpPr>
                <a:spLocks noChangeShapeType="1"/>
              </p:cNvSpPr>
              <p:nvPr/>
            </p:nvSpPr>
            <p:spPr bwMode="auto">
              <a:xfrm flipV="1">
                <a:off x="5008" y="1808"/>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543" name="Rectangle 109"/>
              <p:cNvSpPr>
                <a:spLocks noChangeArrowheads="1"/>
              </p:cNvSpPr>
              <p:nvPr/>
            </p:nvSpPr>
            <p:spPr bwMode="auto">
              <a:xfrm>
                <a:off x="5091" y="1800"/>
                <a:ext cx="12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32</a:t>
                </a:r>
                <a:endParaRPr lang="en-US">
                  <a:latin typeface="Arial" pitchFamily="34" charset="0"/>
                </a:endParaRPr>
              </a:p>
            </p:txBody>
          </p:sp>
          <p:sp>
            <p:nvSpPr>
              <p:cNvPr id="56544" name="Line 110"/>
              <p:cNvSpPr>
                <a:spLocks noChangeShapeType="1"/>
              </p:cNvSpPr>
              <p:nvPr/>
            </p:nvSpPr>
            <p:spPr bwMode="auto">
              <a:xfrm flipV="1">
                <a:off x="5657" y="1808"/>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545" name="Line 111"/>
              <p:cNvSpPr>
                <a:spLocks noChangeShapeType="1"/>
              </p:cNvSpPr>
              <p:nvPr/>
            </p:nvSpPr>
            <p:spPr bwMode="auto">
              <a:xfrm flipV="1">
                <a:off x="5690" y="1808"/>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546" name="Line 112"/>
              <p:cNvSpPr>
                <a:spLocks noChangeShapeType="1"/>
              </p:cNvSpPr>
              <p:nvPr/>
            </p:nvSpPr>
            <p:spPr bwMode="auto">
              <a:xfrm>
                <a:off x="737" y="1958"/>
                <a:ext cx="4953" cy="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547" name="Line 113"/>
              <p:cNvSpPr>
                <a:spLocks noChangeShapeType="1"/>
              </p:cNvSpPr>
              <p:nvPr/>
            </p:nvSpPr>
            <p:spPr bwMode="auto">
              <a:xfrm flipV="1">
                <a:off x="737" y="1958"/>
                <a:ext cx="0" cy="149"/>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548" name="Line 114"/>
              <p:cNvSpPr>
                <a:spLocks noChangeShapeType="1"/>
              </p:cNvSpPr>
              <p:nvPr/>
            </p:nvSpPr>
            <p:spPr bwMode="auto">
              <a:xfrm flipV="1">
                <a:off x="770" y="1958"/>
                <a:ext cx="0" cy="149"/>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549" name="Rectangle 115"/>
              <p:cNvSpPr>
                <a:spLocks noChangeArrowheads="1"/>
              </p:cNvSpPr>
              <p:nvPr/>
            </p:nvSpPr>
            <p:spPr bwMode="auto">
              <a:xfrm>
                <a:off x="845" y="2032"/>
                <a:ext cx="483"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PA-RISC</a:t>
                </a:r>
                <a:endParaRPr lang="en-US">
                  <a:latin typeface="Arial" pitchFamily="34" charset="0"/>
                </a:endParaRPr>
              </a:p>
            </p:txBody>
          </p:sp>
          <p:sp>
            <p:nvSpPr>
              <p:cNvPr id="56550" name="Line 116"/>
              <p:cNvSpPr>
                <a:spLocks noChangeShapeType="1"/>
              </p:cNvSpPr>
              <p:nvPr/>
            </p:nvSpPr>
            <p:spPr bwMode="auto">
              <a:xfrm flipV="1">
                <a:off x="1426" y="1958"/>
                <a:ext cx="0" cy="149"/>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551" name="Rectangle 117"/>
              <p:cNvSpPr>
                <a:spLocks noChangeArrowheads="1"/>
              </p:cNvSpPr>
              <p:nvPr/>
            </p:nvSpPr>
            <p:spPr bwMode="auto">
              <a:xfrm>
                <a:off x="1501" y="1958"/>
                <a:ext cx="287"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RISC</a:t>
                </a:r>
                <a:endParaRPr lang="en-US">
                  <a:latin typeface="Arial" pitchFamily="34" charset="0"/>
                </a:endParaRPr>
              </a:p>
            </p:txBody>
          </p:sp>
          <p:sp>
            <p:nvSpPr>
              <p:cNvPr id="56552" name="Line 118"/>
              <p:cNvSpPr>
                <a:spLocks noChangeShapeType="1"/>
              </p:cNvSpPr>
              <p:nvPr/>
            </p:nvSpPr>
            <p:spPr bwMode="auto">
              <a:xfrm flipV="1">
                <a:off x="1875" y="1958"/>
                <a:ext cx="0" cy="149"/>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553" name="Rectangle 119"/>
              <p:cNvSpPr>
                <a:spLocks noChangeArrowheads="1"/>
              </p:cNvSpPr>
              <p:nvPr/>
            </p:nvSpPr>
            <p:spPr bwMode="auto">
              <a:xfrm>
                <a:off x="1950" y="1958"/>
                <a:ext cx="25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1986</a:t>
                </a:r>
                <a:endParaRPr lang="en-US">
                  <a:latin typeface="Arial" pitchFamily="34" charset="0"/>
                </a:endParaRPr>
              </a:p>
            </p:txBody>
          </p:sp>
          <p:sp>
            <p:nvSpPr>
              <p:cNvPr id="56554" name="Line 120"/>
              <p:cNvSpPr>
                <a:spLocks noChangeShapeType="1"/>
              </p:cNvSpPr>
              <p:nvPr/>
            </p:nvSpPr>
            <p:spPr bwMode="auto">
              <a:xfrm flipV="1">
                <a:off x="2282" y="1958"/>
                <a:ext cx="0" cy="149"/>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555" name="Rectangle 121"/>
              <p:cNvSpPr>
                <a:spLocks noChangeArrowheads="1"/>
              </p:cNvSpPr>
              <p:nvPr/>
            </p:nvSpPr>
            <p:spPr bwMode="auto">
              <a:xfrm>
                <a:off x="2357" y="1958"/>
                <a:ext cx="165"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HP</a:t>
                </a:r>
                <a:endParaRPr lang="en-US">
                  <a:latin typeface="Arial" pitchFamily="34" charset="0"/>
                </a:endParaRPr>
              </a:p>
            </p:txBody>
          </p:sp>
          <p:sp>
            <p:nvSpPr>
              <p:cNvPr id="56556" name="Line 122"/>
              <p:cNvSpPr>
                <a:spLocks noChangeShapeType="1"/>
              </p:cNvSpPr>
              <p:nvPr/>
            </p:nvSpPr>
            <p:spPr bwMode="auto">
              <a:xfrm flipV="1">
                <a:off x="3562" y="1958"/>
                <a:ext cx="0" cy="149"/>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557" name="Rectangle 123"/>
              <p:cNvSpPr>
                <a:spLocks noChangeArrowheads="1"/>
              </p:cNvSpPr>
              <p:nvPr/>
            </p:nvSpPr>
            <p:spPr bwMode="auto">
              <a:xfrm>
                <a:off x="3645" y="1958"/>
                <a:ext cx="12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32</a:t>
                </a:r>
                <a:endParaRPr lang="en-US">
                  <a:latin typeface="Arial" pitchFamily="34" charset="0"/>
                </a:endParaRPr>
              </a:p>
            </p:txBody>
          </p:sp>
          <p:sp>
            <p:nvSpPr>
              <p:cNvPr id="56558" name="Line 124"/>
              <p:cNvSpPr>
                <a:spLocks noChangeShapeType="1"/>
              </p:cNvSpPr>
              <p:nvPr/>
            </p:nvSpPr>
            <p:spPr bwMode="auto">
              <a:xfrm flipV="1">
                <a:off x="3945" y="1958"/>
                <a:ext cx="0" cy="149"/>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559" name="Rectangle 125"/>
              <p:cNvSpPr>
                <a:spLocks noChangeArrowheads="1"/>
              </p:cNvSpPr>
              <p:nvPr/>
            </p:nvSpPr>
            <p:spPr bwMode="auto">
              <a:xfrm>
                <a:off x="4019" y="1958"/>
                <a:ext cx="166"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big</a:t>
                </a:r>
                <a:endParaRPr lang="en-US">
                  <a:latin typeface="Arial" pitchFamily="34" charset="0"/>
                </a:endParaRPr>
              </a:p>
            </p:txBody>
          </p:sp>
          <p:sp>
            <p:nvSpPr>
              <p:cNvPr id="56560" name="Line 126"/>
              <p:cNvSpPr>
                <a:spLocks noChangeShapeType="1"/>
              </p:cNvSpPr>
              <p:nvPr/>
            </p:nvSpPr>
            <p:spPr bwMode="auto">
              <a:xfrm flipV="1">
                <a:off x="5008" y="1958"/>
                <a:ext cx="0" cy="149"/>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561" name="Rectangle 127"/>
              <p:cNvSpPr>
                <a:spLocks noChangeArrowheads="1"/>
              </p:cNvSpPr>
              <p:nvPr/>
            </p:nvSpPr>
            <p:spPr bwMode="auto">
              <a:xfrm>
                <a:off x="5091" y="1958"/>
                <a:ext cx="12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32</a:t>
                </a:r>
                <a:endParaRPr lang="en-US">
                  <a:latin typeface="Arial" pitchFamily="34" charset="0"/>
                </a:endParaRPr>
              </a:p>
            </p:txBody>
          </p:sp>
          <p:sp>
            <p:nvSpPr>
              <p:cNvPr id="56562" name="Line 128"/>
              <p:cNvSpPr>
                <a:spLocks noChangeShapeType="1"/>
              </p:cNvSpPr>
              <p:nvPr/>
            </p:nvSpPr>
            <p:spPr bwMode="auto">
              <a:xfrm flipV="1">
                <a:off x="5657" y="1958"/>
                <a:ext cx="0" cy="149"/>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563" name="Line 129"/>
              <p:cNvSpPr>
                <a:spLocks noChangeShapeType="1"/>
              </p:cNvSpPr>
              <p:nvPr/>
            </p:nvSpPr>
            <p:spPr bwMode="auto">
              <a:xfrm flipV="1">
                <a:off x="5690" y="1958"/>
                <a:ext cx="0" cy="149"/>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564" name="Line 130"/>
              <p:cNvSpPr>
                <a:spLocks noChangeShapeType="1"/>
              </p:cNvSpPr>
              <p:nvPr/>
            </p:nvSpPr>
            <p:spPr bwMode="auto">
              <a:xfrm flipV="1">
                <a:off x="737" y="2107"/>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565" name="Line 131"/>
              <p:cNvSpPr>
                <a:spLocks noChangeShapeType="1"/>
              </p:cNvSpPr>
              <p:nvPr/>
            </p:nvSpPr>
            <p:spPr bwMode="auto">
              <a:xfrm flipV="1">
                <a:off x="770" y="2107"/>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566" name="Line 132"/>
              <p:cNvSpPr>
                <a:spLocks noChangeShapeType="1"/>
              </p:cNvSpPr>
              <p:nvPr/>
            </p:nvSpPr>
            <p:spPr bwMode="auto">
              <a:xfrm flipV="1">
                <a:off x="1426" y="2107"/>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567" name="Rectangle 133"/>
              <p:cNvSpPr>
                <a:spLocks noChangeArrowheads="1"/>
              </p:cNvSpPr>
              <p:nvPr/>
            </p:nvSpPr>
            <p:spPr bwMode="auto">
              <a:xfrm>
                <a:off x="1501" y="2107"/>
                <a:ext cx="287"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RISC</a:t>
                </a:r>
                <a:endParaRPr lang="en-US">
                  <a:latin typeface="Arial" pitchFamily="34" charset="0"/>
                </a:endParaRPr>
              </a:p>
            </p:txBody>
          </p:sp>
          <p:sp>
            <p:nvSpPr>
              <p:cNvPr id="56568" name="Line 134"/>
              <p:cNvSpPr>
                <a:spLocks noChangeShapeType="1"/>
              </p:cNvSpPr>
              <p:nvPr/>
            </p:nvSpPr>
            <p:spPr bwMode="auto">
              <a:xfrm flipV="1">
                <a:off x="1875" y="2107"/>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569" name="Rectangle 135"/>
              <p:cNvSpPr>
                <a:spLocks noChangeArrowheads="1"/>
              </p:cNvSpPr>
              <p:nvPr/>
            </p:nvSpPr>
            <p:spPr bwMode="auto">
              <a:xfrm>
                <a:off x="1950" y="2107"/>
                <a:ext cx="25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1996</a:t>
                </a:r>
                <a:endParaRPr lang="en-US">
                  <a:latin typeface="Arial" pitchFamily="34" charset="0"/>
                </a:endParaRPr>
              </a:p>
            </p:txBody>
          </p:sp>
          <p:sp>
            <p:nvSpPr>
              <p:cNvPr id="56570" name="Line 136"/>
              <p:cNvSpPr>
                <a:spLocks noChangeShapeType="1"/>
              </p:cNvSpPr>
              <p:nvPr/>
            </p:nvSpPr>
            <p:spPr bwMode="auto">
              <a:xfrm flipV="1">
                <a:off x="2282" y="2107"/>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571" name="Rectangle 137"/>
              <p:cNvSpPr>
                <a:spLocks noChangeArrowheads="1"/>
              </p:cNvSpPr>
              <p:nvPr/>
            </p:nvSpPr>
            <p:spPr bwMode="auto">
              <a:xfrm>
                <a:off x="2357" y="2107"/>
                <a:ext cx="165"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HP</a:t>
                </a:r>
                <a:endParaRPr lang="en-US">
                  <a:latin typeface="Arial" pitchFamily="34" charset="0"/>
                </a:endParaRPr>
              </a:p>
            </p:txBody>
          </p:sp>
          <p:sp>
            <p:nvSpPr>
              <p:cNvPr id="56572" name="Line 138"/>
              <p:cNvSpPr>
                <a:spLocks noChangeShapeType="1"/>
              </p:cNvSpPr>
              <p:nvPr/>
            </p:nvSpPr>
            <p:spPr bwMode="auto">
              <a:xfrm flipV="1">
                <a:off x="3562" y="2107"/>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573" name="Rectangle 139"/>
              <p:cNvSpPr>
                <a:spLocks noChangeArrowheads="1"/>
              </p:cNvSpPr>
              <p:nvPr/>
            </p:nvSpPr>
            <p:spPr bwMode="auto">
              <a:xfrm>
                <a:off x="3645" y="2107"/>
                <a:ext cx="12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64</a:t>
                </a:r>
                <a:endParaRPr lang="en-US">
                  <a:latin typeface="Arial" pitchFamily="34" charset="0"/>
                </a:endParaRPr>
              </a:p>
            </p:txBody>
          </p:sp>
          <p:sp>
            <p:nvSpPr>
              <p:cNvPr id="56574" name="Line 140"/>
              <p:cNvSpPr>
                <a:spLocks noChangeShapeType="1"/>
              </p:cNvSpPr>
              <p:nvPr/>
            </p:nvSpPr>
            <p:spPr bwMode="auto">
              <a:xfrm flipV="1">
                <a:off x="3945" y="2107"/>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575" name="Rectangle 141"/>
              <p:cNvSpPr>
                <a:spLocks noChangeArrowheads="1"/>
              </p:cNvSpPr>
              <p:nvPr/>
            </p:nvSpPr>
            <p:spPr bwMode="auto">
              <a:xfrm>
                <a:off x="4019" y="2107"/>
                <a:ext cx="166"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big</a:t>
                </a:r>
                <a:endParaRPr lang="en-US">
                  <a:latin typeface="Arial" pitchFamily="34" charset="0"/>
                </a:endParaRPr>
              </a:p>
            </p:txBody>
          </p:sp>
          <p:sp>
            <p:nvSpPr>
              <p:cNvPr id="56576" name="Line 142"/>
              <p:cNvSpPr>
                <a:spLocks noChangeShapeType="1"/>
              </p:cNvSpPr>
              <p:nvPr/>
            </p:nvSpPr>
            <p:spPr bwMode="auto">
              <a:xfrm flipV="1">
                <a:off x="5008" y="2107"/>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577" name="Rectangle 143"/>
              <p:cNvSpPr>
                <a:spLocks noChangeArrowheads="1"/>
              </p:cNvSpPr>
              <p:nvPr/>
            </p:nvSpPr>
            <p:spPr bwMode="auto">
              <a:xfrm>
                <a:off x="5091" y="2107"/>
                <a:ext cx="12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32</a:t>
                </a:r>
                <a:endParaRPr lang="en-US">
                  <a:latin typeface="Arial" pitchFamily="34" charset="0"/>
                </a:endParaRPr>
              </a:p>
            </p:txBody>
          </p:sp>
          <p:sp>
            <p:nvSpPr>
              <p:cNvPr id="56578" name="Line 144"/>
              <p:cNvSpPr>
                <a:spLocks noChangeShapeType="1"/>
              </p:cNvSpPr>
              <p:nvPr/>
            </p:nvSpPr>
            <p:spPr bwMode="auto">
              <a:xfrm flipV="1">
                <a:off x="5657" y="2107"/>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579" name="Line 145"/>
              <p:cNvSpPr>
                <a:spLocks noChangeShapeType="1"/>
              </p:cNvSpPr>
              <p:nvPr/>
            </p:nvSpPr>
            <p:spPr bwMode="auto">
              <a:xfrm flipV="1">
                <a:off x="5690" y="2107"/>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580" name="Line 146"/>
              <p:cNvSpPr>
                <a:spLocks noChangeShapeType="1"/>
              </p:cNvSpPr>
              <p:nvPr/>
            </p:nvSpPr>
            <p:spPr bwMode="auto">
              <a:xfrm>
                <a:off x="737" y="2265"/>
                <a:ext cx="4953" cy="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581" name="Line 147"/>
              <p:cNvSpPr>
                <a:spLocks noChangeShapeType="1"/>
              </p:cNvSpPr>
              <p:nvPr/>
            </p:nvSpPr>
            <p:spPr bwMode="auto">
              <a:xfrm flipV="1">
                <a:off x="737" y="2265"/>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582" name="Line 148"/>
              <p:cNvSpPr>
                <a:spLocks noChangeShapeType="1"/>
              </p:cNvSpPr>
              <p:nvPr/>
            </p:nvSpPr>
            <p:spPr bwMode="auto">
              <a:xfrm flipV="1">
                <a:off x="770" y="2265"/>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583" name="Rectangle 149"/>
              <p:cNvSpPr>
                <a:spLocks noChangeArrowheads="1"/>
              </p:cNvSpPr>
              <p:nvPr/>
            </p:nvSpPr>
            <p:spPr bwMode="auto">
              <a:xfrm>
                <a:off x="845" y="2340"/>
                <a:ext cx="42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m68000</a:t>
                </a:r>
                <a:endParaRPr lang="en-US">
                  <a:latin typeface="Arial" pitchFamily="34" charset="0"/>
                </a:endParaRPr>
              </a:p>
            </p:txBody>
          </p:sp>
          <p:sp>
            <p:nvSpPr>
              <p:cNvPr id="56584" name="Line 150"/>
              <p:cNvSpPr>
                <a:spLocks noChangeShapeType="1"/>
              </p:cNvSpPr>
              <p:nvPr/>
            </p:nvSpPr>
            <p:spPr bwMode="auto">
              <a:xfrm flipV="1">
                <a:off x="1426" y="2265"/>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585" name="Rectangle 151"/>
              <p:cNvSpPr>
                <a:spLocks noChangeArrowheads="1"/>
              </p:cNvSpPr>
              <p:nvPr/>
            </p:nvSpPr>
            <p:spPr bwMode="auto">
              <a:xfrm>
                <a:off x="1501" y="2265"/>
                <a:ext cx="287"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CISC</a:t>
                </a:r>
                <a:endParaRPr lang="en-US">
                  <a:latin typeface="Arial" pitchFamily="34" charset="0"/>
                </a:endParaRPr>
              </a:p>
            </p:txBody>
          </p:sp>
          <p:sp>
            <p:nvSpPr>
              <p:cNvPr id="56586" name="Line 152"/>
              <p:cNvSpPr>
                <a:spLocks noChangeShapeType="1"/>
              </p:cNvSpPr>
              <p:nvPr/>
            </p:nvSpPr>
            <p:spPr bwMode="auto">
              <a:xfrm flipV="1">
                <a:off x="1875" y="2265"/>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587" name="Rectangle 153"/>
              <p:cNvSpPr>
                <a:spLocks noChangeArrowheads="1"/>
              </p:cNvSpPr>
              <p:nvPr/>
            </p:nvSpPr>
            <p:spPr bwMode="auto">
              <a:xfrm>
                <a:off x="1950" y="2265"/>
                <a:ext cx="25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1979</a:t>
                </a:r>
                <a:endParaRPr lang="en-US">
                  <a:latin typeface="Arial" pitchFamily="34" charset="0"/>
                </a:endParaRPr>
              </a:p>
            </p:txBody>
          </p:sp>
          <p:sp>
            <p:nvSpPr>
              <p:cNvPr id="56588" name="Line 154"/>
              <p:cNvSpPr>
                <a:spLocks noChangeShapeType="1"/>
              </p:cNvSpPr>
              <p:nvPr/>
            </p:nvSpPr>
            <p:spPr bwMode="auto">
              <a:xfrm flipV="1">
                <a:off x="2282" y="2265"/>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589" name="Rectangle 155"/>
              <p:cNvSpPr>
                <a:spLocks noChangeArrowheads="1"/>
              </p:cNvSpPr>
              <p:nvPr/>
            </p:nvSpPr>
            <p:spPr bwMode="auto">
              <a:xfrm>
                <a:off x="2357" y="2265"/>
                <a:ext cx="483"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Motorola</a:t>
                </a:r>
                <a:endParaRPr lang="en-US">
                  <a:latin typeface="Arial" pitchFamily="34" charset="0"/>
                </a:endParaRPr>
              </a:p>
            </p:txBody>
          </p:sp>
          <p:sp>
            <p:nvSpPr>
              <p:cNvPr id="56590" name="Line 156"/>
              <p:cNvSpPr>
                <a:spLocks noChangeShapeType="1"/>
              </p:cNvSpPr>
              <p:nvPr/>
            </p:nvSpPr>
            <p:spPr bwMode="auto">
              <a:xfrm flipV="1">
                <a:off x="3562" y="2265"/>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591" name="Rectangle 157"/>
              <p:cNvSpPr>
                <a:spLocks noChangeArrowheads="1"/>
              </p:cNvSpPr>
              <p:nvPr/>
            </p:nvSpPr>
            <p:spPr bwMode="auto">
              <a:xfrm>
                <a:off x="3645" y="2265"/>
                <a:ext cx="12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16</a:t>
                </a:r>
                <a:endParaRPr lang="en-US">
                  <a:latin typeface="Arial" pitchFamily="34" charset="0"/>
                </a:endParaRPr>
              </a:p>
            </p:txBody>
          </p:sp>
          <p:sp>
            <p:nvSpPr>
              <p:cNvPr id="56592" name="Line 158"/>
              <p:cNvSpPr>
                <a:spLocks noChangeShapeType="1"/>
              </p:cNvSpPr>
              <p:nvPr/>
            </p:nvSpPr>
            <p:spPr bwMode="auto">
              <a:xfrm flipV="1">
                <a:off x="3945" y="2265"/>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593" name="Rectangle 159"/>
              <p:cNvSpPr>
                <a:spLocks noChangeArrowheads="1"/>
              </p:cNvSpPr>
              <p:nvPr/>
            </p:nvSpPr>
            <p:spPr bwMode="auto">
              <a:xfrm>
                <a:off x="4019" y="2265"/>
                <a:ext cx="166"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big</a:t>
                </a:r>
                <a:endParaRPr lang="en-US">
                  <a:latin typeface="Arial" pitchFamily="34" charset="0"/>
                </a:endParaRPr>
              </a:p>
            </p:txBody>
          </p:sp>
          <p:sp>
            <p:nvSpPr>
              <p:cNvPr id="56594" name="Line 160"/>
              <p:cNvSpPr>
                <a:spLocks noChangeShapeType="1"/>
              </p:cNvSpPr>
              <p:nvPr/>
            </p:nvSpPr>
            <p:spPr bwMode="auto">
              <a:xfrm flipV="1">
                <a:off x="5008" y="2265"/>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595" name="Rectangle 161"/>
              <p:cNvSpPr>
                <a:spLocks noChangeArrowheads="1"/>
              </p:cNvSpPr>
              <p:nvPr/>
            </p:nvSpPr>
            <p:spPr bwMode="auto">
              <a:xfrm>
                <a:off x="5091" y="2265"/>
                <a:ext cx="12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16</a:t>
                </a:r>
                <a:endParaRPr lang="en-US">
                  <a:latin typeface="Arial" pitchFamily="34" charset="0"/>
                </a:endParaRPr>
              </a:p>
            </p:txBody>
          </p:sp>
          <p:sp>
            <p:nvSpPr>
              <p:cNvPr id="56596" name="Line 162"/>
              <p:cNvSpPr>
                <a:spLocks noChangeShapeType="1"/>
              </p:cNvSpPr>
              <p:nvPr/>
            </p:nvSpPr>
            <p:spPr bwMode="auto">
              <a:xfrm flipV="1">
                <a:off x="5657" y="2265"/>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597" name="Line 163"/>
              <p:cNvSpPr>
                <a:spLocks noChangeShapeType="1"/>
              </p:cNvSpPr>
              <p:nvPr/>
            </p:nvSpPr>
            <p:spPr bwMode="auto">
              <a:xfrm flipV="1">
                <a:off x="5690" y="2265"/>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598" name="Line 164"/>
              <p:cNvSpPr>
                <a:spLocks noChangeShapeType="1"/>
              </p:cNvSpPr>
              <p:nvPr/>
            </p:nvSpPr>
            <p:spPr bwMode="auto">
              <a:xfrm flipV="1">
                <a:off x="737" y="2415"/>
                <a:ext cx="0" cy="149"/>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599" name="Line 165"/>
              <p:cNvSpPr>
                <a:spLocks noChangeShapeType="1"/>
              </p:cNvSpPr>
              <p:nvPr/>
            </p:nvSpPr>
            <p:spPr bwMode="auto">
              <a:xfrm flipV="1">
                <a:off x="770" y="2415"/>
                <a:ext cx="0" cy="149"/>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600" name="Line 166"/>
              <p:cNvSpPr>
                <a:spLocks noChangeShapeType="1"/>
              </p:cNvSpPr>
              <p:nvPr/>
            </p:nvSpPr>
            <p:spPr bwMode="auto">
              <a:xfrm flipV="1">
                <a:off x="1426" y="2415"/>
                <a:ext cx="0" cy="149"/>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601" name="Rectangle 167"/>
              <p:cNvSpPr>
                <a:spLocks noChangeArrowheads="1"/>
              </p:cNvSpPr>
              <p:nvPr/>
            </p:nvSpPr>
            <p:spPr bwMode="auto">
              <a:xfrm>
                <a:off x="1501" y="2415"/>
                <a:ext cx="287"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CISC</a:t>
                </a:r>
                <a:endParaRPr lang="en-US">
                  <a:latin typeface="Arial" pitchFamily="34" charset="0"/>
                </a:endParaRPr>
              </a:p>
            </p:txBody>
          </p:sp>
          <p:sp>
            <p:nvSpPr>
              <p:cNvPr id="56602" name="Line 168"/>
              <p:cNvSpPr>
                <a:spLocks noChangeShapeType="1"/>
              </p:cNvSpPr>
              <p:nvPr/>
            </p:nvSpPr>
            <p:spPr bwMode="auto">
              <a:xfrm flipV="1">
                <a:off x="1875" y="2415"/>
                <a:ext cx="0" cy="149"/>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603" name="Rectangle 169"/>
              <p:cNvSpPr>
                <a:spLocks noChangeArrowheads="1"/>
              </p:cNvSpPr>
              <p:nvPr/>
            </p:nvSpPr>
            <p:spPr bwMode="auto">
              <a:xfrm>
                <a:off x="1950" y="2415"/>
                <a:ext cx="25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1979</a:t>
                </a:r>
                <a:endParaRPr lang="en-US">
                  <a:latin typeface="Arial" pitchFamily="34" charset="0"/>
                </a:endParaRPr>
              </a:p>
            </p:txBody>
          </p:sp>
          <p:sp>
            <p:nvSpPr>
              <p:cNvPr id="56604" name="Line 170"/>
              <p:cNvSpPr>
                <a:spLocks noChangeShapeType="1"/>
              </p:cNvSpPr>
              <p:nvPr/>
            </p:nvSpPr>
            <p:spPr bwMode="auto">
              <a:xfrm flipV="1">
                <a:off x="2282" y="2415"/>
                <a:ext cx="0" cy="149"/>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605" name="Rectangle 171"/>
              <p:cNvSpPr>
                <a:spLocks noChangeArrowheads="1"/>
              </p:cNvSpPr>
              <p:nvPr/>
            </p:nvSpPr>
            <p:spPr bwMode="auto">
              <a:xfrm>
                <a:off x="2357" y="2415"/>
                <a:ext cx="483"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dirty="0">
                    <a:solidFill>
                      <a:srgbClr val="1A1B1C"/>
                    </a:solidFill>
                    <a:latin typeface="Times New Roman" pitchFamily="18" charset="0"/>
                  </a:rPr>
                  <a:t>Motorola</a:t>
                </a:r>
                <a:endParaRPr lang="en-US" dirty="0">
                  <a:latin typeface="Arial" pitchFamily="34" charset="0"/>
                </a:endParaRPr>
              </a:p>
            </p:txBody>
          </p:sp>
          <p:sp>
            <p:nvSpPr>
              <p:cNvPr id="56606" name="Line 172"/>
              <p:cNvSpPr>
                <a:spLocks noChangeShapeType="1"/>
              </p:cNvSpPr>
              <p:nvPr/>
            </p:nvSpPr>
            <p:spPr bwMode="auto">
              <a:xfrm flipV="1">
                <a:off x="3562" y="2415"/>
                <a:ext cx="0" cy="149"/>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607" name="Rectangle 173"/>
              <p:cNvSpPr>
                <a:spLocks noChangeArrowheads="1"/>
              </p:cNvSpPr>
              <p:nvPr/>
            </p:nvSpPr>
            <p:spPr bwMode="auto">
              <a:xfrm>
                <a:off x="3645" y="2415"/>
                <a:ext cx="12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32</a:t>
                </a:r>
                <a:endParaRPr lang="en-US">
                  <a:latin typeface="Arial" pitchFamily="34" charset="0"/>
                </a:endParaRPr>
              </a:p>
            </p:txBody>
          </p:sp>
          <p:sp>
            <p:nvSpPr>
              <p:cNvPr id="56608" name="Line 174"/>
              <p:cNvSpPr>
                <a:spLocks noChangeShapeType="1"/>
              </p:cNvSpPr>
              <p:nvPr/>
            </p:nvSpPr>
            <p:spPr bwMode="auto">
              <a:xfrm flipV="1">
                <a:off x="3945" y="2415"/>
                <a:ext cx="0" cy="149"/>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609" name="Rectangle 175"/>
              <p:cNvSpPr>
                <a:spLocks noChangeArrowheads="1"/>
              </p:cNvSpPr>
              <p:nvPr/>
            </p:nvSpPr>
            <p:spPr bwMode="auto">
              <a:xfrm>
                <a:off x="4019" y="2415"/>
                <a:ext cx="166"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big</a:t>
                </a:r>
                <a:endParaRPr lang="en-US">
                  <a:latin typeface="Arial" pitchFamily="34" charset="0"/>
                </a:endParaRPr>
              </a:p>
            </p:txBody>
          </p:sp>
          <p:sp>
            <p:nvSpPr>
              <p:cNvPr id="56610" name="Line 176"/>
              <p:cNvSpPr>
                <a:spLocks noChangeShapeType="1"/>
              </p:cNvSpPr>
              <p:nvPr/>
            </p:nvSpPr>
            <p:spPr bwMode="auto">
              <a:xfrm flipV="1">
                <a:off x="5008" y="2415"/>
                <a:ext cx="0" cy="149"/>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611" name="Rectangle 177"/>
              <p:cNvSpPr>
                <a:spLocks noChangeArrowheads="1"/>
              </p:cNvSpPr>
              <p:nvPr/>
            </p:nvSpPr>
            <p:spPr bwMode="auto">
              <a:xfrm>
                <a:off x="5091" y="2415"/>
                <a:ext cx="12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16</a:t>
                </a:r>
                <a:endParaRPr lang="en-US">
                  <a:latin typeface="Arial" pitchFamily="34" charset="0"/>
                </a:endParaRPr>
              </a:p>
            </p:txBody>
          </p:sp>
          <p:sp>
            <p:nvSpPr>
              <p:cNvPr id="56612" name="Line 178"/>
              <p:cNvSpPr>
                <a:spLocks noChangeShapeType="1"/>
              </p:cNvSpPr>
              <p:nvPr/>
            </p:nvSpPr>
            <p:spPr bwMode="auto">
              <a:xfrm flipV="1">
                <a:off x="5657" y="2415"/>
                <a:ext cx="0" cy="149"/>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613" name="Line 179"/>
              <p:cNvSpPr>
                <a:spLocks noChangeShapeType="1"/>
              </p:cNvSpPr>
              <p:nvPr/>
            </p:nvSpPr>
            <p:spPr bwMode="auto">
              <a:xfrm flipV="1">
                <a:off x="5690" y="2415"/>
                <a:ext cx="0" cy="149"/>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614" name="Line 180"/>
              <p:cNvSpPr>
                <a:spLocks noChangeShapeType="1"/>
              </p:cNvSpPr>
              <p:nvPr/>
            </p:nvSpPr>
            <p:spPr bwMode="auto">
              <a:xfrm>
                <a:off x="737" y="2564"/>
                <a:ext cx="4953" cy="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615" name="Line 181"/>
              <p:cNvSpPr>
                <a:spLocks noChangeShapeType="1"/>
              </p:cNvSpPr>
              <p:nvPr/>
            </p:nvSpPr>
            <p:spPr bwMode="auto">
              <a:xfrm flipV="1">
                <a:off x="737" y="2573"/>
                <a:ext cx="0" cy="149"/>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616" name="Line 182"/>
              <p:cNvSpPr>
                <a:spLocks noChangeShapeType="1"/>
              </p:cNvSpPr>
              <p:nvPr/>
            </p:nvSpPr>
            <p:spPr bwMode="auto">
              <a:xfrm flipV="1">
                <a:off x="770" y="2573"/>
                <a:ext cx="0" cy="149"/>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617" name="Rectangle 183"/>
              <p:cNvSpPr>
                <a:spLocks noChangeArrowheads="1"/>
              </p:cNvSpPr>
              <p:nvPr/>
            </p:nvSpPr>
            <p:spPr bwMode="auto">
              <a:xfrm>
                <a:off x="845" y="2639"/>
                <a:ext cx="302"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MIPS</a:t>
                </a:r>
                <a:endParaRPr lang="en-US">
                  <a:latin typeface="Arial" pitchFamily="34" charset="0"/>
                </a:endParaRPr>
              </a:p>
            </p:txBody>
          </p:sp>
          <p:sp>
            <p:nvSpPr>
              <p:cNvPr id="56618" name="Line 184"/>
              <p:cNvSpPr>
                <a:spLocks noChangeShapeType="1"/>
              </p:cNvSpPr>
              <p:nvPr/>
            </p:nvSpPr>
            <p:spPr bwMode="auto">
              <a:xfrm flipV="1">
                <a:off x="1426" y="2573"/>
                <a:ext cx="0" cy="149"/>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619" name="Rectangle 185"/>
              <p:cNvSpPr>
                <a:spLocks noChangeArrowheads="1"/>
              </p:cNvSpPr>
              <p:nvPr/>
            </p:nvSpPr>
            <p:spPr bwMode="auto">
              <a:xfrm>
                <a:off x="1501" y="2564"/>
                <a:ext cx="287"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RISC</a:t>
                </a:r>
                <a:endParaRPr lang="en-US">
                  <a:latin typeface="Arial" pitchFamily="34" charset="0"/>
                </a:endParaRPr>
              </a:p>
            </p:txBody>
          </p:sp>
          <p:sp>
            <p:nvSpPr>
              <p:cNvPr id="56620" name="Line 186"/>
              <p:cNvSpPr>
                <a:spLocks noChangeShapeType="1"/>
              </p:cNvSpPr>
              <p:nvPr/>
            </p:nvSpPr>
            <p:spPr bwMode="auto">
              <a:xfrm flipV="1">
                <a:off x="1875" y="2573"/>
                <a:ext cx="0" cy="149"/>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621" name="Rectangle 187"/>
              <p:cNvSpPr>
                <a:spLocks noChangeArrowheads="1"/>
              </p:cNvSpPr>
              <p:nvPr/>
            </p:nvSpPr>
            <p:spPr bwMode="auto">
              <a:xfrm>
                <a:off x="1950" y="2564"/>
                <a:ext cx="25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1981</a:t>
                </a:r>
                <a:endParaRPr lang="en-US">
                  <a:latin typeface="Arial" pitchFamily="34" charset="0"/>
                </a:endParaRPr>
              </a:p>
            </p:txBody>
          </p:sp>
          <p:sp>
            <p:nvSpPr>
              <p:cNvPr id="56622" name="Line 188"/>
              <p:cNvSpPr>
                <a:spLocks noChangeShapeType="1"/>
              </p:cNvSpPr>
              <p:nvPr/>
            </p:nvSpPr>
            <p:spPr bwMode="auto">
              <a:xfrm flipV="1">
                <a:off x="2282" y="2573"/>
                <a:ext cx="0" cy="149"/>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623" name="Rectangle 189"/>
              <p:cNvSpPr>
                <a:spLocks noChangeArrowheads="1"/>
              </p:cNvSpPr>
              <p:nvPr/>
            </p:nvSpPr>
            <p:spPr bwMode="auto">
              <a:xfrm>
                <a:off x="2357" y="2564"/>
                <a:ext cx="302"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MIPS</a:t>
                </a:r>
                <a:endParaRPr lang="en-US">
                  <a:latin typeface="Arial" pitchFamily="34" charset="0"/>
                </a:endParaRPr>
              </a:p>
            </p:txBody>
          </p:sp>
          <p:sp>
            <p:nvSpPr>
              <p:cNvPr id="56624" name="Line 190"/>
              <p:cNvSpPr>
                <a:spLocks noChangeShapeType="1"/>
              </p:cNvSpPr>
              <p:nvPr/>
            </p:nvSpPr>
            <p:spPr bwMode="auto">
              <a:xfrm flipV="1">
                <a:off x="3562" y="2573"/>
                <a:ext cx="0" cy="149"/>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625" name="Rectangle 191"/>
              <p:cNvSpPr>
                <a:spLocks noChangeArrowheads="1"/>
              </p:cNvSpPr>
              <p:nvPr/>
            </p:nvSpPr>
            <p:spPr bwMode="auto">
              <a:xfrm>
                <a:off x="3645" y="2564"/>
                <a:ext cx="12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32</a:t>
                </a:r>
                <a:endParaRPr lang="en-US">
                  <a:latin typeface="Arial" pitchFamily="34" charset="0"/>
                </a:endParaRPr>
              </a:p>
            </p:txBody>
          </p:sp>
          <p:sp>
            <p:nvSpPr>
              <p:cNvPr id="56626" name="Line 192"/>
              <p:cNvSpPr>
                <a:spLocks noChangeShapeType="1"/>
              </p:cNvSpPr>
              <p:nvPr/>
            </p:nvSpPr>
            <p:spPr bwMode="auto">
              <a:xfrm flipV="1">
                <a:off x="3945" y="2573"/>
                <a:ext cx="0" cy="149"/>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627" name="Rectangle 193"/>
              <p:cNvSpPr>
                <a:spLocks noChangeArrowheads="1"/>
              </p:cNvSpPr>
              <p:nvPr/>
            </p:nvSpPr>
            <p:spPr bwMode="auto">
              <a:xfrm>
                <a:off x="4019" y="2564"/>
                <a:ext cx="101"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bi</a:t>
                </a:r>
                <a:endParaRPr lang="en-US">
                  <a:latin typeface="Arial" pitchFamily="34" charset="0"/>
                </a:endParaRPr>
              </a:p>
            </p:txBody>
          </p:sp>
          <p:sp>
            <p:nvSpPr>
              <p:cNvPr id="56628" name="Line 194"/>
              <p:cNvSpPr>
                <a:spLocks noChangeShapeType="1"/>
              </p:cNvSpPr>
              <p:nvPr/>
            </p:nvSpPr>
            <p:spPr bwMode="auto">
              <a:xfrm flipV="1">
                <a:off x="5008" y="2573"/>
                <a:ext cx="0" cy="149"/>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629" name="Rectangle 195"/>
              <p:cNvSpPr>
                <a:spLocks noChangeArrowheads="1"/>
              </p:cNvSpPr>
              <p:nvPr/>
            </p:nvSpPr>
            <p:spPr bwMode="auto">
              <a:xfrm>
                <a:off x="5091" y="2564"/>
                <a:ext cx="12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32</a:t>
                </a:r>
                <a:endParaRPr lang="en-US">
                  <a:latin typeface="Arial" pitchFamily="34" charset="0"/>
                </a:endParaRPr>
              </a:p>
            </p:txBody>
          </p:sp>
          <p:sp>
            <p:nvSpPr>
              <p:cNvPr id="56630" name="Line 196"/>
              <p:cNvSpPr>
                <a:spLocks noChangeShapeType="1"/>
              </p:cNvSpPr>
              <p:nvPr/>
            </p:nvSpPr>
            <p:spPr bwMode="auto">
              <a:xfrm flipV="1">
                <a:off x="5657" y="2573"/>
                <a:ext cx="0" cy="149"/>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631" name="Line 197"/>
              <p:cNvSpPr>
                <a:spLocks noChangeShapeType="1"/>
              </p:cNvSpPr>
              <p:nvPr/>
            </p:nvSpPr>
            <p:spPr bwMode="auto">
              <a:xfrm flipV="1">
                <a:off x="5690" y="2573"/>
                <a:ext cx="0" cy="149"/>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632" name="Line 198"/>
              <p:cNvSpPr>
                <a:spLocks noChangeShapeType="1"/>
              </p:cNvSpPr>
              <p:nvPr/>
            </p:nvSpPr>
            <p:spPr bwMode="auto">
              <a:xfrm flipV="1">
                <a:off x="737" y="2722"/>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633" name="Line 199"/>
              <p:cNvSpPr>
                <a:spLocks noChangeShapeType="1"/>
              </p:cNvSpPr>
              <p:nvPr/>
            </p:nvSpPr>
            <p:spPr bwMode="auto">
              <a:xfrm flipV="1">
                <a:off x="770" y="2722"/>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634" name="Line 200"/>
              <p:cNvSpPr>
                <a:spLocks noChangeShapeType="1"/>
              </p:cNvSpPr>
              <p:nvPr/>
            </p:nvSpPr>
            <p:spPr bwMode="auto">
              <a:xfrm flipV="1">
                <a:off x="1426" y="2722"/>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635" name="Rectangle 201"/>
              <p:cNvSpPr>
                <a:spLocks noChangeArrowheads="1"/>
              </p:cNvSpPr>
              <p:nvPr/>
            </p:nvSpPr>
            <p:spPr bwMode="auto">
              <a:xfrm>
                <a:off x="1501" y="2722"/>
                <a:ext cx="287"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RISC</a:t>
                </a:r>
                <a:endParaRPr lang="en-US">
                  <a:latin typeface="Arial" pitchFamily="34" charset="0"/>
                </a:endParaRPr>
              </a:p>
            </p:txBody>
          </p:sp>
          <p:sp>
            <p:nvSpPr>
              <p:cNvPr id="56636" name="Line 202"/>
              <p:cNvSpPr>
                <a:spLocks noChangeShapeType="1"/>
              </p:cNvSpPr>
              <p:nvPr/>
            </p:nvSpPr>
            <p:spPr bwMode="auto">
              <a:xfrm flipV="1">
                <a:off x="1875" y="2722"/>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637" name="Rectangle 203"/>
              <p:cNvSpPr>
                <a:spLocks noChangeArrowheads="1"/>
              </p:cNvSpPr>
              <p:nvPr/>
            </p:nvSpPr>
            <p:spPr bwMode="auto">
              <a:xfrm>
                <a:off x="1950" y="2722"/>
                <a:ext cx="25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1999</a:t>
                </a:r>
                <a:endParaRPr lang="en-US">
                  <a:latin typeface="Arial" pitchFamily="34" charset="0"/>
                </a:endParaRPr>
              </a:p>
            </p:txBody>
          </p:sp>
          <p:sp>
            <p:nvSpPr>
              <p:cNvPr id="56638" name="Line 204"/>
              <p:cNvSpPr>
                <a:spLocks noChangeShapeType="1"/>
              </p:cNvSpPr>
              <p:nvPr/>
            </p:nvSpPr>
            <p:spPr bwMode="auto">
              <a:xfrm flipV="1">
                <a:off x="2282" y="2722"/>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639" name="Rectangle 205"/>
              <p:cNvSpPr>
                <a:spLocks noChangeArrowheads="1"/>
              </p:cNvSpPr>
              <p:nvPr/>
            </p:nvSpPr>
            <p:spPr bwMode="auto">
              <a:xfrm>
                <a:off x="2357" y="2722"/>
                <a:ext cx="302"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dirty="0">
                    <a:solidFill>
                      <a:srgbClr val="1A1B1C"/>
                    </a:solidFill>
                    <a:latin typeface="Times New Roman" pitchFamily="18" charset="0"/>
                  </a:rPr>
                  <a:t>MIPS</a:t>
                </a:r>
                <a:endParaRPr lang="en-US" dirty="0">
                  <a:latin typeface="Arial" pitchFamily="34" charset="0"/>
                </a:endParaRPr>
              </a:p>
            </p:txBody>
          </p:sp>
        </p:grpSp>
        <p:sp>
          <p:nvSpPr>
            <p:cNvPr id="56328" name="Line 207"/>
            <p:cNvSpPr>
              <a:spLocks noChangeShapeType="1"/>
            </p:cNvSpPr>
            <p:nvPr/>
          </p:nvSpPr>
          <p:spPr bwMode="auto">
            <a:xfrm flipV="1">
              <a:off x="3562" y="2722"/>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329" name="Rectangle 208"/>
            <p:cNvSpPr>
              <a:spLocks noChangeArrowheads="1"/>
            </p:cNvSpPr>
            <p:nvPr/>
          </p:nvSpPr>
          <p:spPr bwMode="auto">
            <a:xfrm>
              <a:off x="3645" y="2722"/>
              <a:ext cx="12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64</a:t>
              </a:r>
              <a:endParaRPr lang="en-US">
                <a:latin typeface="Arial" pitchFamily="34" charset="0"/>
              </a:endParaRPr>
            </a:p>
          </p:txBody>
        </p:sp>
        <p:sp>
          <p:nvSpPr>
            <p:cNvPr id="56330" name="Line 209"/>
            <p:cNvSpPr>
              <a:spLocks noChangeShapeType="1"/>
            </p:cNvSpPr>
            <p:nvPr/>
          </p:nvSpPr>
          <p:spPr bwMode="auto">
            <a:xfrm flipV="1">
              <a:off x="3945" y="2722"/>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331" name="Rectangle 210"/>
            <p:cNvSpPr>
              <a:spLocks noChangeArrowheads="1"/>
            </p:cNvSpPr>
            <p:nvPr/>
          </p:nvSpPr>
          <p:spPr bwMode="auto">
            <a:xfrm>
              <a:off x="4019" y="2722"/>
              <a:ext cx="101"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bi</a:t>
              </a:r>
              <a:endParaRPr lang="en-US">
                <a:latin typeface="Arial" pitchFamily="34" charset="0"/>
              </a:endParaRPr>
            </a:p>
          </p:txBody>
        </p:sp>
        <p:sp>
          <p:nvSpPr>
            <p:cNvPr id="56332" name="Line 211"/>
            <p:cNvSpPr>
              <a:spLocks noChangeShapeType="1"/>
            </p:cNvSpPr>
            <p:nvPr/>
          </p:nvSpPr>
          <p:spPr bwMode="auto">
            <a:xfrm flipV="1">
              <a:off x="5008" y="2722"/>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333" name="Rectangle 212"/>
            <p:cNvSpPr>
              <a:spLocks noChangeArrowheads="1"/>
            </p:cNvSpPr>
            <p:nvPr/>
          </p:nvSpPr>
          <p:spPr bwMode="auto">
            <a:xfrm>
              <a:off x="5091" y="2722"/>
              <a:ext cx="12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32</a:t>
              </a:r>
              <a:endParaRPr lang="en-US">
                <a:latin typeface="Arial" pitchFamily="34" charset="0"/>
              </a:endParaRPr>
            </a:p>
          </p:txBody>
        </p:sp>
        <p:sp>
          <p:nvSpPr>
            <p:cNvPr id="56334" name="Line 213"/>
            <p:cNvSpPr>
              <a:spLocks noChangeShapeType="1"/>
            </p:cNvSpPr>
            <p:nvPr/>
          </p:nvSpPr>
          <p:spPr bwMode="auto">
            <a:xfrm flipV="1">
              <a:off x="5657" y="2722"/>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335" name="Line 214"/>
            <p:cNvSpPr>
              <a:spLocks noChangeShapeType="1"/>
            </p:cNvSpPr>
            <p:nvPr/>
          </p:nvSpPr>
          <p:spPr bwMode="auto">
            <a:xfrm flipV="1">
              <a:off x="5690" y="2722"/>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336" name="Line 215"/>
            <p:cNvSpPr>
              <a:spLocks noChangeShapeType="1"/>
            </p:cNvSpPr>
            <p:nvPr/>
          </p:nvSpPr>
          <p:spPr bwMode="auto">
            <a:xfrm>
              <a:off x="737" y="2872"/>
              <a:ext cx="4953" cy="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337" name="Line 216"/>
            <p:cNvSpPr>
              <a:spLocks noChangeShapeType="1"/>
            </p:cNvSpPr>
            <p:nvPr/>
          </p:nvSpPr>
          <p:spPr bwMode="auto">
            <a:xfrm flipV="1">
              <a:off x="737" y="2880"/>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338" name="Line 217"/>
            <p:cNvSpPr>
              <a:spLocks noChangeShapeType="1"/>
            </p:cNvSpPr>
            <p:nvPr/>
          </p:nvSpPr>
          <p:spPr bwMode="auto">
            <a:xfrm flipV="1">
              <a:off x="770" y="2880"/>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339" name="Rectangle 218"/>
            <p:cNvSpPr>
              <a:spLocks noChangeArrowheads="1"/>
            </p:cNvSpPr>
            <p:nvPr/>
          </p:nvSpPr>
          <p:spPr bwMode="auto">
            <a:xfrm>
              <a:off x="845" y="2872"/>
              <a:ext cx="316"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Alpha</a:t>
              </a:r>
              <a:endParaRPr lang="en-US">
                <a:latin typeface="Arial" pitchFamily="34" charset="0"/>
              </a:endParaRPr>
            </a:p>
          </p:txBody>
        </p:sp>
        <p:sp>
          <p:nvSpPr>
            <p:cNvPr id="56340" name="Line 219"/>
            <p:cNvSpPr>
              <a:spLocks noChangeShapeType="1"/>
            </p:cNvSpPr>
            <p:nvPr/>
          </p:nvSpPr>
          <p:spPr bwMode="auto">
            <a:xfrm flipV="1">
              <a:off x="1426" y="2880"/>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341" name="Rectangle 220"/>
            <p:cNvSpPr>
              <a:spLocks noChangeArrowheads="1"/>
            </p:cNvSpPr>
            <p:nvPr/>
          </p:nvSpPr>
          <p:spPr bwMode="auto">
            <a:xfrm>
              <a:off x="1501" y="2872"/>
              <a:ext cx="287"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RISC</a:t>
              </a:r>
              <a:endParaRPr lang="en-US">
                <a:latin typeface="Arial" pitchFamily="34" charset="0"/>
              </a:endParaRPr>
            </a:p>
          </p:txBody>
        </p:sp>
        <p:sp>
          <p:nvSpPr>
            <p:cNvPr id="56342" name="Line 221"/>
            <p:cNvSpPr>
              <a:spLocks noChangeShapeType="1"/>
            </p:cNvSpPr>
            <p:nvPr/>
          </p:nvSpPr>
          <p:spPr bwMode="auto">
            <a:xfrm flipV="1">
              <a:off x="1875" y="2880"/>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343" name="Rectangle 222"/>
            <p:cNvSpPr>
              <a:spLocks noChangeArrowheads="1"/>
            </p:cNvSpPr>
            <p:nvPr/>
          </p:nvSpPr>
          <p:spPr bwMode="auto">
            <a:xfrm>
              <a:off x="1950" y="2872"/>
              <a:ext cx="25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1992</a:t>
              </a:r>
              <a:endParaRPr lang="en-US">
                <a:latin typeface="Arial" pitchFamily="34" charset="0"/>
              </a:endParaRPr>
            </a:p>
          </p:txBody>
        </p:sp>
        <p:sp>
          <p:nvSpPr>
            <p:cNvPr id="56344" name="Line 223"/>
            <p:cNvSpPr>
              <a:spLocks noChangeShapeType="1"/>
            </p:cNvSpPr>
            <p:nvPr/>
          </p:nvSpPr>
          <p:spPr bwMode="auto">
            <a:xfrm flipV="1">
              <a:off x="2282" y="2880"/>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345" name="Rectangle 224"/>
            <p:cNvSpPr>
              <a:spLocks noChangeArrowheads="1"/>
            </p:cNvSpPr>
            <p:nvPr/>
          </p:nvSpPr>
          <p:spPr bwMode="auto">
            <a:xfrm>
              <a:off x="2357" y="2872"/>
              <a:ext cx="257"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DEC</a:t>
              </a:r>
              <a:endParaRPr lang="en-US">
                <a:latin typeface="Arial" pitchFamily="34" charset="0"/>
              </a:endParaRPr>
            </a:p>
          </p:txBody>
        </p:sp>
        <p:sp>
          <p:nvSpPr>
            <p:cNvPr id="56346" name="Line 225"/>
            <p:cNvSpPr>
              <a:spLocks noChangeShapeType="1"/>
            </p:cNvSpPr>
            <p:nvPr/>
          </p:nvSpPr>
          <p:spPr bwMode="auto">
            <a:xfrm flipV="1">
              <a:off x="3562" y="2880"/>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347" name="Rectangle 226"/>
            <p:cNvSpPr>
              <a:spLocks noChangeArrowheads="1"/>
            </p:cNvSpPr>
            <p:nvPr/>
          </p:nvSpPr>
          <p:spPr bwMode="auto">
            <a:xfrm>
              <a:off x="3645" y="2872"/>
              <a:ext cx="12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64</a:t>
              </a:r>
              <a:endParaRPr lang="en-US">
                <a:latin typeface="Arial" pitchFamily="34" charset="0"/>
              </a:endParaRPr>
            </a:p>
          </p:txBody>
        </p:sp>
        <p:sp>
          <p:nvSpPr>
            <p:cNvPr id="56348" name="Line 227"/>
            <p:cNvSpPr>
              <a:spLocks noChangeShapeType="1"/>
            </p:cNvSpPr>
            <p:nvPr/>
          </p:nvSpPr>
          <p:spPr bwMode="auto">
            <a:xfrm flipV="1">
              <a:off x="3945" y="2880"/>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349" name="Rectangle 228"/>
            <p:cNvSpPr>
              <a:spLocks noChangeArrowheads="1"/>
            </p:cNvSpPr>
            <p:nvPr/>
          </p:nvSpPr>
          <p:spPr bwMode="auto">
            <a:xfrm>
              <a:off x="4019" y="2872"/>
              <a:ext cx="101"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bi</a:t>
              </a:r>
              <a:endParaRPr lang="en-US">
                <a:latin typeface="Arial" pitchFamily="34" charset="0"/>
              </a:endParaRPr>
            </a:p>
          </p:txBody>
        </p:sp>
        <p:sp>
          <p:nvSpPr>
            <p:cNvPr id="56350" name="Line 229"/>
            <p:cNvSpPr>
              <a:spLocks noChangeShapeType="1"/>
            </p:cNvSpPr>
            <p:nvPr/>
          </p:nvSpPr>
          <p:spPr bwMode="auto">
            <a:xfrm flipV="1">
              <a:off x="5008" y="2880"/>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351" name="Rectangle 230"/>
            <p:cNvSpPr>
              <a:spLocks noChangeArrowheads="1"/>
            </p:cNvSpPr>
            <p:nvPr/>
          </p:nvSpPr>
          <p:spPr bwMode="auto">
            <a:xfrm>
              <a:off x="5091" y="2872"/>
              <a:ext cx="12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32</a:t>
              </a:r>
              <a:endParaRPr lang="en-US">
                <a:latin typeface="Arial" pitchFamily="34" charset="0"/>
              </a:endParaRPr>
            </a:p>
          </p:txBody>
        </p:sp>
        <p:sp>
          <p:nvSpPr>
            <p:cNvPr id="56352" name="Line 231"/>
            <p:cNvSpPr>
              <a:spLocks noChangeShapeType="1"/>
            </p:cNvSpPr>
            <p:nvPr/>
          </p:nvSpPr>
          <p:spPr bwMode="auto">
            <a:xfrm flipV="1">
              <a:off x="5657" y="2880"/>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353" name="Line 232"/>
            <p:cNvSpPr>
              <a:spLocks noChangeShapeType="1"/>
            </p:cNvSpPr>
            <p:nvPr/>
          </p:nvSpPr>
          <p:spPr bwMode="auto">
            <a:xfrm flipV="1">
              <a:off x="5690" y="2880"/>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354" name="Line 233"/>
            <p:cNvSpPr>
              <a:spLocks noChangeShapeType="1"/>
            </p:cNvSpPr>
            <p:nvPr/>
          </p:nvSpPr>
          <p:spPr bwMode="auto">
            <a:xfrm>
              <a:off x="737" y="3030"/>
              <a:ext cx="4953" cy="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355" name="Line 234"/>
            <p:cNvSpPr>
              <a:spLocks noChangeShapeType="1"/>
            </p:cNvSpPr>
            <p:nvPr/>
          </p:nvSpPr>
          <p:spPr bwMode="auto">
            <a:xfrm flipV="1">
              <a:off x="737" y="3030"/>
              <a:ext cx="0" cy="149"/>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356" name="Line 235"/>
            <p:cNvSpPr>
              <a:spLocks noChangeShapeType="1"/>
            </p:cNvSpPr>
            <p:nvPr/>
          </p:nvSpPr>
          <p:spPr bwMode="auto">
            <a:xfrm flipV="1">
              <a:off x="770" y="3030"/>
              <a:ext cx="0" cy="149"/>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357" name="Rectangle 236"/>
            <p:cNvSpPr>
              <a:spLocks noChangeArrowheads="1"/>
            </p:cNvSpPr>
            <p:nvPr/>
          </p:nvSpPr>
          <p:spPr bwMode="auto">
            <a:xfrm>
              <a:off x="845" y="3180"/>
              <a:ext cx="19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x86</a:t>
              </a:r>
              <a:endParaRPr lang="en-US">
                <a:latin typeface="Arial" pitchFamily="34" charset="0"/>
              </a:endParaRPr>
            </a:p>
          </p:txBody>
        </p:sp>
        <p:sp>
          <p:nvSpPr>
            <p:cNvPr id="56358" name="Line 237"/>
            <p:cNvSpPr>
              <a:spLocks noChangeShapeType="1"/>
            </p:cNvSpPr>
            <p:nvPr/>
          </p:nvSpPr>
          <p:spPr bwMode="auto">
            <a:xfrm flipV="1">
              <a:off x="1426" y="3030"/>
              <a:ext cx="0" cy="149"/>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359" name="Rectangle 238"/>
            <p:cNvSpPr>
              <a:spLocks noChangeArrowheads="1"/>
            </p:cNvSpPr>
            <p:nvPr/>
          </p:nvSpPr>
          <p:spPr bwMode="auto">
            <a:xfrm>
              <a:off x="1501" y="3030"/>
              <a:ext cx="287"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CISC</a:t>
              </a:r>
              <a:endParaRPr lang="en-US">
                <a:latin typeface="Arial" pitchFamily="34" charset="0"/>
              </a:endParaRPr>
            </a:p>
          </p:txBody>
        </p:sp>
        <p:sp>
          <p:nvSpPr>
            <p:cNvPr id="56360" name="Line 239"/>
            <p:cNvSpPr>
              <a:spLocks noChangeShapeType="1"/>
            </p:cNvSpPr>
            <p:nvPr/>
          </p:nvSpPr>
          <p:spPr bwMode="auto">
            <a:xfrm flipV="1">
              <a:off x="1875" y="3030"/>
              <a:ext cx="0" cy="149"/>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361" name="Rectangle 240"/>
            <p:cNvSpPr>
              <a:spLocks noChangeArrowheads="1"/>
            </p:cNvSpPr>
            <p:nvPr/>
          </p:nvSpPr>
          <p:spPr bwMode="auto">
            <a:xfrm>
              <a:off x="1950" y="3030"/>
              <a:ext cx="25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1978</a:t>
              </a:r>
              <a:endParaRPr lang="en-US">
                <a:latin typeface="Arial" pitchFamily="34" charset="0"/>
              </a:endParaRPr>
            </a:p>
          </p:txBody>
        </p:sp>
        <p:sp>
          <p:nvSpPr>
            <p:cNvPr id="56362" name="Line 241"/>
            <p:cNvSpPr>
              <a:spLocks noChangeShapeType="1"/>
            </p:cNvSpPr>
            <p:nvPr/>
          </p:nvSpPr>
          <p:spPr bwMode="auto">
            <a:xfrm flipV="1">
              <a:off x="2282" y="3030"/>
              <a:ext cx="0" cy="149"/>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363" name="Rectangle 242"/>
            <p:cNvSpPr>
              <a:spLocks noChangeArrowheads="1"/>
            </p:cNvSpPr>
            <p:nvPr/>
          </p:nvSpPr>
          <p:spPr bwMode="auto">
            <a:xfrm>
              <a:off x="2357" y="3030"/>
              <a:ext cx="572"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Intel,AMD</a:t>
              </a:r>
              <a:endParaRPr lang="en-US">
                <a:latin typeface="Arial" pitchFamily="34" charset="0"/>
              </a:endParaRPr>
            </a:p>
          </p:txBody>
        </p:sp>
        <p:sp>
          <p:nvSpPr>
            <p:cNvPr id="56364" name="Line 243"/>
            <p:cNvSpPr>
              <a:spLocks noChangeShapeType="1"/>
            </p:cNvSpPr>
            <p:nvPr/>
          </p:nvSpPr>
          <p:spPr bwMode="auto">
            <a:xfrm flipV="1">
              <a:off x="3562" y="3030"/>
              <a:ext cx="0" cy="149"/>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365" name="Rectangle 244"/>
            <p:cNvSpPr>
              <a:spLocks noChangeArrowheads="1"/>
            </p:cNvSpPr>
            <p:nvPr/>
          </p:nvSpPr>
          <p:spPr bwMode="auto">
            <a:xfrm>
              <a:off x="3645" y="3030"/>
              <a:ext cx="12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16</a:t>
              </a:r>
              <a:endParaRPr lang="en-US">
                <a:latin typeface="Arial" pitchFamily="34" charset="0"/>
              </a:endParaRPr>
            </a:p>
          </p:txBody>
        </p:sp>
        <p:sp>
          <p:nvSpPr>
            <p:cNvPr id="56366" name="Line 245"/>
            <p:cNvSpPr>
              <a:spLocks noChangeShapeType="1"/>
            </p:cNvSpPr>
            <p:nvPr/>
          </p:nvSpPr>
          <p:spPr bwMode="auto">
            <a:xfrm flipV="1">
              <a:off x="3945" y="3030"/>
              <a:ext cx="0" cy="149"/>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367" name="Rectangle 246"/>
            <p:cNvSpPr>
              <a:spLocks noChangeArrowheads="1"/>
            </p:cNvSpPr>
            <p:nvPr/>
          </p:nvSpPr>
          <p:spPr bwMode="auto">
            <a:xfrm>
              <a:off x="4019" y="3030"/>
              <a:ext cx="23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little</a:t>
              </a:r>
              <a:endParaRPr lang="en-US">
                <a:latin typeface="Arial" pitchFamily="34" charset="0"/>
              </a:endParaRPr>
            </a:p>
          </p:txBody>
        </p:sp>
        <p:sp>
          <p:nvSpPr>
            <p:cNvPr id="56368" name="Line 247"/>
            <p:cNvSpPr>
              <a:spLocks noChangeShapeType="1"/>
            </p:cNvSpPr>
            <p:nvPr/>
          </p:nvSpPr>
          <p:spPr bwMode="auto">
            <a:xfrm flipV="1">
              <a:off x="5008" y="3030"/>
              <a:ext cx="0" cy="149"/>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369" name="Rectangle 248"/>
            <p:cNvSpPr>
              <a:spLocks noChangeArrowheads="1"/>
            </p:cNvSpPr>
            <p:nvPr/>
          </p:nvSpPr>
          <p:spPr bwMode="auto">
            <a:xfrm>
              <a:off x="5091" y="3030"/>
              <a:ext cx="65"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8</a:t>
              </a:r>
              <a:endParaRPr lang="en-US">
                <a:latin typeface="Arial" pitchFamily="34" charset="0"/>
              </a:endParaRPr>
            </a:p>
          </p:txBody>
        </p:sp>
        <p:sp>
          <p:nvSpPr>
            <p:cNvPr id="56370" name="Line 249"/>
            <p:cNvSpPr>
              <a:spLocks noChangeShapeType="1"/>
            </p:cNvSpPr>
            <p:nvPr/>
          </p:nvSpPr>
          <p:spPr bwMode="auto">
            <a:xfrm flipV="1">
              <a:off x="5657" y="3030"/>
              <a:ext cx="0" cy="149"/>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371" name="Line 250"/>
            <p:cNvSpPr>
              <a:spLocks noChangeShapeType="1"/>
            </p:cNvSpPr>
            <p:nvPr/>
          </p:nvSpPr>
          <p:spPr bwMode="auto">
            <a:xfrm flipV="1">
              <a:off x="5690" y="3030"/>
              <a:ext cx="0" cy="149"/>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372" name="Line 251"/>
            <p:cNvSpPr>
              <a:spLocks noChangeShapeType="1"/>
            </p:cNvSpPr>
            <p:nvPr/>
          </p:nvSpPr>
          <p:spPr bwMode="auto">
            <a:xfrm flipV="1">
              <a:off x="737" y="3179"/>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373" name="Line 252"/>
            <p:cNvSpPr>
              <a:spLocks noChangeShapeType="1"/>
            </p:cNvSpPr>
            <p:nvPr/>
          </p:nvSpPr>
          <p:spPr bwMode="auto">
            <a:xfrm flipV="1">
              <a:off x="770" y="3179"/>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374" name="Line 253"/>
            <p:cNvSpPr>
              <a:spLocks noChangeShapeType="1"/>
            </p:cNvSpPr>
            <p:nvPr/>
          </p:nvSpPr>
          <p:spPr bwMode="auto">
            <a:xfrm flipV="1">
              <a:off x="1426" y="3179"/>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375" name="Rectangle 254"/>
            <p:cNvSpPr>
              <a:spLocks noChangeArrowheads="1"/>
            </p:cNvSpPr>
            <p:nvPr/>
          </p:nvSpPr>
          <p:spPr bwMode="auto">
            <a:xfrm>
              <a:off x="1501" y="3180"/>
              <a:ext cx="287"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CISC</a:t>
              </a:r>
              <a:endParaRPr lang="en-US">
                <a:latin typeface="Arial" pitchFamily="34" charset="0"/>
              </a:endParaRPr>
            </a:p>
          </p:txBody>
        </p:sp>
        <p:sp>
          <p:nvSpPr>
            <p:cNvPr id="56376" name="Line 255"/>
            <p:cNvSpPr>
              <a:spLocks noChangeShapeType="1"/>
            </p:cNvSpPr>
            <p:nvPr/>
          </p:nvSpPr>
          <p:spPr bwMode="auto">
            <a:xfrm flipV="1">
              <a:off x="1875" y="3179"/>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377" name="Rectangle 256"/>
            <p:cNvSpPr>
              <a:spLocks noChangeArrowheads="1"/>
            </p:cNvSpPr>
            <p:nvPr/>
          </p:nvSpPr>
          <p:spPr bwMode="auto">
            <a:xfrm>
              <a:off x="1950" y="3180"/>
              <a:ext cx="25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1985</a:t>
              </a:r>
              <a:endParaRPr lang="en-US">
                <a:latin typeface="Arial" pitchFamily="34" charset="0"/>
              </a:endParaRPr>
            </a:p>
          </p:txBody>
        </p:sp>
        <p:sp>
          <p:nvSpPr>
            <p:cNvPr id="56378" name="Line 257"/>
            <p:cNvSpPr>
              <a:spLocks noChangeShapeType="1"/>
            </p:cNvSpPr>
            <p:nvPr/>
          </p:nvSpPr>
          <p:spPr bwMode="auto">
            <a:xfrm flipV="1">
              <a:off x="2282" y="3179"/>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379" name="Rectangle 258"/>
            <p:cNvSpPr>
              <a:spLocks noChangeArrowheads="1"/>
            </p:cNvSpPr>
            <p:nvPr/>
          </p:nvSpPr>
          <p:spPr bwMode="auto">
            <a:xfrm>
              <a:off x="2357" y="3180"/>
              <a:ext cx="572"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Intel,AMD</a:t>
              </a:r>
              <a:endParaRPr lang="en-US">
                <a:latin typeface="Arial" pitchFamily="34" charset="0"/>
              </a:endParaRPr>
            </a:p>
          </p:txBody>
        </p:sp>
        <p:sp>
          <p:nvSpPr>
            <p:cNvPr id="56380" name="Line 259"/>
            <p:cNvSpPr>
              <a:spLocks noChangeShapeType="1"/>
            </p:cNvSpPr>
            <p:nvPr/>
          </p:nvSpPr>
          <p:spPr bwMode="auto">
            <a:xfrm flipV="1">
              <a:off x="3562" y="3179"/>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381" name="Rectangle 260"/>
            <p:cNvSpPr>
              <a:spLocks noChangeArrowheads="1"/>
            </p:cNvSpPr>
            <p:nvPr/>
          </p:nvSpPr>
          <p:spPr bwMode="auto">
            <a:xfrm>
              <a:off x="3645" y="3180"/>
              <a:ext cx="12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32</a:t>
              </a:r>
              <a:endParaRPr lang="en-US">
                <a:latin typeface="Arial" pitchFamily="34" charset="0"/>
              </a:endParaRPr>
            </a:p>
          </p:txBody>
        </p:sp>
        <p:sp>
          <p:nvSpPr>
            <p:cNvPr id="56382" name="Line 261"/>
            <p:cNvSpPr>
              <a:spLocks noChangeShapeType="1"/>
            </p:cNvSpPr>
            <p:nvPr/>
          </p:nvSpPr>
          <p:spPr bwMode="auto">
            <a:xfrm flipV="1">
              <a:off x="3945" y="3179"/>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383" name="Rectangle 262"/>
            <p:cNvSpPr>
              <a:spLocks noChangeArrowheads="1"/>
            </p:cNvSpPr>
            <p:nvPr/>
          </p:nvSpPr>
          <p:spPr bwMode="auto">
            <a:xfrm>
              <a:off x="4019" y="3180"/>
              <a:ext cx="23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little</a:t>
              </a:r>
              <a:endParaRPr lang="en-US">
                <a:latin typeface="Arial" pitchFamily="34" charset="0"/>
              </a:endParaRPr>
            </a:p>
          </p:txBody>
        </p:sp>
        <p:sp>
          <p:nvSpPr>
            <p:cNvPr id="56384" name="Line 263"/>
            <p:cNvSpPr>
              <a:spLocks noChangeShapeType="1"/>
            </p:cNvSpPr>
            <p:nvPr/>
          </p:nvSpPr>
          <p:spPr bwMode="auto">
            <a:xfrm flipV="1">
              <a:off x="5008" y="3179"/>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385" name="Rectangle 264"/>
            <p:cNvSpPr>
              <a:spLocks noChangeArrowheads="1"/>
            </p:cNvSpPr>
            <p:nvPr/>
          </p:nvSpPr>
          <p:spPr bwMode="auto">
            <a:xfrm>
              <a:off x="5091" y="3180"/>
              <a:ext cx="65"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8</a:t>
              </a:r>
              <a:endParaRPr lang="en-US">
                <a:latin typeface="Arial" pitchFamily="34" charset="0"/>
              </a:endParaRPr>
            </a:p>
          </p:txBody>
        </p:sp>
        <p:sp>
          <p:nvSpPr>
            <p:cNvPr id="56386" name="Line 265"/>
            <p:cNvSpPr>
              <a:spLocks noChangeShapeType="1"/>
            </p:cNvSpPr>
            <p:nvPr/>
          </p:nvSpPr>
          <p:spPr bwMode="auto">
            <a:xfrm flipV="1">
              <a:off x="5657" y="3179"/>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387" name="Line 266"/>
            <p:cNvSpPr>
              <a:spLocks noChangeShapeType="1"/>
            </p:cNvSpPr>
            <p:nvPr/>
          </p:nvSpPr>
          <p:spPr bwMode="auto">
            <a:xfrm flipV="1">
              <a:off x="5690" y="3179"/>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388" name="Line 267"/>
            <p:cNvSpPr>
              <a:spLocks noChangeShapeType="1"/>
            </p:cNvSpPr>
            <p:nvPr/>
          </p:nvSpPr>
          <p:spPr bwMode="auto">
            <a:xfrm flipV="1">
              <a:off x="737" y="3329"/>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389" name="Line 268"/>
            <p:cNvSpPr>
              <a:spLocks noChangeShapeType="1"/>
            </p:cNvSpPr>
            <p:nvPr/>
          </p:nvSpPr>
          <p:spPr bwMode="auto">
            <a:xfrm flipV="1">
              <a:off x="770" y="3329"/>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390" name="Line 269"/>
            <p:cNvSpPr>
              <a:spLocks noChangeShapeType="1"/>
            </p:cNvSpPr>
            <p:nvPr/>
          </p:nvSpPr>
          <p:spPr bwMode="auto">
            <a:xfrm flipV="1">
              <a:off x="1426" y="3329"/>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391" name="Rectangle 270"/>
            <p:cNvSpPr>
              <a:spLocks noChangeArrowheads="1"/>
            </p:cNvSpPr>
            <p:nvPr/>
          </p:nvSpPr>
          <p:spPr bwMode="auto">
            <a:xfrm>
              <a:off x="1501" y="3329"/>
              <a:ext cx="287"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CISC</a:t>
              </a:r>
              <a:endParaRPr lang="en-US">
                <a:latin typeface="Arial" pitchFamily="34" charset="0"/>
              </a:endParaRPr>
            </a:p>
          </p:txBody>
        </p:sp>
        <p:sp>
          <p:nvSpPr>
            <p:cNvPr id="56392" name="Line 271"/>
            <p:cNvSpPr>
              <a:spLocks noChangeShapeType="1"/>
            </p:cNvSpPr>
            <p:nvPr/>
          </p:nvSpPr>
          <p:spPr bwMode="auto">
            <a:xfrm flipV="1">
              <a:off x="1875" y="3329"/>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393" name="Rectangle 272"/>
            <p:cNvSpPr>
              <a:spLocks noChangeArrowheads="1"/>
            </p:cNvSpPr>
            <p:nvPr/>
          </p:nvSpPr>
          <p:spPr bwMode="auto">
            <a:xfrm>
              <a:off x="1950" y="3329"/>
              <a:ext cx="25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2003</a:t>
              </a:r>
              <a:endParaRPr lang="en-US">
                <a:latin typeface="Arial" pitchFamily="34" charset="0"/>
              </a:endParaRPr>
            </a:p>
          </p:txBody>
        </p:sp>
        <p:sp>
          <p:nvSpPr>
            <p:cNvPr id="56394" name="Line 273"/>
            <p:cNvSpPr>
              <a:spLocks noChangeShapeType="1"/>
            </p:cNvSpPr>
            <p:nvPr/>
          </p:nvSpPr>
          <p:spPr bwMode="auto">
            <a:xfrm flipV="1">
              <a:off x="2282" y="3329"/>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395" name="Rectangle 274"/>
            <p:cNvSpPr>
              <a:spLocks noChangeArrowheads="1"/>
            </p:cNvSpPr>
            <p:nvPr/>
          </p:nvSpPr>
          <p:spPr bwMode="auto">
            <a:xfrm>
              <a:off x="2357" y="3329"/>
              <a:ext cx="572"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Intel,AMD</a:t>
              </a:r>
              <a:endParaRPr lang="en-US">
                <a:latin typeface="Arial" pitchFamily="34" charset="0"/>
              </a:endParaRPr>
            </a:p>
          </p:txBody>
        </p:sp>
        <p:sp>
          <p:nvSpPr>
            <p:cNvPr id="56396" name="Line 275"/>
            <p:cNvSpPr>
              <a:spLocks noChangeShapeType="1"/>
            </p:cNvSpPr>
            <p:nvPr/>
          </p:nvSpPr>
          <p:spPr bwMode="auto">
            <a:xfrm flipV="1">
              <a:off x="3562" y="3329"/>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397" name="Rectangle 276"/>
            <p:cNvSpPr>
              <a:spLocks noChangeArrowheads="1"/>
            </p:cNvSpPr>
            <p:nvPr/>
          </p:nvSpPr>
          <p:spPr bwMode="auto">
            <a:xfrm>
              <a:off x="3645" y="3329"/>
              <a:ext cx="12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64</a:t>
              </a:r>
              <a:endParaRPr lang="en-US">
                <a:latin typeface="Arial" pitchFamily="34" charset="0"/>
              </a:endParaRPr>
            </a:p>
          </p:txBody>
        </p:sp>
        <p:sp>
          <p:nvSpPr>
            <p:cNvPr id="56398" name="Line 277"/>
            <p:cNvSpPr>
              <a:spLocks noChangeShapeType="1"/>
            </p:cNvSpPr>
            <p:nvPr/>
          </p:nvSpPr>
          <p:spPr bwMode="auto">
            <a:xfrm flipV="1">
              <a:off x="3945" y="3329"/>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399" name="Rectangle 278"/>
            <p:cNvSpPr>
              <a:spLocks noChangeArrowheads="1"/>
            </p:cNvSpPr>
            <p:nvPr/>
          </p:nvSpPr>
          <p:spPr bwMode="auto">
            <a:xfrm>
              <a:off x="4019" y="3329"/>
              <a:ext cx="237"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dirty="0">
                  <a:solidFill>
                    <a:srgbClr val="1A1B1C"/>
                  </a:solidFill>
                  <a:latin typeface="Times New Roman" pitchFamily="18" charset="0"/>
                </a:rPr>
                <a:t>little</a:t>
              </a:r>
              <a:endParaRPr lang="en-US" dirty="0">
                <a:latin typeface="Arial" pitchFamily="34" charset="0"/>
              </a:endParaRPr>
            </a:p>
          </p:txBody>
        </p:sp>
        <p:sp>
          <p:nvSpPr>
            <p:cNvPr id="56400" name="Line 279"/>
            <p:cNvSpPr>
              <a:spLocks noChangeShapeType="1"/>
            </p:cNvSpPr>
            <p:nvPr/>
          </p:nvSpPr>
          <p:spPr bwMode="auto">
            <a:xfrm flipV="1">
              <a:off x="5008" y="3329"/>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401" name="Rectangle 280"/>
            <p:cNvSpPr>
              <a:spLocks noChangeArrowheads="1"/>
            </p:cNvSpPr>
            <p:nvPr/>
          </p:nvSpPr>
          <p:spPr bwMode="auto">
            <a:xfrm>
              <a:off x="5091" y="3329"/>
              <a:ext cx="12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16</a:t>
              </a:r>
              <a:endParaRPr lang="en-US">
                <a:latin typeface="Arial" pitchFamily="34" charset="0"/>
              </a:endParaRPr>
            </a:p>
          </p:txBody>
        </p:sp>
        <p:sp>
          <p:nvSpPr>
            <p:cNvPr id="56402" name="Line 281"/>
            <p:cNvSpPr>
              <a:spLocks noChangeShapeType="1"/>
            </p:cNvSpPr>
            <p:nvPr/>
          </p:nvSpPr>
          <p:spPr bwMode="auto">
            <a:xfrm flipV="1">
              <a:off x="5657" y="3329"/>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403" name="Line 282"/>
            <p:cNvSpPr>
              <a:spLocks noChangeShapeType="1"/>
            </p:cNvSpPr>
            <p:nvPr/>
          </p:nvSpPr>
          <p:spPr bwMode="auto">
            <a:xfrm flipV="1">
              <a:off x="5690" y="3329"/>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404" name="Line 283"/>
            <p:cNvSpPr>
              <a:spLocks noChangeShapeType="1"/>
            </p:cNvSpPr>
            <p:nvPr/>
          </p:nvSpPr>
          <p:spPr bwMode="auto">
            <a:xfrm>
              <a:off x="737" y="3487"/>
              <a:ext cx="4953" cy="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405" name="Line 284"/>
            <p:cNvSpPr>
              <a:spLocks noChangeShapeType="1"/>
            </p:cNvSpPr>
            <p:nvPr/>
          </p:nvSpPr>
          <p:spPr bwMode="auto">
            <a:xfrm flipV="1">
              <a:off x="737" y="3487"/>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406" name="Line 285"/>
            <p:cNvSpPr>
              <a:spLocks noChangeShapeType="1"/>
            </p:cNvSpPr>
            <p:nvPr/>
          </p:nvSpPr>
          <p:spPr bwMode="auto">
            <a:xfrm flipV="1">
              <a:off x="770" y="3487"/>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407" name="Rectangle 286"/>
            <p:cNvSpPr>
              <a:spLocks noChangeArrowheads="1"/>
            </p:cNvSpPr>
            <p:nvPr/>
          </p:nvSpPr>
          <p:spPr bwMode="auto">
            <a:xfrm>
              <a:off x="845" y="3562"/>
              <a:ext cx="29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ARM</a:t>
              </a:r>
              <a:endParaRPr lang="en-US">
                <a:latin typeface="Arial" pitchFamily="34" charset="0"/>
              </a:endParaRPr>
            </a:p>
          </p:txBody>
        </p:sp>
        <p:sp>
          <p:nvSpPr>
            <p:cNvPr id="56408" name="Line 287"/>
            <p:cNvSpPr>
              <a:spLocks noChangeShapeType="1"/>
            </p:cNvSpPr>
            <p:nvPr/>
          </p:nvSpPr>
          <p:spPr bwMode="auto">
            <a:xfrm flipV="1">
              <a:off x="1426" y="3487"/>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409" name="Rectangle 288"/>
            <p:cNvSpPr>
              <a:spLocks noChangeArrowheads="1"/>
            </p:cNvSpPr>
            <p:nvPr/>
          </p:nvSpPr>
          <p:spPr bwMode="auto">
            <a:xfrm>
              <a:off x="1501" y="3487"/>
              <a:ext cx="287"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RISC</a:t>
              </a:r>
              <a:endParaRPr lang="en-US">
                <a:latin typeface="Arial" pitchFamily="34" charset="0"/>
              </a:endParaRPr>
            </a:p>
          </p:txBody>
        </p:sp>
        <p:sp>
          <p:nvSpPr>
            <p:cNvPr id="56410" name="Line 289"/>
            <p:cNvSpPr>
              <a:spLocks noChangeShapeType="1"/>
            </p:cNvSpPr>
            <p:nvPr/>
          </p:nvSpPr>
          <p:spPr bwMode="auto">
            <a:xfrm flipV="1">
              <a:off x="1875" y="3487"/>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411" name="Rectangle 290"/>
            <p:cNvSpPr>
              <a:spLocks noChangeArrowheads="1"/>
            </p:cNvSpPr>
            <p:nvPr/>
          </p:nvSpPr>
          <p:spPr bwMode="auto">
            <a:xfrm>
              <a:off x="1950" y="3487"/>
              <a:ext cx="25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1985</a:t>
              </a:r>
              <a:endParaRPr lang="en-US">
                <a:latin typeface="Arial" pitchFamily="34" charset="0"/>
              </a:endParaRPr>
            </a:p>
          </p:txBody>
        </p:sp>
        <p:sp>
          <p:nvSpPr>
            <p:cNvPr id="56412" name="Line 291"/>
            <p:cNvSpPr>
              <a:spLocks noChangeShapeType="1"/>
            </p:cNvSpPr>
            <p:nvPr/>
          </p:nvSpPr>
          <p:spPr bwMode="auto">
            <a:xfrm flipV="1">
              <a:off x="2282" y="3487"/>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413" name="Rectangle 292"/>
            <p:cNvSpPr>
              <a:spLocks noChangeArrowheads="1"/>
            </p:cNvSpPr>
            <p:nvPr/>
          </p:nvSpPr>
          <p:spPr bwMode="auto">
            <a:xfrm>
              <a:off x="2357" y="3487"/>
              <a:ext cx="29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ARM</a:t>
              </a:r>
              <a:endParaRPr lang="en-US">
                <a:latin typeface="Arial" pitchFamily="34" charset="0"/>
              </a:endParaRPr>
            </a:p>
          </p:txBody>
        </p:sp>
        <p:sp>
          <p:nvSpPr>
            <p:cNvPr id="56414" name="Line 293"/>
            <p:cNvSpPr>
              <a:spLocks noChangeShapeType="1"/>
            </p:cNvSpPr>
            <p:nvPr/>
          </p:nvSpPr>
          <p:spPr bwMode="auto">
            <a:xfrm flipV="1">
              <a:off x="3562" y="3487"/>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415" name="Rectangle 294"/>
            <p:cNvSpPr>
              <a:spLocks noChangeArrowheads="1"/>
            </p:cNvSpPr>
            <p:nvPr/>
          </p:nvSpPr>
          <p:spPr bwMode="auto">
            <a:xfrm>
              <a:off x="3645" y="3487"/>
              <a:ext cx="12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32</a:t>
              </a:r>
              <a:endParaRPr lang="en-US">
                <a:latin typeface="Arial" pitchFamily="34" charset="0"/>
              </a:endParaRPr>
            </a:p>
          </p:txBody>
        </p:sp>
        <p:sp>
          <p:nvSpPr>
            <p:cNvPr id="56416" name="Line 295"/>
            <p:cNvSpPr>
              <a:spLocks noChangeShapeType="1"/>
            </p:cNvSpPr>
            <p:nvPr/>
          </p:nvSpPr>
          <p:spPr bwMode="auto">
            <a:xfrm flipV="1">
              <a:off x="3945" y="3487"/>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417" name="Rectangle 296"/>
            <p:cNvSpPr>
              <a:spLocks noChangeArrowheads="1"/>
            </p:cNvSpPr>
            <p:nvPr/>
          </p:nvSpPr>
          <p:spPr bwMode="auto">
            <a:xfrm>
              <a:off x="4019" y="3487"/>
              <a:ext cx="815"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dirty="0">
                  <a:solidFill>
                    <a:srgbClr val="1A1B1C"/>
                  </a:solidFill>
                  <a:latin typeface="Times New Roman" pitchFamily="18" charset="0"/>
                </a:rPr>
                <a:t>bi(little default)</a:t>
              </a:r>
              <a:endParaRPr lang="en-US" dirty="0">
                <a:latin typeface="Arial" pitchFamily="34" charset="0"/>
              </a:endParaRPr>
            </a:p>
          </p:txBody>
        </p:sp>
        <p:sp>
          <p:nvSpPr>
            <p:cNvPr id="56418" name="Line 297"/>
            <p:cNvSpPr>
              <a:spLocks noChangeShapeType="1"/>
            </p:cNvSpPr>
            <p:nvPr/>
          </p:nvSpPr>
          <p:spPr bwMode="auto">
            <a:xfrm flipV="1">
              <a:off x="5008" y="3487"/>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419" name="Rectangle 298"/>
            <p:cNvSpPr>
              <a:spLocks noChangeArrowheads="1"/>
            </p:cNvSpPr>
            <p:nvPr/>
          </p:nvSpPr>
          <p:spPr bwMode="auto">
            <a:xfrm>
              <a:off x="5091" y="3487"/>
              <a:ext cx="12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16</a:t>
              </a:r>
              <a:endParaRPr lang="en-US">
                <a:latin typeface="Arial" pitchFamily="34" charset="0"/>
              </a:endParaRPr>
            </a:p>
          </p:txBody>
        </p:sp>
        <p:sp>
          <p:nvSpPr>
            <p:cNvPr id="56420" name="Line 299"/>
            <p:cNvSpPr>
              <a:spLocks noChangeShapeType="1"/>
            </p:cNvSpPr>
            <p:nvPr/>
          </p:nvSpPr>
          <p:spPr bwMode="auto">
            <a:xfrm flipV="1">
              <a:off x="5657" y="3487"/>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421" name="Line 300"/>
            <p:cNvSpPr>
              <a:spLocks noChangeShapeType="1"/>
            </p:cNvSpPr>
            <p:nvPr/>
          </p:nvSpPr>
          <p:spPr bwMode="auto">
            <a:xfrm flipV="1">
              <a:off x="5690" y="3487"/>
              <a:ext cx="0" cy="15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422" name="Line 301"/>
            <p:cNvSpPr>
              <a:spLocks noChangeShapeType="1"/>
            </p:cNvSpPr>
            <p:nvPr/>
          </p:nvSpPr>
          <p:spPr bwMode="auto">
            <a:xfrm flipV="1">
              <a:off x="737" y="3637"/>
              <a:ext cx="0" cy="149"/>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423" name="Line 302"/>
            <p:cNvSpPr>
              <a:spLocks noChangeShapeType="1"/>
            </p:cNvSpPr>
            <p:nvPr/>
          </p:nvSpPr>
          <p:spPr bwMode="auto">
            <a:xfrm flipV="1">
              <a:off x="770" y="3637"/>
              <a:ext cx="0" cy="149"/>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424" name="Line 303"/>
            <p:cNvSpPr>
              <a:spLocks noChangeShapeType="1"/>
            </p:cNvSpPr>
            <p:nvPr/>
          </p:nvSpPr>
          <p:spPr bwMode="auto">
            <a:xfrm flipV="1">
              <a:off x="1426" y="3637"/>
              <a:ext cx="0" cy="149"/>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425" name="Rectangle 304"/>
            <p:cNvSpPr>
              <a:spLocks noChangeArrowheads="1"/>
            </p:cNvSpPr>
            <p:nvPr/>
          </p:nvSpPr>
          <p:spPr bwMode="auto">
            <a:xfrm>
              <a:off x="1501" y="3637"/>
              <a:ext cx="287"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RISC</a:t>
              </a:r>
              <a:endParaRPr lang="en-US">
                <a:latin typeface="Arial" pitchFamily="34" charset="0"/>
              </a:endParaRPr>
            </a:p>
          </p:txBody>
        </p:sp>
        <p:sp>
          <p:nvSpPr>
            <p:cNvPr id="56426" name="Line 305"/>
            <p:cNvSpPr>
              <a:spLocks noChangeShapeType="1"/>
            </p:cNvSpPr>
            <p:nvPr/>
          </p:nvSpPr>
          <p:spPr bwMode="auto">
            <a:xfrm flipV="1">
              <a:off x="1875" y="3637"/>
              <a:ext cx="0" cy="149"/>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427" name="Rectangle 306"/>
            <p:cNvSpPr>
              <a:spLocks noChangeArrowheads="1"/>
            </p:cNvSpPr>
            <p:nvPr/>
          </p:nvSpPr>
          <p:spPr bwMode="auto">
            <a:xfrm>
              <a:off x="1950" y="3637"/>
              <a:ext cx="25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2011</a:t>
              </a:r>
              <a:endParaRPr lang="en-US">
                <a:latin typeface="Arial" pitchFamily="34" charset="0"/>
              </a:endParaRPr>
            </a:p>
          </p:txBody>
        </p:sp>
        <p:sp>
          <p:nvSpPr>
            <p:cNvPr id="56428" name="Line 307"/>
            <p:cNvSpPr>
              <a:spLocks noChangeShapeType="1"/>
            </p:cNvSpPr>
            <p:nvPr/>
          </p:nvSpPr>
          <p:spPr bwMode="auto">
            <a:xfrm flipV="1">
              <a:off x="2282" y="3637"/>
              <a:ext cx="0" cy="149"/>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429" name="Rectangle 308"/>
            <p:cNvSpPr>
              <a:spLocks noChangeArrowheads="1"/>
            </p:cNvSpPr>
            <p:nvPr/>
          </p:nvSpPr>
          <p:spPr bwMode="auto">
            <a:xfrm>
              <a:off x="2357" y="3637"/>
              <a:ext cx="29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ARM</a:t>
              </a:r>
              <a:endParaRPr lang="en-US">
                <a:latin typeface="Arial" pitchFamily="34" charset="0"/>
              </a:endParaRPr>
            </a:p>
          </p:txBody>
        </p:sp>
        <p:sp>
          <p:nvSpPr>
            <p:cNvPr id="56430" name="Line 309"/>
            <p:cNvSpPr>
              <a:spLocks noChangeShapeType="1"/>
            </p:cNvSpPr>
            <p:nvPr/>
          </p:nvSpPr>
          <p:spPr bwMode="auto">
            <a:xfrm flipV="1">
              <a:off x="3562" y="3637"/>
              <a:ext cx="0" cy="149"/>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431" name="Rectangle 310"/>
            <p:cNvSpPr>
              <a:spLocks noChangeArrowheads="1"/>
            </p:cNvSpPr>
            <p:nvPr/>
          </p:nvSpPr>
          <p:spPr bwMode="auto">
            <a:xfrm>
              <a:off x="3645" y="3637"/>
              <a:ext cx="12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64</a:t>
              </a:r>
              <a:endParaRPr lang="en-US">
                <a:latin typeface="Arial" pitchFamily="34" charset="0"/>
              </a:endParaRPr>
            </a:p>
          </p:txBody>
        </p:sp>
        <p:sp>
          <p:nvSpPr>
            <p:cNvPr id="56432" name="Line 311"/>
            <p:cNvSpPr>
              <a:spLocks noChangeShapeType="1"/>
            </p:cNvSpPr>
            <p:nvPr/>
          </p:nvSpPr>
          <p:spPr bwMode="auto">
            <a:xfrm flipV="1">
              <a:off x="3945" y="3637"/>
              <a:ext cx="0" cy="149"/>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433" name="Rectangle 312"/>
            <p:cNvSpPr>
              <a:spLocks noChangeArrowheads="1"/>
            </p:cNvSpPr>
            <p:nvPr/>
          </p:nvSpPr>
          <p:spPr bwMode="auto">
            <a:xfrm>
              <a:off x="4019" y="3637"/>
              <a:ext cx="815"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dirty="0">
                  <a:solidFill>
                    <a:srgbClr val="1A1B1C"/>
                  </a:solidFill>
                  <a:latin typeface="Times New Roman" pitchFamily="18" charset="0"/>
                </a:rPr>
                <a:t>bi(little default)</a:t>
              </a:r>
              <a:endParaRPr lang="en-US" dirty="0">
                <a:latin typeface="Arial" pitchFamily="34" charset="0"/>
              </a:endParaRPr>
            </a:p>
          </p:txBody>
        </p:sp>
        <p:sp>
          <p:nvSpPr>
            <p:cNvPr id="56434" name="Line 313"/>
            <p:cNvSpPr>
              <a:spLocks noChangeShapeType="1"/>
            </p:cNvSpPr>
            <p:nvPr/>
          </p:nvSpPr>
          <p:spPr bwMode="auto">
            <a:xfrm flipV="1">
              <a:off x="5008" y="3637"/>
              <a:ext cx="0" cy="149"/>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435" name="Rectangle 314"/>
            <p:cNvSpPr>
              <a:spLocks noChangeArrowheads="1"/>
            </p:cNvSpPr>
            <p:nvPr/>
          </p:nvSpPr>
          <p:spPr bwMode="auto">
            <a:xfrm>
              <a:off x="5091" y="3637"/>
              <a:ext cx="12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31</a:t>
              </a:r>
              <a:endParaRPr lang="en-US">
                <a:latin typeface="Arial" pitchFamily="34" charset="0"/>
              </a:endParaRPr>
            </a:p>
          </p:txBody>
        </p:sp>
        <p:sp>
          <p:nvSpPr>
            <p:cNvPr id="56436" name="Line 315"/>
            <p:cNvSpPr>
              <a:spLocks noChangeShapeType="1"/>
            </p:cNvSpPr>
            <p:nvPr/>
          </p:nvSpPr>
          <p:spPr bwMode="auto">
            <a:xfrm flipV="1">
              <a:off x="5657" y="3637"/>
              <a:ext cx="0" cy="149"/>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437" name="Line 316"/>
            <p:cNvSpPr>
              <a:spLocks noChangeShapeType="1"/>
            </p:cNvSpPr>
            <p:nvPr/>
          </p:nvSpPr>
          <p:spPr bwMode="auto">
            <a:xfrm flipV="1">
              <a:off x="5690" y="3637"/>
              <a:ext cx="0" cy="149"/>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438" name="Line 317"/>
            <p:cNvSpPr>
              <a:spLocks noChangeShapeType="1"/>
            </p:cNvSpPr>
            <p:nvPr/>
          </p:nvSpPr>
          <p:spPr bwMode="auto">
            <a:xfrm>
              <a:off x="737" y="3786"/>
              <a:ext cx="4953" cy="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6439" name="Line 318"/>
            <p:cNvSpPr>
              <a:spLocks noChangeShapeType="1"/>
            </p:cNvSpPr>
            <p:nvPr/>
          </p:nvSpPr>
          <p:spPr bwMode="auto">
            <a:xfrm>
              <a:off x="737" y="3820"/>
              <a:ext cx="4953" cy="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grpSp>
      <p:pic>
        <p:nvPicPr>
          <p:cNvPr id="320"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page32">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a:xfrm>
            <a:off x="10067279" y="6356351"/>
            <a:ext cx="561975" cy="365125"/>
          </a:xfrm>
        </p:spPr>
        <p:txBody>
          <a:bodyPr/>
          <a:lstStyle/>
          <a:p>
            <a:pPr>
              <a:defRPr/>
            </a:pPr>
            <a:fld id="{A587D62C-C816-49FB-AAE9-03A1240188CE}" type="slidenum">
              <a:rPr/>
              <a:pPr>
                <a:defRPr/>
              </a:pPr>
              <a:t>33</a:t>
            </a:fld>
            <a:endParaRPr/>
          </a:p>
        </p:txBody>
      </p:sp>
      <p:sp>
        <p:nvSpPr>
          <p:cNvPr id="2" name="Title 1"/>
          <p:cNvSpPr txBox="1">
            <a:spLocks noGrp="1"/>
          </p:cNvSpPr>
          <p:nvPr>
            <p:ph type="title" idx="4294967295"/>
          </p:nvPr>
        </p:nvSpPr>
        <p:spPr>
          <a:xfrm>
            <a:off x="1752600" y="76201"/>
            <a:ext cx="868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Registers</a:t>
            </a:r>
            <a:endParaRPr lang="fr-FR" dirty="0">
              <a:solidFill>
                <a:schemeClr val="tx1"/>
              </a:solidFill>
            </a:endParaRPr>
          </a:p>
        </p:txBody>
      </p:sp>
      <p:sp>
        <p:nvSpPr>
          <p:cNvPr id="57349" name="Text Placeholder 2"/>
          <p:cNvSpPr txBox="1">
            <a:spLocks noGrp="1"/>
          </p:cNvSpPr>
          <p:nvPr>
            <p:ph type="body" idx="4294967295"/>
          </p:nvPr>
        </p:nvSpPr>
        <p:spPr bwMode="auto">
          <a:xfrm>
            <a:off x="1828800" y="1524000"/>
            <a:ext cx="8610600" cy="426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lvl1pPr marL="431800" indent="-323850">
              <a:defRPr sz="3200">
                <a:solidFill>
                  <a:srgbClr val="000000"/>
                </a:solidFill>
                <a:latin typeface="Calibri" pitchFamily="34" charset="0"/>
              </a:defRPr>
            </a:lvl1pPr>
            <a:lvl2pPr marL="863600" indent="-323850">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sz="2400" dirty="0" err="1">
                <a:solidFill>
                  <a:srgbClr val="FF0000"/>
                </a:solidFill>
                <a:ea typeface="Microsoft YaHei"/>
              </a:rPr>
              <a:t>SimpleRisc</a:t>
            </a:r>
            <a:r>
              <a:rPr lang="en-US" sz="2400" dirty="0">
                <a:ea typeface="Microsoft YaHei"/>
              </a:rPr>
              <a:t> has 16 </a:t>
            </a:r>
            <a:r>
              <a:rPr lang="en-US" sz="2400" dirty="0">
                <a:solidFill>
                  <a:srgbClr val="FF3366"/>
                </a:solidFill>
                <a:ea typeface="Microsoft YaHei"/>
              </a:rPr>
              <a:t>registers</a:t>
            </a:r>
          </a:p>
          <a:p>
            <a:pPr lvl="1">
              <a:spcBef>
                <a:spcPct val="0"/>
              </a:spcBef>
              <a:spcAft>
                <a:spcPts val="1138"/>
              </a:spcAft>
            </a:pPr>
            <a:r>
              <a:rPr lang="en-US" sz="2000" dirty="0">
                <a:ea typeface="Microsoft YaHei"/>
              </a:rPr>
              <a:t>Numbered : r0 … r15</a:t>
            </a:r>
          </a:p>
          <a:p>
            <a:pPr lvl="1">
              <a:spcBef>
                <a:spcPct val="0"/>
              </a:spcBef>
              <a:spcAft>
                <a:spcPts val="1138"/>
              </a:spcAft>
            </a:pPr>
            <a:r>
              <a:rPr lang="en-US" sz="2000" dirty="0">
                <a:ea typeface="Microsoft YaHei"/>
              </a:rPr>
              <a:t>r14 is also referred to as the </a:t>
            </a:r>
            <a:r>
              <a:rPr lang="en-US" sz="2000" dirty="0">
                <a:solidFill>
                  <a:srgbClr val="0066CC"/>
                </a:solidFill>
                <a:ea typeface="Microsoft YaHei"/>
              </a:rPr>
              <a:t>stack pointer (</a:t>
            </a:r>
            <a:r>
              <a:rPr lang="en-US" sz="2000" dirty="0" err="1">
                <a:solidFill>
                  <a:srgbClr val="0066CC"/>
                </a:solidFill>
                <a:ea typeface="Microsoft YaHei"/>
              </a:rPr>
              <a:t>sp</a:t>
            </a:r>
            <a:r>
              <a:rPr lang="en-US" sz="2000" dirty="0">
                <a:solidFill>
                  <a:srgbClr val="0066CC"/>
                </a:solidFill>
                <a:ea typeface="Microsoft YaHei"/>
              </a:rPr>
              <a:t>)</a:t>
            </a:r>
          </a:p>
          <a:p>
            <a:pPr lvl="1">
              <a:spcBef>
                <a:spcPct val="0"/>
              </a:spcBef>
              <a:spcAft>
                <a:spcPts val="1138"/>
              </a:spcAft>
            </a:pPr>
            <a:r>
              <a:rPr lang="en-US" sz="2000" dirty="0">
                <a:ea typeface="Microsoft YaHei"/>
              </a:rPr>
              <a:t>r15 is also referred to as the </a:t>
            </a:r>
            <a:r>
              <a:rPr lang="en-US" sz="2000" dirty="0">
                <a:solidFill>
                  <a:srgbClr val="33CC66"/>
                </a:solidFill>
                <a:ea typeface="Microsoft YaHei"/>
              </a:rPr>
              <a:t>return address register (</a:t>
            </a:r>
            <a:r>
              <a:rPr lang="en-US" sz="2000" dirty="0" err="1">
                <a:solidFill>
                  <a:srgbClr val="33CC66"/>
                </a:solidFill>
                <a:ea typeface="Microsoft YaHei"/>
              </a:rPr>
              <a:t>ra</a:t>
            </a:r>
            <a:r>
              <a:rPr lang="en-US" sz="2000" dirty="0">
                <a:solidFill>
                  <a:srgbClr val="33CC66"/>
                </a:solidFill>
                <a:ea typeface="Microsoft YaHei"/>
              </a:rPr>
              <a:t>)</a:t>
            </a:r>
          </a:p>
          <a:p>
            <a:pPr>
              <a:spcBef>
                <a:spcPct val="0"/>
              </a:spcBef>
              <a:spcAft>
                <a:spcPts val="1413"/>
              </a:spcAft>
            </a:pPr>
            <a:r>
              <a:rPr lang="en-US" sz="2000" dirty="0">
                <a:ea typeface="Microsoft YaHei"/>
              </a:rPr>
              <a:t>View of Memory</a:t>
            </a:r>
          </a:p>
          <a:p>
            <a:pPr lvl="1">
              <a:spcBef>
                <a:spcPct val="0"/>
              </a:spcBef>
              <a:spcAft>
                <a:spcPts val="1138"/>
              </a:spcAft>
            </a:pPr>
            <a:r>
              <a:rPr lang="en-US" sz="2000" dirty="0">
                <a:solidFill>
                  <a:srgbClr val="00AE00"/>
                </a:solidFill>
                <a:ea typeface="Microsoft YaHei"/>
              </a:rPr>
              <a:t>Von Neumann model</a:t>
            </a:r>
          </a:p>
          <a:p>
            <a:pPr lvl="1">
              <a:spcBef>
                <a:spcPct val="0"/>
              </a:spcBef>
              <a:spcAft>
                <a:spcPts val="1138"/>
              </a:spcAft>
            </a:pPr>
            <a:r>
              <a:rPr lang="en-US" sz="2000" dirty="0">
                <a:ea typeface="Microsoft YaHei"/>
              </a:rPr>
              <a:t>One large array of bytes</a:t>
            </a:r>
          </a:p>
          <a:p>
            <a:pPr>
              <a:spcBef>
                <a:spcPct val="0"/>
              </a:spcBef>
              <a:spcAft>
                <a:spcPts val="1413"/>
              </a:spcAft>
            </a:pPr>
            <a:r>
              <a:rPr lang="en-US" sz="2000" dirty="0">
                <a:ea typeface="Microsoft YaHei"/>
              </a:rPr>
              <a:t>Special </a:t>
            </a:r>
            <a:r>
              <a:rPr lang="en-US" sz="2000" dirty="0">
                <a:solidFill>
                  <a:srgbClr val="0047FF"/>
                </a:solidFill>
                <a:ea typeface="Microsoft YaHei"/>
              </a:rPr>
              <a:t>flags </a:t>
            </a:r>
            <a:r>
              <a:rPr lang="en-US" sz="2000" dirty="0">
                <a:solidFill>
                  <a:schemeClr val="tx1"/>
                </a:solidFill>
                <a:ea typeface="Microsoft YaHei"/>
              </a:rPr>
              <a:t>register</a:t>
            </a:r>
            <a:r>
              <a:rPr lang="en-US" sz="2000" dirty="0">
                <a:solidFill>
                  <a:srgbClr val="0047FF"/>
                </a:solidFill>
                <a:ea typeface="Microsoft YaHei"/>
              </a:rPr>
              <a:t> → </a:t>
            </a:r>
            <a:r>
              <a:rPr lang="en-US" sz="2000" dirty="0">
                <a:ea typeface="Microsoft YaHei"/>
              </a:rPr>
              <a:t>contains the result of the last comparison</a:t>
            </a:r>
          </a:p>
          <a:p>
            <a:pPr lvl="1">
              <a:spcBef>
                <a:spcPct val="0"/>
              </a:spcBef>
              <a:spcAft>
                <a:spcPts val="1138"/>
              </a:spcAft>
            </a:pPr>
            <a:r>
              <a:rPr lang="en-US" sz="2000" dirty="0" err="1">
                <a:solidFill>
                  <a:srgbClr val="0047FF"/>
                </a:solidFill>
                <a:ea typeface="Microsoft YaHei"/>
              </a:rPr>
              <a:t>flags.E</a:t>
            </a:r>
            <a:r>
              <a:rPr lang="en-US" sz="2000" dirty="0">
                <a:ea typeface="Microsoft YaHei"/>
              </a:rPr>
              <a:t> = 1 (equality), </a:t>
            </a:r>
            <a:r>
              <a:rPr lang="en-US" sz="2000" dirty="0">
                <a:solidFill>
                  <a:srgbClr val="008000"/>
                </a:solidFill>
                <a:ea typeface="Microsoft YaHei"/>
              </a:rPr>
              <a:t>flags.GT</a:t>
            </a:r>
            <a:r>
              <a:rPr lang="en-US" sz="2000" dirty="0">
                <a:ea typeface="Microsoft YaHei"/>
              </a:rPr>
              <a:t> = 1 (greater than)</a:t>
            </a:r>
          </a:p>
          <a:p>
            <a:pPr>
              <a:spcBef>
                <a:spcPct val="0"/>
              </a:spcBef>
              <a:spcAft>
                <a:spcPts val="1413"/>
              </a:spcAft>
            </a:pPr>
            <a:endParaRPr lang="en-US" sz="2000" dirty="0">
              <a:ea typeface="Microsoft YaHei"/>
            </a:endParaRPr>
          </a:p>
        </p:txBody>
      </p:sp>
      <p:pic>
        <p:nvPicPr>
          <p:cNvPr id="6"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page33">
    <p:spTree>
      <p:nvGrpSpPr>
        <p:cNvPr id="1" name=""/>
        <p:cNvGrpSpPr/>
        <p:nvPr/>
      </p:nvGrpSpPr>
      <p:grpSpPr>
        <a:xfrm>
          <a:off x="0" y="0"/>
          <a:ext cx="0" cy="0"/>
          <a:chOff x="0" y="0"/>
          <a:chExt cx="0" cy="0"/>
        </a:xfrm>
      </p:grpSpPr>
      <p:sp>
        <p:nvSpPr>
          <p:cNvPr id="5" name="Slide Number Placeholder 1"/>
          <p:cNvSpPr>
            <a:spLocks noGrp="1"/>
          </p:cNvSpPr>
          <p:nvPr>
            <p:ph type="sldNum" sz="quarter" idx="12"/>
          </p:nvPr>
        </p:nvSpPr>
        <p:spPr>
          <a:xfrm>
            <a:off x="10067279" y="6356351"/>
            <a:ext cx="561975" cy="365125"/>
          </a:xfrm>
        </p:spPr>
        <p:txBody>
          <a:bodyPr/>
          <a:lstStyle/>
          <a:p>
            <a:pPr>
              <a:defRPr/>
            </a:pPr>
            <a:fld id="{28A8F357-0FE4-4F7A-B697-92924446DF79}" type="slidenum">
              <a:rPr/>
              <a:pPr>
                <a:defRPr/>
              </a:pPr>
              <a:t>34</a:t>
            </a:fld>
            <a:endParaRPr/>
          </a:p>
        </p:txBody>
      </p:sp>
      <p:sp>
        <p:nvSpPr>
          <p:cNvPr id="2" name="Title 1"/>
          <p:cNvSpPr txBox="1">
            <a:spLocks noGrp="1"/>
          </p:cNvSpPr>
          <p:nvPr>
            <p:ph type="title" idx="4294967295"/>
          </p:nvPr>
        </p:nvSpPr>
        <p:spPr>
          <a:xfrm>
            <a:off x="1752600" y="206376"/>
            <a:ext cx="868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i="1" dirty="0" err="1">
                <a:solidFill>
                  <a:schemeClr val="tx1"/>
                </a:solidFill>
              </a:rPr>
              <a:t>mov</a:t>
            </a:r>
            <a:r>
              <a:rPr lang="fr-FR" dirty="0">
                <a:solidFill>
                  <a:schemeClr val="tx1"/>
                </a:solidFill>
              </a:rPr>
              <a:t> instruction</a:t>
            </a:r>
          </a:p>
        </p:txBody>
      </p:sp>
      <p:sp>
        <p:nvSpPr>
          <p:cNvPr id="58373" name="Text Placeholder 2"/>
          <p:cNvSpPr txBox="1">
            <a:spLocks noGrp="1"/>
          </p:cNvSpPr>
          <p:nvPr>
            <p:ph type="body" idx="4294967295"/>
          </p:nvPr>
        </p:nvSpPr>
        <p:spPr bwMode="auto">
          <a:xfrm>
            <a:off x="1905000" y="2973388"/>
            <a:ext cx="8534400" cy="258921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lvl1pPr marL="431800" indent="-323850">
              <a:defRPr sz="3200">
                <a:solidFill>
                  <a:srgbClr val="000000"/>
                </a:solidFill>
                <a:latin typeface="Calibri" pitchFamily="34" charset="0"/>
              </a:defRPr>
            </a:lvl1pPr>
            <a:lvl2pPr marL="863600" indent="-323850">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sz="2600" dirty="0">
                <a:solidFill>
                  <a:srgbClr val="FF0000"/>
                </a:solidFill>
                <a:ea typeface="Microsoft YaHei"/>
              </a:rPr>
              <a:t>Transfer</a:t>
            </a:r>
            <a:r>
              <a:rPr lang="en-US" sz="2600" dirty="0">
                <a:ea typeface="Microsoft YaHei"/>
              </a:rPr>
              <a:t> the contents of one </a:t>
            </a:r>
            <a:r>
              <a:rPr lang="en-US" sz="2600" dirty="0">
                <a:solidFill>
                  <a:srgbClr val="2323DC"/>
                </a:solidFill>
                <a:ea typeface="Microsoft YaHei"/>
              </a:rPr>
              <a:t>register</a:t>
            </a:r>
            <a:r>
              <a:rPr lang="en-US" sz="2600" dirty="0">
                <a:ea typeface="Microsoft YaHei"/>
              </a:rPr>
              <a:t> to another</a:t>
            </a:r>
          </a:p>
          <a:p>
            <a:pPr>
              <a:spcBef>
                <a:spcPct val="0"/>
              </a:spcBef>
              <a:spcAft>
                <a:spcPts val="1413"/>
              </a:spcAft>
            </a:pPr>
            <a:r>
              <a:rPr lang="en-US" sz="2600" dirty="0">
                <a:ea typeface="Microsoft YaHei"/>
              </a:rPr>
              <a:t>Or, transfer the contents of an </a:t>
            </a:r>
            <a:r>
              <a:rPr lang="en-US" sz="2600" dirty="0">
                <a:solidFill>
                  <a:srgbClr val="33CC66"/>
                </a:solidFill>
                <a:ea typeface="Microsoft YaHei"/>
              </a:rPr>
              <a:t>immediate</a:t>
            </a:r>
            <a:r>
              <a:rPr lang="en-US" sz="2600" dirty="0">
                <a:ea typeface="Microsoft YaHei"/>
              </a:rPr>
              <a:t> to a register</a:t>
            </a:r>
          </a:p>
          <a:p>
            <a:pPr>
              <a:spcBef>
                <a:spcPct val="0"/>
              </a:spcBef>
              <a:spcAft>
                <a:spcPts val="1413"/>
              </a:spcAft>
            </a:pPr>
            <a:r>
              <a:rPr lang="en-US" sz="2600" dirty="0">
                <a:ea typeface="Microsoft YaHei"/>
              </a:rPr>
              <a:t>The value of the </a:t>
            </a:r>
            <a:r>
              <a:rPr lang="en-US" sz="2600" dirty="0">
                <a:solidFill>
                  <a:srgbClr val="33CC66"/>
                </a:solidFill>
                <a:ea typeface="Microsoft YaHei"/>
              </a:rPr>
              <a:t>immediate</a:t>
            </a:r>
            <a:r>
              <a:rPr lang="en-US" sz="2600" dirty="0">
                <a:ea typeface="Microsoft YaHei"/>
              </a:rPr>
              <a:t> is embedded in the instruction</a:t>
            </a:r>
          </a:p>
          <a:p>
            <a:pPr lvl="1">
              <a:spcBef>
                <a:spcPct val="0"/>
              </a:spcBef>
              <a:spcAft>
                <a:spcPts val="1138"/>
              </a:spcAft>
            </a:pPr>
            <a:r>
              <a:rPr lang="en-US" sz="2000" dirty="0" err="1">
                <a:ea typeface="Microsoft YaHei"/>
              </a:rPr>
              <a:t>SimpleRisc</a:t>
            </a:r>
            <a:r>
              <a:rPr lang="en-US" sz="2000" dirty="0">
                <a:ea typeface="Microsoft YaHei"/>
              </a:rPr>
              <a:t> has 16 bit </a:t>
            </a:r>
            <a:r>
              <a:rPr lang="en-US" sz="2000" dirty="0" err="1">
                <a:ea typeface="Microsoft YaHei"/>
              </a:rPr>
              <a:t>immediates</a:t>
            </a:r>
            <a:endParaRPr lang="en-US" sz="2000" dirty="0">
              <a:ea typeface="Microsoft YaHei"/>
            </a:endParaRPr>
          </a:p>
          <a:p>
            <a:pPr lvl="1">
              <a:spcBef>
                <a:spcPct val="0"/>
              </a:spcBef>
              <a:spcAft>
                <a:spcPts val="1138"/>
              </a:spcAft>
            </a:pPr>
            <a:r>
              <a:rPr lang="en-US" sz="2000" dirty="0">
                <a:ea typeface="Microsoft YaHei"/>
              </a:rPr>
              <a:t>Range -2</a:t>
            </a:r>
            <a:r>
              <a:rPr lang="en-US" sz="2000" baseline="33000" dirty="0">
                <a:ea typeface="Microsoft YaHei"/>
              </a:rPr>
              <a:t>15</a:t>
            </a:r>
            <a:r>
              <a:rPr lang="en-US" sz="2000" dirty="0">
                <a:ea typeface="Microsoft YaHei"/>
              </a:rPr>
              <a:t> to 2</a:t>
            </a:r>
            <a:r>
              <a:rPr lang="en-US" sz="2000" baseline="33000" dirty="0">
                <a:ea typeface="Microsoft YaHei"/>
              </a:rPr>
              <a:t>15</a:t>
            </a:r>
            <a:r>
              <a:rPr lang="en-US" sz="2000" dirty="0">
                <a:ea typeface="Microsoft YaHei"/>
              </a:rPr>
              <a:t> - 1</a:t>
            </a:r>
          </a:p>
        </p:txBody>
      </p:sp>
      <p:grpSp>
        <p:nvGrpSpPr>
          <p:cNvPr id="58374" name="Group 29"/>
          <p:cNvGrpSpPr>
            <a:grpSpLocks noChangeAspect="1"/>
          </p:cNvGrpSpPr>
          <p:nvPr/>
        </p:nvGrpSpPr>
        <p:grpSpPr bwMode="auto">
          <a:xfrm>
            <a:off x="4030662" y="1600201"/>
            <a:ext cx="4198938" cy="1038225"/>
            <a:chOff x="1728" y="1008"/>
            <a:chExt cx="2645" cy="654"/>
          </a:xfrm>
        </p:grpSpPr>
        <p:sp>
          <p:nvSpPr>
            <p:cNvPr id="58375" name="AutoShape 28"/>
            <p:cNvSpPr>
              <a:spLocks noChangeAspect="1" noChangeArrowheads="1" noTextEdit="1"/>
            </p:cNvSpPr>
            <p:nvPr/>
          </p:nvSpPr>
          <p:spPr bwMode="auto">
            <a:xfrm>
              <a:off x="1728" y="1008"/>
              <a:ext cx="2645" cy="6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58376" name="Line 30"/>
            <p:cNvSpPr>
              <a:spLocks noChangeShapeType="1"/>
            </p:cNvSpPr>
            <p:nvPr/>
          </p:nvSpPr>
          <p:spPr bwMode="auto">
            <a:xfrm>
              <a:off x="1755" y="1077"/>
              <a:ext cx="2579" cy="0"/>
            </a:xfrm>
            <a:prstGeom prst="line">
              <a:avLst/>
            </a:prstGeom>
            <a:noFill/>
            <a:ln w="0">
              <a:solidFill>
                <a:srgbClr val="1A1B1C"/>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377" name="Line 31"/>
            <p:cNvSpPr>
              <a:spLocks noChangeShapeType="1"/>
            </p:cNvSpPr>
            <p:nvPr/>
          </p:nvSpPr>
          <p:spPr bwMode="auto">
            <a:xfrm flipV="1">
              <a:off x="1755" y="1090"/>
              <a:ext cx="0" cy="234"/>
            </a:xfrm>
            <a:prstGeom prst="line">
              <a:avLst/>
            </a:prstGeom>
            <a:noFill/>
            <a:ln w="0">
              <a:solidFill>
                <a:srgbClr val="1A1B1C"/>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378" name="Rectangle 32"/>
            <p:cNvSpPr>
              <a:spLocks noChangeArrowheads="1"/>
            </p:cNvSpPr>
            <p:nvPr/>
          </p:nvSpPr>
          <p:spPr bwMode="auto">
            <a:xfrm>
              <a:off x="1933" y="1077"/>
              <a:ext cx="828"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600" dirty="0" err="1">
                  <a:solidFill>
                    <a:srgbClr val="1A1B1C"/>
                  </a:solidFill>
                  <a:latin typeface="Times New Roman" pitchFamily="18" charset="0"/>
                </a:rPr>
                <a:t>mov</a:t>
              </a:r>
              <a:r>
                <a:rPr lang="en-US" sz="2600" dirty="0">
                  <a:solidFill>
                    <a:srgbClr val="1A1B1C"/>
                  </a:solidFill>
                  <a:latin typeface="Times New Roman" pitchFamily="18" charset="0"/>
                </a:rPr>
                <a:t> r1,r2</a:t>
              </a:r>
              <a:endParaRPr lang="en-US" dirty="0">
                <a:latin typeface="Arial" pitchFamily="34" charset="0"/>
              </a:endParaRPr>
            </a:p>
          </p:txBody>
        </p:sp>
        <p:sp>
          <p:nvSpPr>
            <p:cNvPr id="58379" name="Line 33"/>
            <p:cNvSpPr>
              <a:spLocks noChangeShapeType="1"/>
            </p:cNvSpPr>
            <p:nvPr/>
          </p:nvSpPr>
          <p:spPr bwMode="auto">
            <a:xfrm flipV="1">
              <a:off x="2949" y="1090"/>
              <a:ext cx="0" cy="234"/>
            </a:xfrm>
            <a:prstGeom prst="line">
              <a:avLst/>
            </a:prstGeom>
            <a:noFill/>
            <a:ln w="0">
              <a:solidFill>
                <a:srgbClr val="1A1B1C"/>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380" name="Rectangle 34"/>
            <p:cNvSpPr>
              <a:spLocks noChangeArrowheads="1"/>
            </p:cNvSpPr>
            <p:nvPr/>
          </p:nvSpPr>
          <p:spPr bwMode="auto">
            <a:xfrm>
              <a:off x="3069" y="1078"/>
              <a:ext cx="82"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600" i="1">
                  <a:solidFill>
                    <a:srgbClr val="1A1B1C"/>
                  </a:solidFill>
                  <a:latin typeface="Times New Roman" pitchFamily="18" charset="0"/>
                </a:rPr>
                <a:t>r</a:t>
              </a:r>
              <a:endParaRPr lang="en-US">
                <a:latin typeface="Arial" pitchFamily="34" charset="0"/>
              </a:endParaRPr>
            </a:p>
          </p:txBody>
        </p:sp>
        <p:sp>
          <p:nvSpPr>
            <p:cNvPr id="58381" name="Rectangle 35"/>
            <p:cNvSpPr>
              <a:spLocks noChangeArrowheads="1"/>
            </p:cNvSpPr>
            <p:nvPr/>
          </p:nvSpPr>
          <p:spPr bwMode="auto">
            <a:xfrm>
              <a:off x="3141" y="1077"/>
              <a:ext cx="210"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600">
                  <a:solidFill>
                    <a:srgbClr val="1A1B1C"/>
                  </a:solidFill>
                  <a:latin typeface="Times New Roman" pitchFamily="18" charset="0"/>
                </a:rPr>
                <a:t>1  </a:t>
              </a:r>
              <a:endParaRPr lang="en-US">
                <a:latin typeface="Arial" pitchFamily="34" charset="0"/>
              </a:endParaRPr>
            </a:p>
          </p:txBody>
        </p:sp>
        <p:sp>
          <p:nvSpPr>
            <p:cNvPr id="58382" name="Rectangle 36"/>
            <p:cNvSpPr>
              <a:spLocks noChangeArrowheads="1"/>
            </p:cNvSpPr>
            <p:nvPr/>
          </p:nvSpPr>
          <p:spPr bwMode="auto">
            <a:xfrm>
              <a:off x="3302" y="1051"/>
              <a:ext cx="207"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600">
                  <a:solidFill>
                    <a:srgbClr val="1A1B1C"/>
                  </a:solidFill>
                  <a:latin typeface="Symbol" pitchFamily="18" charset="2"/>
                </a:rPr>
                <a:t>¬</a:t>
              </a:r>
              <a:endParaRPr lang="en-US">
                <a:latin typeface="Arial" pitchFamily="34" charset="0"/>
              </a:endParaRPr>
            </a:p>
          </p:txBody>
        </p:sp>
        <p:sp>
          <p:nvSpPr>
            <p:cNvPr id="58383" name="Rectangle 37"/>
            <p:cNvSpPr>
              <a:spLocks noChangeArrowheads="1"/>
            </p:cNvSpPr>
            <p:nvPr/>
          </p:nvSpPr>
          <p:spPr bwMode="auto">
            <a:xfrm>
              <a:off x="3588" y="1078"/>
              <a:ext cx="82"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600" i="1">
                  <a:solidFill>
                    <a:srgbClr val="1A1B1C"/>
                  </a:solidFill>
                  <a:latin typeface="Times New Roman" pitchFamily="18" charset="0"/>
                </a:rPr>
                <a:t>r</a:t>
              </a:r>
              <a:endParaRPr lang="en-US">
                <a:latin typeface="Arial" pitchFamily="34" charset="0"/>
              </a:endParaRPr>
            </a:p>
          </p:txBody>
        </p:sp>
        <p:sp>
          <p:nvSpPr>
            <p:cNvPr id="58384" name="Rectangle 38"/>
            <p:cNvSpPr>
              <a:spLocks noChangeArrowheads="1"/>
            </p:cNvSpPr>
            <p:nvPr/>
          </p:nvSpPr>
          <p:spPr bwMode="auto">
            <a:xfrm>
              <a:off x="3662" y="1077"/>
              <a:ext cx="105"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600">
                  <a:solidFill>
                    <a:srgbClr val="1A1B1C"/>
                  </a:solidFill>
                  <a:latin typeface="Times New Roman" pitchFamily="18" charset="0"/>
                </a:rPr>
                <a:t>2</a:t>
              </a:r>
              <a:endParaRPr lang="en-US">
                <a:latin typeface="Arial" pitchFamily="34" charset="0"/>
              </a:endParaRPr>
            </a:p>
          </p:txBody>
        </p:sp>
        <p:sp>
          <p:nvSpPr>
            <p:cNvPr id="58385" name="Line 39"/>
            <p:cNvSpPr>
              <a:spLocks noChangeShapeType="1"/>
            </p:cNvSpPr>
            <p:nvPr/>
          </p:nvSpPr>
          <p:spPr bwMode="auto">
            <a:xfrm flipV="1">
              <a:off x="4279" y="1090"/>
              <a:ext cx="0" cy="234"/>
            </a:xfrm>
            <a:prstGeom prst="line">
              <a:avLst/>
            </a:prstGeom>
            <a:noFill/>
            <a:ln w="0">
              <a:solidFill>
                <a:srgbClr val="1A1B1C"/>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386" name="Line 40"/>
            <p:cNvSpPr>
              <a:spLocks noChangeShapeType="1"/>
            </p:cNvSpPr>
            <p:nvPr/>
          </p:nvSpPr>
          <p:spPr bwMode="auto">
            <a:xfrm flipV="1">
              <a:off x="4334" y="1090"/>
              <a:ext cx="0" cy="234"/>
            </a:xfrm>
            <a:prstGeom prst="line">
              <a:avLst/>
            </a:prstGeom>
            <a:noFill/>
            <a:ln w="0">
              <a:solidFill>
                <a:srgbClr val="1A1B1C"/>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387" name="Line 41"/>
            <p:cNvSpPr>
              <a:spLocks noChangeShapeType="1"/>
            </p:cNvSpPr>
            <p:nvPr/>
          </p:nvSpPr>
          <p:spPr bwMode="auto">
            <a:xfrm>
              <a:off x="1755" y="1337"/>
              <a:ext cx="2579" cy="0"/>
            </a:xfrm>
            <a:prstGeom prst="line">
              <a:avLst/>
            </a:prstGeom>
            <a:noFill/>
            <a:ln w="0">
              <a:solidFill>
                <a:srgbClr val="1A1B1C"/>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388" name="Line 42"/>
            <p:cNvSpPr>
              <a:spLocks noChangeShapeType="1"/>
            </p:cNvSpPr>
            <p:nvPr/>
          </p:nvSpPr>
          <p:spPr bwMode="auto">
            <a:xfrm flipV="1">
              <a:off x="1755" y="1324"/>
              <a:ext cx="0" cy="247"/>
            </a:xfrm>
            <a:prstGeom prst="line">
              <a:avLst/>
            </a:prstGeom>
            <a:noFill/>
            <a:ln w="0">
              <a:solidFill>
                <a:srgbClr val="1A1B1C"/>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389" name="Rectangle 43"/>
            <p:cNvSpPr>
              <a:spLocks noChangeArrowheads="1"/>
            </p:cNvSpPr>
            <p:nvPr/>
          </p:nvSpPr>
          <p:spPr bwMode="auto">
            <a:xfrm>
              <a:off x="1954" y="1324"/>
              <a:ext cx="758"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600" dirty="0" err="1">
                  <a:solidFill>
                    <a:srgbClr val="1A1B1C"/>
                  </a:solidFill>
                  <a:latin typeface="Times New Roman" pitchFamily="18" charset="0"/>
                </a:rPr>
                <a:t>mov</a:t>
              </a:r>
              <a:r>
                <a:rPr lang="en-US" sz="2600" dirty="0">
                  <a:solidFill>
                    <a:srgbClr val="1A1B1C"/>
                  </a:solidFill>
                  <a:latin typeface="Times New Roman" pitchFamily="18" charset="0"/>
                </a:rPr>
                <a:t> r1,3</a:t>
              </a:r>
              <a:endParaRPr lang="en-US" dirty="0">
                <a:latin typeface="Arial" pitchFamily="34" charset="0"/>
              </a:endParaRPr>
            </a:p>
          </p:txBody>
        </p:sp>
        <p:sp>
          <p:nvSpPr>
            <p:cNvPr id="58390" name="Line 44"/>
            <p:cNvSpPr>
              <a:spLocks noChangeShapeType="1"/>
            </p:cNvSpPr>
            <p:nvPr/>
          </p:nvSpPr>
          <p:spPr bwMode="auto">
            <a:xfrm flipV="1">
              <a:off x="2949" y="1324"/>
              <a:ext cx="0" cy="247"/>
            </a:xfrm>
            <a:prstGeom prst="line">
              <a:avLst/>
            </a:prstGeom>
            <a:noFill/>
            <a:ln w="0">
              <a:solidFill>
                <a:srgbClr val="1A1B1C"/>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391" name="Rectangle 45"/>
            <p:cNvSpPr>
              <a:spLocks noChangeArrowheads="1"/>
            </p:cNvSpPr>
            <p:nvPr/>
          </p:nvSpPr>
          <p:spPr bwMode="auto">
            <a:xfrm>
              <a:off x="3069" y="1321"/>
              <a:ext cx="82"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600" i="1">
                  <a:solidFill>
                    <a:srgbClr val="1A1B1C"/>
                  </a:solidFill>
                  <a:latin typeface="Times New Roman" pitchFamily="18" charset="0"/>
                </a:rPr>
                <a:t>r</a:t>
              </a:r>
              <a:endParaRPr lang="en-US">
                <a:latin typeface="Arial" pitchFamily="34" charset="0"/>
              </a:endParaRPr>
            </a:p>
          </p:txBody>
        </p:sp>
        <p:sp>
          <p:nvSpPr>
            <p:cNvPr id="58392" name="Rectangle 46"/>
            <p:cNvSpPr>
              <a:spLocks noChangeArrowheads="1"/>
            </p:cNvSpPr>
            <p:nvPr/>
          </p:nvSpPr>
          <p:spPr bwMode="auto">
            <a:xfrm>
              <a:off x="3141" y="1324"/>
              <a:ext cx="210"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600">
                  <a:solidFill>
                    <a:srgbClr val="1A1B1C"/>
                  </a:solidFill>
                  <a:latin typeface="Times New Roman" pitchFamily="18" charset="0"/>
                </a:rPr>
                <a:t>1  </a:t>
              </a:r>
              <a:endParaRPr lang="en-US">
                <a:latin typeface="Arial" pitchFamily="34" charset="0"/>
              </a:endParaRPr>
            </a:p>
          </p:txBody>
        </p:sp>
        <p:sp>
          <p:nvSpPr>
            <p:cNvPr id="58393" name="Rectangle 47"/>
            <p:cNvSpPr>
              <a:spLocks noChangeArrowheads="1"/>
            </p:cNvSpPr>
            <p:nvPr/>
          </p:nvSpPr>
          <p:spPr bwMode="auto">
            <a:xfrm>
              <a:off x="3302" y="1294"/>
              <a:ext cx="207"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600">
                  <a:solidFill>
                    <a:srgbClr val="1A1B1C"/>
                  </a:solidFill>
                  <a:latin typeface="Symbol" pitchFamily="18" charset="2"/>
                </a:rPr>
                <a:t>¬</a:t>
              </a:r>
              <a:endParaRPr lang="en-US">
                <a:latin typeface="Arial" pitchFamily="34" charset="0"/>
              </a:endParaRPr>
            </a:p>
          </p:txBody>
        </p:sp>
        <p:sp>
          <p:nvSpPr>
            <p:cNvPr id="58394" name="Rectangle 48"/>
            <p:cNvSpPr>
              <a:spLocks noChangeArrowheads="1"/>
            </p:cNvSpPr>
            <p:nvPr/>
          </p:nvSpPr>
          <p:spPr bwMode="auto">
            <a:xfrm>
              <a:off x="3593" y="1324"/>
              <a:ext cx="105"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600">
                  <a:solidFill>
                    <a:srgbClr val="1A1B1C"/>
                  </a:solidFill>
                  <a:latin typeface="Times New Roman" pitchFamily="18" charset="0"/>
                </a:rPr>
                <a:t>3</a:t>
              </a:r>
              <a:endParaRPr lang="en-US">
                <a:latin typeface="Arial" pitchFamily="34" charset="0"/>
              </a:endParaRPr>
            </a:p>
          </p:txBody>
        </p:sp>
        <p:sp>
          <p:nvSpPr>
            <p:cNvPr id="58395" name="Line 49"/>
            <p:cNvSpPr>
              <a:spLocks noChangeShapeType="1"/>
            </p:cNvSpPr>
            <p:nvPr/>
          </p:nvSpPr>
          <p:spPr bwMode="auto">
            <a:xfrm flipV="1">
              <a:off x="4279" y="1324"/>
              <a:ext cx="0" cy="247"/>
            </a:xfrm>
            <a:prstGeom prst="line">
              <a:avLst/>
            </a:prstGeom>
            <a:noFill/>
            <a:ln w="0">
              <a:solidFill>
                <a:srgbClr val="1A1B1C"/>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396" name="Line 50"/>
            <p:cNvSpPr>
              <a:spLocks noChangeShapeType="1"/>
            </p:cNvSpPr>
            <p:nvPr/>
          </p:nvSpPr>
          <p:spPr bwMode="auto">
            <a:xfrm flipV="1">
              <a:off x="4334" y="1324"/>
              <a:ext cx="0" cy="247"/>
            </a:xfrm>
            <a:prstGeom prst="line">
              <a:avLst/>
            </a:prstGeom>
            <a:noFill/>
            <a:ln w="0">
              <a:solidFill>
                <a:srgbClr val="1A1B1C"/>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397" name="Line 51"/>
            <p:cNvSpPr>
              <a:spLocks noChangeShapeType="1"/>
            </p:cNvSpPr>
            <p:nvPr/>
          </p:nvSpPr>
          <p:spPr bwMode="auto">
            <a:xfrm>
              <a:off x="1755" y="1584"/>
              <a:ext cx="2579" cy="0"/>
            </a:xfrm>
            <a:prstGeom prst="line">
              <a:avLst/>
            </a:prstGeom>
            <a:noFill/>
            <a:ln w="0">
              <a:solidFill>
                <a:srgbClr val="1A1B1C"/>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398" name="Line 52"/>
            <p:cNvSpPr>
              <a:spLocks noChangeShapeType="1"/>
            </p:cNvSpPr>
            <p:nvPr/>
          </p:nvSpPr>
          <p:spPr bwMode="auto">
            <a:xfrm>
              <a:off x="1755" y="1625"/>
              <a:ext cx="2579" cy="0"/>
            </a:xfrm>
            <a:prstGeom prst="line">
              <a:avLst/>
            </a:prstGeom>
            <a:noFill/>
            <a:ln w="0">
              <a:solidFill>
                <a:srgbClr val="1A1B1C"/>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399" name="Line 53"/>
            <p:cNvSpPr>
              <a:spLocks noChangeShapeType="1"/>
            </p:cNvSpPr>
            <p:nvPr/>
          </p:nvSpPr>
          <p:spPr bwMode="auto">
            <a:xfrm>
              <a:off x="1755" y="1035"/>
              <a:ext cx="2579" cy="0"/>
            </a:xfrm>
            <a:prstGeom prst="line">
              <a:avLst/>
            </a:prstGeom>
            <a:noFill/>
            <a:ln w="0">
              <a:solidFill>
                <a:srgbClr val="1A1B1C"/>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400" name="Line 31"/>
            <p:cNvSpPr>
              <a:spLocks noChangeShapeType="1"/>
            </p:cNvSpPr>
            <p:nvPr/>
          </p:nvSpPr>
          <p:spPr bwMode="auto">
            <a:xfrm flipV="1">
              <a:off x="1824" y="1095"/>
              <a:ext cx="0" cy="234"/>
            </a:xfrm>
            <a:prstGeom prst="line">
              <a:avLst/>
            </a:prstGeom>
            <a:noFill/>
            <a:ln w="0">
              <a:solidFill>
                <a:srgbClr val="1A1B1C"/>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401" name="Line 42"/>
            <p:cNvSpPr>
              <a:spLocks noChangeShapeType="1"/>
            </p:cNvSpPr>
            <p:nvPr/>
          </p:nvSpPr>
          <p:spPr bwMode="auto">
            <a:xfrm flipV="1">
              <a:off x="1824" y="1329"/>
              <a:ext cx="0" cy="247"/>
            </a:xfrm>
            <a:prstGeom prst="line">
              <a:avLst/>
            </a:prstGeom>
            <a:noFill/>
            <a:ln w="0">
              <a:solidFill>
                <a:srgbClr val="1A1B1C"/>
              </a:solidFill>
              <a:round/>
              <a:headEnd/>
              <a:tailEnd/>
            </a:ln>
            <a:extLst>
              <a:ext uri="{909E8E84-426E-40dd-AFC4-6F175D3DCCD1}">
                <a14:hiddenFill xmlns:a14="http://schemas.microsoft.com/office/drawing/2010/main" xmlns="">
                  <a:noFill/>
                </a14:hiddenFill>
              </a:ext>
            </a:extLst>
          </p:spPr>
          <p:txBody>
            <a:bodyPr/>
            <a:lstStyle/>
            <a:p>
              <a:endParaRPr lang="en-US"/>
            </a:p>
          </p:txBody>
        </p:sp>
      </p:grpSp>
      <p:pic>
        <p:nvPicPr>
          <p:cNvPr id="34"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page34">
    <p:spTree>
      <p:nvGrpSpPr>
        <p:cNvPr id="1" name=""/>
        <p:cNvGrpSpPr/>
        <p:nvPr/>
      </p:nvGrpSpPr>
      <p:grpSpPr>
        <a:xfrm>
          <a:off x="0" y="0"/>
          <a:ext cx="0" cy="0"/>
          <a:chOff x="0" y="0"/>
          <a:chExt cx="0" cy="0"/>
        </a:xfrm>
      </p:grpSpPr>
      <p:sp>
        <p:nvSpPr>
          <p:cNvPr id="5" name="Slide Number Placeholder 1"/>
          <p:cNvSpPr>
            <a:spLocks noGrp="1"/>
          </p:cNvSpPr>
          <p:nvPr>
            <p:ph type="sldNum" sz="quarter" idx="12"/>
          </p:nvPr>
        </p:nvSpPr>
        <p:spPr>
          <a:xfrm>
            <a:off x="10067279" y="6356351"/>
            <a:ext cx="561975" cy="365125"/>
          </a:xfrm>
        </p:spPr>
        <p:txBody>
          <a:bodyPr/>
          <a:lstStyle/>
          <a:p>
            <a:pPr>
              <a:defRPr/>
            </a:pPr>
            <a:fld id="{76CA54A1-9507-4EFE-A1AD-ADEBF6614D27}" type="slidenum">
              <a:rPr/>
              <a:pPr>
                <a:defRPr/>
              </a:pPr>
              <a:t>35</a:t>
            </a:fld>
            <a:endParaRPr/>
          </a:p>
        </p:txBody>
      </p:sp>
      <p:sp>
        <p:nvSpPr>
          <p:cNvPr id="2" name="Title 1"/>
          <p:cNvSpPr txBox="1">
            <a:spLocks noGrp="1"/>
          </p:cNvSpPr>
          <p:nvPr>
            <p:ph type="title" idx="4294967295"/>
          </p:nvPr>
        </p:nvSpPr>
        <p:spPr>
          <a:xfrm>
            <a:off x="1752600" y="152401"/>
            <a:ext cx="87630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Arithmetic</a:t>
            </a:r>
            <a:r>
              <a:rPr lang="fr-FR" dirty="0">
                <a:solidFill>
                  <a:schemeClr val="tx1"/>
                </a:solidFill>
              </a:rPr>
              <a:t>/</a:t>
            </a:r>
            <a:r>
              <a:rPr lang="fr-FR" dirty="0" err="1">
                <a:solidFill>
                  <a:schemeClr val="tx1"/>
                </a:solidFill>
              </a:rPr>
              <a:t>Logical</a:t>
            </a:r>
            <a:r>
              <a:rPr lang="fr-FR" dirty="0">
                <a:solidFill>
                  <a:schemeClr val="tx1"/>
                </a:solidFill>
              </a:rPr>
              <a:t> Instructions</a:t>
            </a:r>
          </a:p>
        </p:txBody>
      </p:sp>
      <p:sp>
        <p:nvSpPr>
          <p:cNvPr id="59397" name="Text Placeholder 2"/>
          <p:cNvSpPr txBox="1">
            <a:spLocks noGrp="1"/>
          </p:cNvSpPr>
          <p:nvPr>
            <p:ph type="body" idx="4294967295"/>
          </p:nvPr>
        </p:nvSpPr>
        <p:spPr bwMode="auto">
          <a:xfrm>
            <a:off x="1828800" y="1600200"/>
            <a:ext cx="8534400" cy="1066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fontScale="92500" lnSpcReduction="10000"/>
          </a:bodyPr>
          <a:lstStyle>
            <a:lvl1pPr marL="431800" indent="-323850">
              <a:defRPr sz="3200">
                <a:solidFill>
                  <a:srgbClr val="000000"/>
                </a:solidFill>
                <a:latin typeface="Calibri" pitchFamily="34" charset="0"/>
              </a:defRPr>
            </a:lvl1pPr>
            <a:lvl2pPr marL="863600" indent="-323850">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dirty="0" err="1">
                <a:ea typeface="Microsoft YaHei"/>
              </a:rPr>
              <a:t>SimpleRisc</a:t>
            </a:r>
            <a:r>
              <a:rPr lang="en-US" dirty="0">
                <a:ea typeface="Microsoft YaHei"/>
              </a:rPr>
              <a:t> has 6 arithmetic instructions</a:t>
            </a:r>
          </a:p>
          <a:p>
            <a:pPr lvl="1">
              <a:spcBef>
                <a:spcPct val="0"/>
              </a:spcBef>
              <a:spcAft>
                <a:spcPts val="1138"/>
              </a:spcAft>
            </a:pPr>
            <a:r>
              <a:rPr lang="en-US" sz="2400" dirty="0">
                <a:ea typeface="Microsoft YaHei"/>
              </a:rPr>
              <a:t>add, sub, </a:t>
            </a:r>
            <a:r>
              <a:rPr lang="en-US" sz="2400" dirty="0" err="1">
                <a:ea typeface="Microsoft YaHei"/>
              </a:rPr>
              <a:t>mul</a:t>
            </a:r>
            <a:r>
              <a:rPr lang="en-US" sz="2400" dirty="0">
                <a:ea typeface="Microsoft YaHei"/>
              </a:rPr>
              <a:t>, div, mod, </a:t>
            </a:r>
            <a:r>
              <a:rPr lang="en-US" sz="2400" dirty="0" err="1">
                <a:ea typeface="Microsoft YaHei"/>
              </a:rPr>
              <a:t>cmp</a:t>
            </a:r>
            <a:endParaRPr lang="en-US" sz="2400" dirty="0">
              <a:ea typeface="Microsoft YaHei"/>
            </a:endParaRPr>
          </a:p>
          <a:p>
            <a:pPr marL="539750" lvl="1" indent="0">
              <a:spcBef>
                <a:spcPct val="0"/>
              </a:spcBef>
              <a:spcAft>
                <a:spcPts val="1138"/>
              </a:spcAft>
              <a:buNone/>
            </a:pPr>
            <a:endParaRPr lang="en-US" sz="2400" dirty="0">
              <a:ea typeface="Microsoft YaHei"/>
            </a:endParaRPr>
          </a:p>
        </p:txBody>
      </p:sp>
      <p:sp>
        <p:nvSpPr>
          <p:cNvPr id="59399" name="AutoShape 114"/>
          <p:cNvSpPr>
            <a:spLocks noChangeAspect="1" noChangeArrowheads="1" noTextEdit="1"/>
          </p:cNvSpPr>
          <p:nvPr/>
        </p:nvSpPr>
        <p:spPr bwMode="auto">
          <a:xfrm>
            <a:off x="3200400" y="3062288"/>
            <a:ext cx="6940550" cy="2119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grpSp>
        <p:nvGrpSpPr>
          <p:cNvPr id="8" name="Group 7"/>
          <p:cNvGrpSpPr/>
          <p:nvPr/>
        </p:nvGrpSpPr>
        <p:grpSpPr>
          <a:xfrm>
            <a:off x="3200401" y="2963025"/>
            <a:ext cx="5454733" cy="2494870"/>
            <a:chOff x="4072763" y="3089275"/>
            <a:chExt cx="4515613" cy="2065338"/>
          </a:xfrm>
        </p:grpSpPr>
        <p:sp>
          <p:nvSpPr>
            <p:cNvPr id="59404" name="Rectangle 120"/>
            <p:cNvSpPr>
              <a:spLocks noChangeArrowheads="1"/>
            </p:cNvSpPr>
            <p:nvPr/>
          </p:nvSpPr>
          <p:spPr bwMode="auto">
            <a:xfrm>
              <a:off x="4257675" y="3141663"/>
              <a:ext cx="605121" cy="2038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dirty="0">
                  <a:solidFill>
                    <a:srgbClr val="1A1B1C"/>
                  </a:solidFill>
                  <a:latin typeface="Times New Roman" pitchFamily="18" charset="0"/>
                </a:rPr>
                <a:t>Example</a:t>
              </a:r>
              <a:endParaRPr lang="en-US" dirty="0">
                <a:latin typeface="Arial" pitchFamily="34" charset="0"/>
              </a:endParaRPr>
            </a:p>
          </p:txBody>
        </p:sp>
        <p:sp>
          <p:nvSpPr>
            <p:cNvPr id="59405" name="Line 121"/>
            <p:cNvSpPr>
              <a:spLocks noChangeShapeType="1"/>
            </p:cNvSpPr>
            <p:nvPr/>
          </p:nvSpPr>
          <p:spPr bwMode="auto">
            <a:xfrm flipV="1">
              <a:off x="5608638" y="3141663"/>
              <a:ext cx="0" cy="238125"/>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9406" name="Rectangle 122"/>
            <p:cNvSpPr>
              <a:spLocks noChangeArrowheads="1"/>
            </p:cNvSpPr>
            <p:nvPr/>
          </p:nvSpPr>
          <p:spPr bwMode="auto">
            <a:xfrm>
              <a:off x="5727700" y="3141663"/>
              <a:ext cx="822753" cy="2038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Explanation</a:t>
              </a:r>
              <a:endParaRPr lang="en-US">
                <a:latin typeface="Arial" pitchFamily="34" charset="0"/>
              </a:endParaRPr>
            </a:p>
          </p:txBody>
        </p:sp>
        <p:sp>
          <p:nvSpPr>
            <p:cNvPr id="59407" name="Line 123"/>
            <p:cNvSpPr>
              <a:spLocks noChangeShapeType="1"/>
            </p:cNvSpPr>
            <p:nvPr/>
          </p:nvSpPr>
          <p:spPr bwMode="auto">
            <a:xfrm flipV="1">
              <a:off x="8534400" y="3141663"/>
              <a:ext cx="0" cy="238125"/>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9408" name="Line 124"/>
            <p:cNvSpPr>
              <a:spLocks noChangeShapeType="1"/>
            </p:cNvSpPr>
            <p:nvPr/>
          </p:nvSpPr>
          <p:spPr bwMode="auto">
            <a:xfrm flipV="1">
              <a:off x="8588375" y="3141663"/>
              <a:ext cx="0" cy="238125"/>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9411" name="Rectangle 127"/>
            <p:cNvSpPr>
              <a:spLocks noChangeArrowheads="1"/>
            </p:cNvSpPr>
            <p:nvPr/>
          </p:nvSpPr>
          <p:spPr bwMode="auto">
            <a:xfrm>
              <a:off x="4257675" y="3381375"/>
              <a:ext cx="883795" cy="2038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dirty="0">
                  <a:solidFill>
                    <a:srgbClr val="1A1B1C"/>
                  </a:solidFill>
                  <a:latin typeface="Times New Roman" pitchFamily="18" charset="0"/>
                </a:rPr>
                <a:t>add r1, r2, r3</a:t>
              </a:r>
              <a:endParaRPr lang="en-US" dirty="0">
                <a:latin typeface="Arial" pitchFamily="34" charset="0"/>
              </a:endParaRPr>
            </a:p>
          </p:txBody>
        </p:sp>
        <p:sp>
          <p:nvSpPr>
            <p:cNvPr id="59412" name="Line 128"/>
            <p:cNvSpPr>
              <a:spLocks noChangeShapeType="1"/>
            </p:cNvSpPr>
            <p:nvPr/>
          </p:nvSpPr>
          <p:spPr bwMode="auto">
            <a:xfrm flipV="1">
              <a:off x="5608638" y="3392488"/>
              <a:ext cx="0" cy="239712"/>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9413" name="Line 129"/>
            <p:cNvSpPr>
              <a:spLocks noChangeShapeType="1"/>
            </p:cNvSpPr>
            <p:nvPr/>
          </p:nvSpPr>
          <p:spPr bwMode="auto">
            <a:xfrm flipV="1">
              <a:off x="8534400" y="3392488"/>
              <a:ext cx="0" cy="239712"/>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9414" name="Line 130"/>
            <p:cNvSpPr>
              <a:spLocks noChangeShapeType="1"/>
            </p:cNvSpPr>
            <p:nvPr/>
          </p:nvSpPr>
          <p:spPr bwMode="auto">
            <a:xfrm flipV="1">
              <a:off x="8588375" y="3392488"/>
              <a:ext cx="0" cy="239712"/>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9415" name="Line 131"/>
            <p:cNvSpPr>
              <a:spLocks noChangeShapeType="1"/>
            </p:cNvSpPr>
            <p:nvPr/>
          </p:nvSpPr>
          <p:spPr bwMode="auto">
            <a:xfrm>
              <a:off x="4138613" y="3632200"/>
              <a:ext cx="4449763" cy="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9417" name="Rectangle 133"/>
            <p:cNvSpPr>
              <a:spLocks noChangeArrowheads="1"/>
            </p:cNvSpPr>
            <p:nvPr/>
          </p:nvSpPr>
          <p:spPr bwMode="auto">
            <a:xfrm>
              <a:off x="4257675" y="3619500"/>
              <a:ext cx="911664" cy="2038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add r1, r2, 10</a:t>
              </a:r>
              <a:endParaRPr lang="en-US">
                <a:latin typeface="Arial" pitchFamily="34" charset="0"/>
              </a:endParaRPr>
            </a:p>
          </p:txBody>
        </p:sp>
        <p:sp>
          <p:nvSpPr>
            <p:cNvPr id="59418" name="Line 134"/>
            <p:cNvSpPr>
              <a:spLocks noChangeShapeType="1"/>
            </p:cNvSpPr>
            <p:nvPr/>
          </p:nvSpPr>
          <p:spPr bwMode="auto">
            <a:xfrm flipV="1">
              <a:off x="5608638" y="3632200"/>
              <a:ext cx="0" cy="238125"/>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9419" name="Line 135"/>
            <p:cNvSpPr>
              <a:spLocks noChangeShapeType="1"/>
            </p:cNvSpPr>
            <p:nvPr/>
          </p:nvSpPr>
          <p:spPr bwMode="auto">
            <a:xfrm flipV="1">
              <a:off x="8534400" y="3632200"/>
              <a:ext cx="0" cy="238125"/>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9420" name="Line 136"/>
            <p:cNvSpPr>
              <a:spLocks noChangeShapeType="1"/>
            </p:cNvSpPr>
            <p:nvPr/>
          </p:nvSpPr>
          <p:spPr bwMode="auto">
            <a:xfrm flipV="1">
              <a:off x="8588375" y="3632200"/>
              <a:ext cx="0" cy="238125"/>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9423" name="Rectangle 139"/>
            <p:cNvSpPr>
              <a:spLocks noChangeArrowheads="1"/>
            </p:cNvSpPr>
            <p:nvPr/>
          </p:nvSpPr>
          <p:spPr bwMode="auto">
            <a:xfrm>
              <a:off x="4257675" y="3870325"/>
              <a:ext cx="872765" cy="2038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dirty="0">
                  <a:solidFill>
                    <a:srgbClr val="1A1B1C"/>
                  </a:solidFill>
                  <a:latin typeface="Times New Roman" pitchFamily="18" charset="0"/>
                </a:rPr>
                <a:t>sub r1, r2, r3</a:t>
              </a:r>
              <a:endParaRPr lang="en-US" dirty="0">
                <a:latin typeface="Arial" pitchFamily="34" charset="0"/>
              </a:endParaRPr>
            </a:p>
          </p:txBody>
        </p:sp>
        <p:sp>
          <p:nvSpPr>
            <p:cNvPr id="59424" name="Line 140"/>
            <p:cNvSpPr>
              <a:spLocks noChangeShapeType="1"/>
            </p:cNvSpPr>
            <p:nvPr/>
          </p:nvSpPr>
          <p:spPr bwMode="auto">
            <a:xfrm flipV="1">
              <a:off x="5608638" y="3870325"/>
              <a:ext cx="0" cy="238125"/>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9425" name="Line 141"/>
            <p:cNvSpPr>
              <a:spLocks noChangeShapeType="1"/>
            </p:cNvSpPr>
            <p:nvPr/>
          </p:nvSpPr>
          <p:spPr bwMode="auto">
            <a:xfrm flipV="1">
              <a:off x="8534400" y="3870325"/>
              <a:ext cx="0" cy="238125"/>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9426" name="Line 142"/>
            <p:cNvSpPr>
              <a:spLocks noChangeShapeType="1"/>
            </p:cNvSpPr>
            <p:nvPr/>
          </p:nvSpPr>
          <p:spPr bwMode="auto">
            <a:xfrm flipV="1">
              <a:off x="8588375" y="3870325"/>
              <a:ext cx="0" cy="238125"/>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9429" name="Rectangle 145"/>
            <p:cNvSpPr>
              <a:spLocks noChangeArrowheads="1"/>
            </p:cNvSpPr>
            <p:nvPr/>
          </p:nvSpPr>
          <p:spPr bwMode="auto">
            <a:xfrm>
              <a:off x="4257675" y="4122738"/>
              <a:ext cx="903702" cy="2038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dirty="0" err="1">
                  <a:solidFill>
                    <a:srgbClr val="1A1B1C"/>
                  </a:solidFill>
                  <a:latin typeface="Times New Roman" pitchFamily="18" charset="0"/>
                </a:rPr>
                <a:t>mul</a:t>
              </a:r>
              <a:r>
                <a:rPr lang="en-US" sz="1600" dirty="0">
                  <a:solidFill>
                    <a:srgbClr val="1A1B1C"/>
                  </a:solidFill>
                  <a:latin typeface="Times New Roman" pitchFamily="18" charset="0"/>
                </a:rPr>
                <a:t> r1, r2, r3</a:t>
              </a:r>
              <a:endParaRPr lang="en-US" dirty="0">
                <a:latin typeface="Arial" pitchFamily="34" charset="0"/>
              </a:endParaRPr>
            </a:p>
          </p:txBody>
        </p:sp>
        <p:sp>
          <p:nvSpPr>
            <p:cNvPr id="59430" name="Line 146"/>
            <p:cNvSpPr>
              <a:spLocks noChangeShapeType="1"/>
            </p:cNvSpPr>
            <p:nvPr/>
          </p:nvSpPr>
          <p:spPr bwMode="auto">
            <a:xfrm flipV="1">
              <a:off x="5608638" y="4121150"/>
              <a:ext cx="0" cy="238125"/>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9431" name="Line 147"/>
            <p:cNvSpPr>
              <a:spLocks noChangeShapeType="1"/>
            </p:cNvSpPr>
            <p:nvPr/>
          </p:nvSpPr>
          <p:spPr bwMode="auto">
            <a:xfrm flipV="1">
              <a:off x="8534400" y="4121150"/>
              <a:ext cx="0" cy="238125"/>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9432" name="Line 148"/>
            <p:cNvSpPr>
              <a:spLocks noChangeShapeType="1"/>
            </p:cNvSpPr>
            <p:nvPr/>
          </p:nvSpPr>
          <p:spPr bwMode="auto">
            <a:xfrm flipV="1">
              <a:off x="8588375" y="4121150"/>
              <a:ext cx="0" cy="238125"/>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9435" name="Rectangle 151"/>
            <p:cNvSpPr>
              <a:spLocks noChangeArrowheads="1"/>
            </p:cNvSpPr>
            <p:nvPr/>
          </p:nvSpPr>
          <p:spPr bwMode="auto">
            <a:xfrm>
              <a:off x="4257675" y="4360863"/>
              <a:ext cx="853854" cy="2038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dirty="0">
                  <a:solidFill>
                    <a:srgbClr val="1A1B1C"/>
                  </a:solidFill>
                  <a:latin typeface="Times New Roman" pitchFamily="18" charset="0"/>
                </a:rPr>
                <a:t>div r1, r2, r3</a:t>
              </a:r>
              <a:endParaRPr lang="en-US" dirty="0">
                <a:latin typeface="Arial" pitchFamily="34" charset="0"/>
              </a:endParaRPr>
            </a:p>
          </p:txBody>
        </p:sp>
        <p:sp>
          <p:nvSpPr>
            <p:cNvPr id="59436" name="Line 152"/>
            <p:cNvSpPr>
              <a:spLocks noChangeShapeType="1"/>
            </p:cNvSpPr>
            <p:nvPr/>
          </p:nvSpPr>
          <p:spPr bwMode="auto">
            <a:xfrm flipV="1">
              <a:off x="5608638" y="4373563"/>
              <a:ext cx="0" cy="238125"/>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9437" name="Line 153"/>
            <p:cNvSpPr>
              <a:spLocks noChangeShapeType="1"/>
            </p:cNvSpPr>
            <p:nvPr/>
          </p:nvSpPr>
          <p:spPr bwMode="auto">
            <a:xfrm flipV="1">
              <a:off x="8534400" y="4373563"/>
              <a:ext cx="0" cy="238125"/>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9438" name="Line 154"/>
            <p:cNvSpPr>
              <a:spLocks noChangeShapeType="1"/>
            </p:cNvSpPr>
            <p:nvPr/>
          </p:nvSpPr>
          <p:spPr bwMode="auto">
            <a:xfrm flipV="1">
              <a:off x="8588375" y="4373563"/>
              <a:ext cx="0" cy="238125"/>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9441" name="Rectangle 157"/>
            <p:cNvSpPr>
              <a:spLocks noChangeArrowheads="1"/>
            </p:cNvSpPr>
            <p:nvPr/>
          </p:nvSpPr>
          <p:spPr bwMode="auto">
            <a:xfrm>
              <a:off x="4257675" y="4611688"/>
              <a:ext cx="940858" cy="2038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mod r1, r2, r3</a:t>
              </a:r>
              <a:endParaRPr lang="en-US">
                <a:latin typeface="Arial" pitchFamily="34" charset="0"/>
              </a:endParaRPr>
            </a:p>
          </p:txBody>
        </p:sp>
        <p:sp>
          <p:nvSpPr>
            <p:cNvPr id="59442" name="Line 158"/>
            <p:cNvSpPr>
              <a:spLocks noChangeShapeType="1"/>
            </p:cNvSpPr>
            <p:nvPr/>
          </p:nvSpPr>
          <p:spPr bwMode="auto">
            <a:xfrm flipV="1">
              <a:off x="5608638" y="4611688"/>
              <a:ext cx="0" cy="238125"/>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9443" name="Line 159"/>
            <p:cNvSpPr>
              <a:spLocks noChangeShapeType="1"/>
            </p:cNvSpPr>
            <p:nvPr/>
          </p:nvSpPr>
          <p:spPr bwMode="auto">
            <a:xfrm flipV="1">
              <a:off x="8534400" y="4611688"/>
              <a:ext cx="0" cy="238125"/>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9444" name="Line 160"/>
            <p:cNvSpPr>
              <a:spLocks noChangeShapeType="1"/>
            </p:cNvSpPr>
            <p:nvPr/>
          </p:nvSpPr>
          <p:spPr bwMode="auto">
            <a:xfrm flipV="1">
              <a:off x="8588375" y="4611688"/>
              <a:ext cx="0" cy="238125"/>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grpSp>
          <p:nvGrpSpPr>
            <p:cNvPr id="3" name="Group 2"/>
            <p:cNvGrpSpPr/>
            <p:nvPr/>
          </p:nvGrpSpPr>
          <p:grpSpPr>
            <a:xfrm>
              <a:off x="4138613" y="3141663"/>
              <a:ext cx="0" cy="1958975"/>
              <a:chOff x="4138613" y="3141663"/>
              <a:chExt cx="0" cy="1958975"/>
            </a:xfrm>
          </p:grpSpPr>
          <p:sp>
            <p:nvSpPr>
              <p:cNvPr id="59403" name="Line 119"/>
              <p:cNvSpPr>
                <a:spLocks noChangeShapeType="1"/>
              </p:cNvSpPr>
              <p:nvPr/>
            </p:nvSpPr>
            <p:spPr bwMode="auto">
              <a:xfrm flipV="1">
                <a:off x="4138613" y="3141663"/>
                <a:ext cx="0" cy="238125"/>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9410" name="Line 126"/>
              <p:cNvSpPr>
                <a:spLocks noChangeShapeType="1"/>
              </p:cNvSpPr>
              <p:nvPr/>
            </p:nvSpPr>
            <p:spPr bwMode="auto">
              <a:xfrm flipV="1">
                <a:off x="4138613" y="3392488"/>
                <a:ext cx="0" cy="239712"/>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9416" name="Line 132"/>
              <p:cNvSpPr>
                <a:spLocks noChangeShapeType="1"/>
              </p:cNvSpPr>
              <p:nvPr/>
            </p:nvSpPr>
            <p:spPr bwMode="auto">
              <a:xfrm flipV="1">
                <a:off x="4138613" y="3632200"/>
                <a:ext cx="0" cy="238125"/>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9422" name="Line 138"/>
              <p:cNvSpPr>
                <a:spLocks noChangeShapeType="1"/>
              </p:cNvSpPr>
              <p:nvPr/>
            </p:nvSpPr>
            <p:spPr bwMode="auto">
              <a:xfrm flipV="1">
                <a:off x="4138613" y="3870325"/>
                <a:ext cx="0" cy="238125"/>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9428" name="Line 144"/>
              <p:cNvSpPr>
                <a:spLocks noChangeShapeType="1"/>
              </p:cNvSpPr>
              <p:nvPr/>
            </p:nvSpPr>
            <p:spPr bwMode="auto">
              <a:xfrm flipV="1">
                <a:off x="4138613" y="4121150"/>
                <a:ext cx="0" cy="238125"/>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9434" name="Line 150"/>
              <p:cNvSpPr>
                <a:spLocks noChangeShapeType="1"/>
              </p:cNvSpPr>
              <p:nvPr/>
            </p:nvSpPr>
            <p:spPr bwMode="auto">
              <a:xfrm flipV="1">
                <a:off x="4138613" y="4373563"/>
                <a:ext cx="0" cy="238125"/>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9440" name="Line 156"/>
              <p:cNvSpPr>
                <a:spLocks noChangeShapeType="1"/>
              </p:cNvSpPr>
              <p:nvPr/>
            </p:nvSpPr>
            <p:spPr bwMode="auto">
              <a:xfrm flipV="1">
                <a:off x="4138613" y="4611688"/>
                <a:ext cx="0" cy="238125"/>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9462" name="Line 178"/>
              <p:cNvSpPr>
                <a:spLocks noChangeShapeType="1"/>
              </p:cNvSpPr>
              <p:nvPr/>
            </p:nvSpPr>
            <p:spPr bwMode="auto">
              <a:xfrm flipV="1">
                <a:off x="4138613" y="4862513"/>
                <a:ext cx="0" cy="238125"/>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grpSp>
        <p:sp>
          <p:nvSpPr>
            <p:cNvPr id="59463" name="Rectangle 179"/>
            <p:cNvSpPr>
              <a:spLocks noChangeArrowheads="1"/>
            </p:cNvSpPr>
            <p:nvPr/>
          </p:nvSpPr>
          <p:spPr bwMode="auto">
            <a:xfrm>
              <a:off x="4257675" y="4864100"/>
              <a:ext cx="704648" cy="2038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cmp r1, r2</a:t>
              </a:r>
              <a:endParaRPr lang="en-US">
                <a:latin typeface="Arial" pitchFamily="34" charset="0"/>
              </a:endParaRPr>
            </a:p>
          </p:txBody>
        </p:sp>
        <p:sp>
          <p:nvSpPr>
            <p:cNvPr id="59464" name="Line 180"/>
            <p:cNvSpPr>
              <a:spLocks noChangeShapeType="1"/>
            </p:cNvSpPr>
            <p:nvPr/>
          </p:nvSpPr>
          <p:spPr bwMode="auto">
            <a:xfrm flipV="1">
              <a:off x="5608638" y="4862513"/>
              <a:ext cx="0" cy="238125"/>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9465" name="Line 181"/>
            <p:cNvSpPr>
              <a:spLocks noChangeShapeType="1"/>
            </p:cNvSpPr>
            <p:nvPr/>
          </p:nvSpPr>
          <p:spPr bwMode="auto">
            <a:xfrm flipV="1">
              <a:off x="8534400" y="4862513"/>
              <a:ext cx="0" cy="238125"/>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9466" name="Line 182"/>
            <p:cNvSpPr>
              <a:spLocks noChangeShapeType="1"/>
            </p:cNvSpPr>
            <p:nvPr/>
          </p:nvSpPr>
          <p:spPr bwMode="auto">
            <a:xfrm flipV="1">
              <a:off x="8588375" y="4862513"/>
              <a:ext cx="0" cy="238125"/>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grpSp>
          <p:nvGrpSpPr>
            <p:cNvPr id="7" name="Group 6"/>
            <p:cNvGrpSpPr/>
            <p:nvPr/>
          </p:nvGrpSpPr>
          <p:grpSpPr>
            <a:xfrm>
              <a:off x="4072763" y="3089275"/>
              <a:ext cx="4507992" cy="2011363"/>
              <a:chOff x="1703388" y="3089275"/>
              <a:chExt cx="6884988" cy="2011363"/>
            </a:xfrm>
          </p:grpSpPr>
          <p:sp>
            <p:nvSpPr>
              <p:cNvPr id="59400" name="Line 116"/>
              <p:cNvSpPr>
                <a:spLocks noChangeShapeType="1"/>
              </p:cNvSpPr>
              <p:nvPr/>
            </p:nvSpPr>
            <p:spPr bwMode="auto">
              <a:xfrm>
                <a:off x="1703388" y="3089275"/>
                <a:ext cx="6884988" cy="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9467" name="Line 183"/>
              <p:cNvSpPr>
                <a:spLocks noChangeShapeType="1"/>
              </p:cNvSpPr>
              <p:nvPr/>
            </p:nvSpPr>
            <p:spPr bwMode="auto">
              <a:xfrm>
                <a:off x="1703388" y="5100638"/>
                <a:ext cx="6884988" cy="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4" name="Group 3"/>
            <p:cNvGrpSpPr/>
            <p:nvPr/>
          </p:nvGrpSpPr>
          <p:grpSpPr>
            <a:xfrm>
              <a:off x="4084796" y="3141663"/>
              <a:ext cx="4503580" cy="2012950"/>
              <a:chOff x="1703388" y="3141663"/>
              <a:chExt cx="6884988" cy="2012950"/>
            </a:xfrm>
          </p:grpSpPr>
          <p:sp>
            <p:nvSpPr>
              <p:cNvPr id="59401" name="Line 117"/>
              <p:cNvSpPr>
                <a:spLocks noChangeShapeType="1"/>
              </p:cNvSpPr>
              <p:nvPr/>
            </p:nvSpPr>
            <p:spPr bwMode="auto">
              <a:xfrm>
                <a:off x="1703388" y="3141663"/>
                <a:ext cx="6884988" cy="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9409" name="Line 125"/>
              <p:cNvSpPr>
                <a:spLocks noChangeShapeType="1"/>
              </p:cNvSpPr>
              <p:nvPr/>
            </p:nvSpPr>
            <p:spPr bwMode="auto">
              <a:xfrm>
                <a:off x="1703388" y="3379788"/>
                <a:ext cx="6884988" cy="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9421" name="Line 137"/>
              <p:cNvSpPr>
                <a:spLocks noChangeShapeType="1"/>
              </p:cNvSpPr>
              <p:nvPr/>
            </p:nvSpPr>
            <p:spPr bwMode="auto">
              <a:xfrm>
                <a:off x="1703388" y="3870325"/>
                <a:ext cx="6884988" cy="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9427" name="Line 143"/>
              <p:cNvSpPr>
                <a:spLocks noChangeShapeType="1"/>
              </p:cNvSpPr>
              <p:nvPr/>
            </p:nvSpPr>
            <p:spPr bwMode="auto">
              <a:xfrm>
                <a:off x="1703388" y="4121150"/>
                <a:ext cx="6884988" cy="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9433" name="Line 149"/>
              <p:cNvSpPr>
                <a:spLocks noChangeShapeType="1"/>
              </p:cNvSpPr>
              <p:nvPr/>
            </p:nvSpPr>
            <p:spPr bwMode="auto">
              <a:xfrm>
                <a:off x="1703388" y="4359275"/>
                <a:ext cx="6884988" cy="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9439" name="Line 155"/>
              <p:cNvSpPr>
                <a:spLocks noChangeShapeType="1"/>
              </p:cNvSpPr>
              <p:nvPr/>
            </p:nvSpPr>
            <p:spPr bwMode="auto">
              <a:xfrm>
                <a:off x="1703388" y="4611688"/>
                <a:ext cx="6884988" cy="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9445" name="Line 161"/>
              <p:cNvSpPr>
                <a:spLocks noChangeShapeType="1"/>
              </p:cNvSpPr>
              <p:nvPr/>
            </p:nvSpPr>
            <p:spPr bwMode="auto">
              <a:xfrm>
                <a:off x="1703388" y="4862513"/>
                <a:ext cx="6884988" cy="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9468" name="Line 184"/>
              <p:cNvSpPr>
                <a:spLocks noChangeShapeType="1"/>
              </p:cNvSpPr>
              <p:nvPr/>
            </p:nvSpPr>
            <p:spPr bwMode="auto">
              <a:xfrm>
                <a:off x="1703388" y="5154613"/>
                <a:ext cx="6884988" cy="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grpSp>
        <p:sp>
          <p:nvSpPr>
            <p:cNvPr id="59480" name="Rectangle 196"/>
            <p:cNvSpPr>
              <a:spLocks noChangeArrowheads="1"/>
            </p:cNvSpPr>
            <p:nvPr/>
          </p:nvSpPr>
          <p:spPr bwMode="auto">
            <a:xfrm>
              <a:off x="5740400" y="3381375"/>
              <a:ext cx="889104" cy="2038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i="1">
                  <a:solidFill>
                    <a:srgbClr val="1A1B1C"/>
                  </a:solidFill>
                  <a:latin typeface="Times New Roman" pitchFamily="18" charset="0"/>
                </a:rPr>
                <a:t>r</a:t>
              </a:r>
              <a:r>
                <a:rPr lang="en-US" sz="1600">
                  <a:solidFill>
                    <a:srgbClr val="1A1B1C"/>
                  </a:solidFill>
                  <a:latin typeface="Times New Roman" pitchFamily="18" charset="0"/>
                </a:rPr>
                <a:t>1      </a:t>
              </a:r>
              <a:r>
                <a:rPr lang="en-US" sz="1600" i="1">
                  <a:solidFill>
                    <a:srgbClr val="1A1B1C"/>
                  </a:solidFill>
                  <a:latin typeface="Times New Roman" pitchFamily="18" charset="0"/>
                </a:rPr>
                <a:t>r</a:t>
              </a:r>
              <a:r>
                <a:rPr lang="en-US" sz="1600">
                  <a:solidFill>
                    <a:srgbClr val="1A1B1C"/>
                  </a:solidFill>
                  <a:latin typeface="Times New Roman" pitchFamily="18" charset="0"/>
                </a:rPr>
                <a:t>2 + </a:t>
              </a:r>
              <a:r>
                <a:rPr lang="en-US" sz="1600" i="1">
                  <a:solidFill>
                    <a:srgbClr val="1A1B1C"/>
                  </a:solidFill>
                  <a:latin typeface="Times New Roman" pitchFamily="18" charset="0"/>
                </a:rPr>
                <a:t>r</a:t>
              </a:r>
              <a:r>
                <a:rPr lang="en-US" sz="1600">
                  <a:solidFill>
                    <a:srgbClr val="1A1B1C"/>
                  </a:solidFill>
                  <a:latin typeface="Times New Roman" pitchFamily="18" charset="0"/>
                </a:rPr>
                <a:t>3</a:t>
              </a:r>
              <a:endParaRPr lang="en-US">
                <a:latin typeface="Arial" pitchFamily="34" charset="0"/>
              </a:endParaRPr>
            </a:p>
          </p:txBody>
        </p:sp>
        <p:sp>
          <p:nvSpPr>
            <p:cNvPr id="59481" name="Rectangle 197"/>
            <p:cNvSpPr>
              <a:spLocks noChangeArrowheads="1"/>
            </p:cNvSpPr>
            <p:nvPr/>
          </p:nvSpPr>
          <p:spPr bwMode="auto">
            <a:xfrm>
              <a:off x="5948363" y="3355975"/>
              <a:ext cx="167204" cy="2038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dirty="0">
                  <a:solidFill>
                    <a:srgbClr val="1A1B1C"/>
                  </a:solidFill>
                  <a:latin typeface="Symbol" pitchFamily="18" charset="2"/>
                </a:rPr>
                <a:t>¬</a:t>
              </a:r>
              <a:endParaRPr lang="en-US" dirty="0">
                <a:latin typeface="Arial" pitchFamily="34" charset="0"/>
              </a:endParaRPr>
            </a:p>
          </p:txBody>
        </p:sp>
        <p:sp>
          <p:nvSpPr>
            <p:cNvPr id="59482" name="Rectangle 198"/>
            <p:cNvSpPr>
              <a:spLocks noChangeArrowheads="1"/>
            </p:cNvSpPr>
            <p:nvPr/>
          </p:nvSpPr>
          <p:spPr bwMode="auto">
            <a:xfrm>
              <a:off x="5740400" y="3619500"/>
              <a:ext cx="907682" cy="2038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i="1" dirty="0">
                  <a:solidFill>
                    <a:srgbClr val="1A1B1C"/>
                  </a:solidFill>
                  <a:latin typeface="Times New Roman" pitchFamily="18" charset="0"/>
                </a:rPr>
                <a:t>r</a:t>
              </a:r>
              <a:r>
                <a:rPr lang="en-US" sz="1600" dirty="0">
                  <a:solidFill>
                    <a:srgbClr val="1A1B1C"/>
                  </a:solidFill>
                  <a:latin typeface="Times New Roman" pitchFamily="18" charset="0"/>
                </a:rPr>
                <a:t>1      </a:t>
              </a:r>
              <a:r>
                <a:rPr lang="en-US" sz="1600" i="1" dirty="0">
                  <a:solidFill>
                    <a:srgbClr val="1A1B1C"/>
                  </a:solidFill>
                  <a:latin typeface="Times New Roman" pitchFamily="18" charset="0"/>
                </a:rPr>
                <a:t>r</a:t>
              </a:r>
              <a:r>
                <a:rPr lang="en-US" sz="1600" dirty="0">
                  <a:solidFill>
                    <a:srgbClr val="1A1B1C"/>
                  </a:solidFill>
                  <a:latin typeface="Times New Roman" pitchFamily="18" charset="0"/>
                </a:rPr>
                <a:t>2 + 10</a:t>
              </a:r>
              <a:endParaRPr lang="en-US" dirty="0">
                <a:latin typeface="Arial" pitchFamily="34" charset="0"/>
              </a:endParaRPr>
            </a:p>
          </p:txBody>
        </p:sp>
        <p:sp>
          <p:nvSpPr>
            <p:cNvPr id="59483" name="Rectangle 199"/>
            <p:cNvSpPr>
              <a:spLocks noChangeArrowheads="1"/>
            </p:cNvSpPr>
            <p:nvPr/>
          </p:nvSpPr>
          <p:spPr bwMode="auto">
            <a:xfrm>
              <a:off x="5948363" y="3590925"/>
              <a:ext cx="167204" cy="2038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Symbol" pitchFamily="18" charset="2"/>
                </a:rPr>
                <a:t>¬</a:t>
              </a:r>
              <a:endParaRPr lang="en-US">
                <a:latin typeface="Arial" pitchFamily="34" charset="0"/>
              </a:endParaRPr>
            </a:p>
          </p:txBody>
        </p:sp>
        <p:sp>
          <p:nvSpPr>
            <p:cNvPr id="59484" name="Rectangle 200"/>
            <p:cNvSpPr>
              <a:spLocks noChangeArrowheads="1"/>
            </p:cNvSpPr>
            <p:nvPr/>
          </p:nvSpPr>
          <p:spPr bwMode="auto">
            <a:xfrm>
              <a:off x="5740400" y="3857625"/>
              <a:ext cx="869198" cy="2038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i="1" dirty="0">
                  <a:solidFill>
                    <a:srgbClr val="1A1B1C"/>
                  </a:solidFill>
                  <a:latin typeface="Times New Roman" pitchFamily="18" charset="0"/>
                </a:rPr>
                <a:t>r</a:t>
              </a:r>
              <a:r>
                <a:rPr lang="en-US" sz="1600" dirty="0">
                  <a:solidFill>
                    <a:srgbClr val="1A1B1C"/>
                  </a:solidFill>
                  <a:latin typeface="Times New Roman" pitchFamily="18" charset="0"/>
                </a:rPr>
                <a:t>1      r2 – </a:t>
              </a:r>
              <a:r>
                <a:rPr lang="en-US" sz="1600" i="1" dirty="0">
                  <a:solidFill>
                    <a:srgbClr val="1A1B1C"/>
                  </a:solidFill>
                  <a:latin typeface="Times New Roman" pitchFamily="18" charset="0"/>
                </a:rPr>
                <a:t>r</a:t>
              </a:r>
              <a:r>
                <a:rPr lang="en-US" sz="1600" dirty="0">
                  <a:solidFill>
                    <a:srgbClr val="1A1B1C"/>
                  </a:solidFill>
                  <a:latin typeface="Times New Roman" pitchFamily="18" charset="0"/>
                </a:rPr>
                <a:t>3</a:t>
              </a:r>
              <a:endParaRPr lang="en-US" dirty="0">
                <a:latin typeface="Arial" pitchFamily="34" charset="0"/>
              </a:endParaRPr>
            </a:p>
          </p:txBody>
        </p:sp>
        <p:sp>
          <p:nvSpPr>
            <p:cNvPr id="59485" name="Rectangle 201"/>
            <p:cNvSpPr>
              <a:spLocks noChangeArrowheads="1"/>
            </p:cNvSpPr>
            <p:nvPr/>
          </p:nvSpPr>
          <p:spPr bwMode="auto">
            <a:xfrm>
              <a:off x="5962650" y="3859213"/>
              <a:ext cx="167204" cy="2038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Symbol" pitchFamily="18" charset="2"/>
                </a:rPr>
                <a:t>¬</a:t>
              </a:r>
              <a:endParaRPr lang="en-US">
                <a:latin typeface="Arial" pitchFamily="34" charset="0"/>
              </a:endParaRPr>
            </a:p>
          </p:txBody>
        </p:sp>
        <p:sp>
          <p:nvSpPr>
            <p:cNvPr id="59486" name="Rectangle 202"/>
            <p:cNvSpPr>
              <a:spLocks noChangeArrowheads="1"/>
            </p:cNvSpPr>
            <p:nvPr/>
          </p:nvSpPr>
          <p:spPr bwMode="auto">
            <a:xfrm>
              <a:off x="5740400" y="4083050"/>
              <a:ext cx="889104" cy="2038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i="1">
                  <a:solidFill>
                    <a:srgbClr val="1A1B1C"/>
                  </a:solidFill>
                  <a:latin typeface="Times New Roman" pitchFamily="18" charset="0"/>
                </a:rPr>
                <a:t>r</a:t>
              </a:r>
              <a:r>
                <a:rPr lang="en-US" sz="1600">
                  <a:solidFill>
                    <a:srgbClr val="1A1B1C"/>
                  </a:solidFill>
                  <a:latin typeface="Times New Roman" pitchFamily="18" charset="0"/>
                </a:rPr>
                <a:t>1      </a:t>
              </a:r>
              <a:r>
                <a:rPr lang="en-US" sz="1600" i="1">
                  <a:solidFill>
                    <a:srgbClr val="1A1B1C"/>
                  </a:solidFill>
                  <a:latin typeface="Times New Roman" pitchFamily="18" charset="0"/>
                </a:rPr>
                <a:t>r</a:t>
              </a:r>
              <a:r>
                <a:rPr lang="en-US" sz="1600">
                  <a:solidFill>
                    <a:srgbClr val="1A1B1C"/>
                  </a:solidFill>
                  <a:latin typeface="Times New Roman" pitchFamily="18" charset="0"/>
                </a:rPr>
                <a:t>2 × </a:t>
              </a:r>
              <a:r>
                <a:rPr lang="en-US" sz="1600" i="1">
                  <a:solidFill>
                    <a:srgbClr val="1A1B1C"/>
                  </a:solidFill>
                  <a:latin typeface="Times New Roman" pitchFamily="18" charset="0"/>
                </a:rPr>
                <a:t>r</a:t>
              </a:r>
              <a:r>
                <a:rPr lang="en-US" sz="1600">
                  <a:solidFill>
                    <a:srgbClr val="1A1B1C"/>
                  </a:solidFill>
                  <a:latin typeface="Times New Roman" pitchFamily="18" charset="0"/>
                </a:rPr>
                <a:t>3</a:t>
              </a:r>
              <a:endParaRPr lang="en-US">
                <a:latin typeface="Arial" pitchFamily="34" charset="0"/>
              </a:endParaRPr>
            </a:p>
          </p:txBody>
        </p:sp>
        <p:sp>
          <p:nvSpPr>
            <p:cNvPr id="59487" name="Rectangle 203"/>
            <p:cNvSpPr>
              <a:spLocks noChangeArrowheads="1"/>
            </p:cNvSpPr>
            <p:nvPr/>
          </p:nvSpPr>
          <p:spPr bwMode="auto">
            <a:xfrm>
              <a:off x="5948363" y="4087813"/>
              <a:ext cx="167204" cy="2038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Symbol" pitchFamily="18" charset="2"/>
                </a:rPr>
                <a:t>¬</a:t>
              </a:r>
              <a:endParaRPr lang="en-US">
                <a:latin typeface="Arial" pitchFamily="34" charset="0"/>
              </a:endParaRPr>
            </a:p>
          </p:txBody>
        </p:sp>
        <p:sp>
          <p:nvSpPr>
            <p:cNvPr id="59488" name="Rectangle 204"/>
            <p:cNvSpPr>
              <a:spLocks noChangeArrowheads="1"/>
            </p:cNvSpPr>
            <p:nvPr/>
          </p:nvSpPr>
          <p:spPr bwMode="auto">
            <a:xfrm>
              <a:off x="5740400" y="4321175"/>
              <a:ext cx="1471666" cy="2038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i="1" dirty="0">
                  <a:solidFill>
                    <a:srgbClr val="1A1B1C"/>
                  </a:solidFill>
                  <a:latin typeface="Times New Roman" pitchFamily="18" charset="0"/>
                </a:rPr>
                <a:t>r</a:t>
              </a:r>
              <a:r>
                <a:rPr lang="en-US" sz="1600" dirty="0">
                  <a:solidFill>
                    <a:srgbClr val="1A1B1C"/>
                  </a:solidFill>
                  <a:latin typeface="Times New Roman" pitchFamily="18" charset="0"/>
                </a:rPr>
                <a:t>1      </a:t>
              </a:r>
              <a:r>
                <a:rPr lang="en-US" sz="1600" i="1" dirty="0">
                  <a:solidFill>
                    <a:srgbClr val="1A1B1C"/>
                  </a:solidFill>
                  <a:latin typeface="Times New Roman" pitchFamily="18" charset="0"/>
                </a:rPr>
                <a:t>r</a:t>
              </a:r>
              <a:r>
                <a:rPr lang="en-US" sz="1600" dirty="0">
                  <a:solidFill>
                    <a:srgbClr val="1A1B1C"/>
                  </a:solidFill>
                  <a:latin typeface="Times New Roman" pitchFamily="18" charset="0"/>
                </a:rPr>
                <a:t>2/</a:t>
              </a:r>
              <a:r>
                <a:rPr lang="en-US" sz="1600" i="1" dirty="0">
                  <a:solidFill>
                    <a:srgbClr val="1A1B1C"/>
                  </a:solidFill>
                  <a:latin typeface="Times New Roman" pitchFamily="18" charset="0"/>
                </a:rPr>
                <a:t>r</a:t>
              </a:r>
              <a:r>
                <a:rPr lang="en-US" sz="1600" dirty="0">
                  <a:solidFill>
                    <a:srgbClr val="1A1B1C"/>
                  </a:solidFill>
                  <a:latin typeface="Times New Roman" pitchFamily="18" charset="0"/>
                </a:rPr>
                <a:t>3 (quotient)</a:t>
              </a:r>
              <a:endParaRPr lang="en-US" dirty="0">
                <a:latin typeface="Arial" pitchFamily="34" charset="0"/>
              </a:endParaRPr>
            </a:p>
          </p:txBody>
        </p:sp>
        <p:sp>
          <p:nvSpPr>
            <p:cNvPr id="59489" name="Rectangle 205"/>
            <p:cNvSpPr>
              <a:spLocks noChangeArrowheads="1"/>
            </p:cNvSpPr>
            <p:nvPr/>
          </p:nvSpPr>
          <p:spPr bwMode="auto">
            <a:xfrm>
              <a:off x="5948363" y="4318000"/>
              <a:ext cx="167204" cy="2038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Symbol" pitchFamily="18" charset="2"/>
                </a:rPr>
                <a:t>¬</a:t>
              </a:r>
              <a:endParaRPr lang="en-US">
                <a:latin typeface="Arial" pitchFamily="34" charset="0"/>
              </a:endParaRPr>
            </a:p>
          </p:txBody>
        </p:sp>
        <p:sp>
          <p:nvSpPr>
            <p:cNvPr id="59490" name="Rectangle 206"/>
            <p:cNvSpPr>
              <a:spLocks noChangeArrowheads="1"/>
            </p:cNvSpPr>
            <p:nvPr/>
          </p:nvSpPr>
          <p:spPr bwMode="auto">
            <a:xfrm>
              <a:off x="5740400" y="4598988"/>
              <a:ext cx="1933469" cy="2038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i="1" dirty="0">
                  <a:solidFill>
                    <a:srgbClr val="1A1B1C"/>
                  </a:solidFill>
                  <a:latin typeface="Times New Roman" pitchFamily="18" charset="0"/>
                </a:rPr>
                <a:t>r</a:t>
              </a:r>
              <a:r>
                <a:rPr lang="en-US" sz="1600" dirty="0">
                  <a:solidFill>
                    <a:srgbClr val="1A1B1C"/>
                  </a:solidFill>
                  <a:latin typeface="Times New Roman" pitchFamily="18" charset="0"/>
                </a:rPr>
                <a:t>1      </a:t>
              </a:r>
              <a:r>
                <a:rPr lang="en-US" sz="1600" i="1" dirty="0">
                  <a:solidFill>
                    <a:srgbClr val="1A1B1C"/>
                  </a:solidFill>
                  <a:latin typeface="Times New Roman" pitchFamily="18" charset="0"/>
                </a:rPr>
                <a:t>r</a:t>
              </a:r>
              <a:r>
                <a:rPr lang="en-US" sz="1600" dirty="0">
                  <a:solidFill>
                    <a:srgbClr val="1A1B1C"/>
                  </a:solidFill>
                  <a:latin typeface="Times New Roman" pitchFamily="18" charset="0"/>
                </a:rPr>
                <a:t>2 </a:t>
              </a:r>
              <a:r>
                <a:rPr lang="en-US" sz="1600" i="1" dirty="0">
                  <a:solidFill>
                    <a:srgbClr val="1A1B1C"/>
                  </a:solidFill>
                  <a:latin typeface="Times New Roman" pitchFamily="18" charset="0"/>
                </a:rPr>
                <a:t>mod</a:t>
              </a:r>
              <a:r>
                <a:rPr lang="en-US" sz="1600" dirty="0">
                  <a:solidFill>
                    <a:srgbClr val="1A1B1C"/>
                  </a:solidFill>
                  <a:latin typeface="Times New Roman" pitchFamily="18" charset="0"/>
                </a:rPr>
                <a:t> </a:t>
              </a:r>
              <a:r>
                <a:rPr lang="en-US" sz="1600" i="1" dirty="0">
                  <a:solidFill>
                    <a:srgbClr val="1A1B1C"/>
                  </a:solidFill>
                  <a:latin typeface="Times New Roman" pitchFamily="18" charset="0"/>
                </a:rPr>
                <a:t>r</a:t>
              </a:r>
              <a:r>
                <a:rPr lang="en-US" sz="1600" dirty="0">
                  <a:solidFill>
                    <a:srgbClr val="1A1B1C"/>
                  </a:solidFill>
                  <a:latin typeface="Times New Roman" pitchFamily="18" charset="0"/>
                </a:rPr>
                <a:t>3 (remainder)</a:t>
              </a:r>
              <a:endParaRPr lang="en-US" dirty="0">
                <a:latin typeface="Arial" pitchFamily="34" charset="0"/>
              </a:endParaRPr>
            </a:p>
          </p:txBody>
        </p:sp>
        <p:sp>
          <p:nvSpPr>
            <p:cNvPr id="59491" name="Rectangle 207"/>
            <p:cNvSpPr>
              <a:spLocks noChangeArrowheads="1"/>
            </p:cNvSpPr>
            <p:nvPr/>
          </p:nvSpPr>
          <p:spPr bwMode="auto">
            <a:xfrm>
              <a:off x="5948363" y="4575175"/>
              <a:ext cx="167204" cy="2038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Symbol" pitchFamily="18" charset="2"/>
                </a:rPr>
                <a:t>¬</a:t>
              </a:r>
              <a:endParaRPr lang="en-US">
                <a:latin typeface="Arial" pitchFamily="34" charset="0"/>
              </a:endParaRPr>
            </a:p>
          </p:txBody>
        </p:sp>
        <p:sp>
          <p:nvSpPr>
            <p:cNvPr id="59492" name="Rectangle 208"/>
            <p:cNvSpPr>
              <a:spLocks noChangeArrowheads="1"/>
            </p:cNvSpPr>
            <p:nvPr/>
          </p:nvSpPr>
          <p:spPr bwMode="auto">
            <a:xfrm>
              <a:off x="5740400" y="4876800"/>
              <a:ext cx="563984" cy="2038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set flags</a:t>
              </a:r>
              <a:endParaRPr lang="en-US">
                <a:latin typeface="Arial" pitchFamily="34" charset="0"/>
              </a:endParaRPr>
            </a:p>
          </p:txBody>
        </p:sp>
        <p:grpSp>
          <p:nvGrpSpPr>
            <p:cNvPr id="102" name="Group 101"/>
            <p:cNvGrpSpPr/>
            <p:nvPr/>
          </p:nvGrpSpPr>
          <p:grpSpPr>
            <a:xfrm>
              <a:off x="4084796" y="3141662"/>
              <a:ext cx="0" cy="1958975"/>
              <a:chOff x="4138613" y="3141663"/>
              <a:chExt cx="0" cy="1958975"/>
            </a:xfrm>
          </p:grpSpPr>
          <p:sp>
            <p:nvSpPr>
              <p:cNvPr id="103" name="Line 119"/>
              <p:cNvSpPr>
                <a:spLocks noChangeShapeType="1"/>
              </p:cNvSpPr>
              <p:nvPr/>
            </p:nvSpPr>
            <p:spPr bwMode="auto">
              <a:xfrm flipV="1">
                <a:off x="4138613" y="3141663"/>
                <a:ext cx="0" cy="238125"/>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104" name="Line 126"/>
              <p:cNvSpPr>
                <a:spLocks noChangeShapeType="1"/>
              </p:cNvSpPr>
              <p:nvPr/>
            </p:nvSpPr>
            <p:spPr bwMode="auto">
              <a:xfrm flipV="1">
                <a:off x="4138613" y="3392488"/>
                <a:ext cx="0" cy="239712"/>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105" name="Line 132"/>
              <p:cNvSpPr>
                <a:spLocks noChangeShapeType="1"/>
              </p:cNvSpPr>
              <p:nvPr/>
            </p:nvSpPr>
            <p:spPr bwMode="auto">
              <a:xfrm flipV="1">
                <a:off x="4138613" y="3632200"/>
                <a:ext cx="0" cy="238125"/>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106" name="Line 138"/>
              <p:cNvSpPr>
                <a:spLocks noChangeShapeType="1"/>
              </p:cNvSpPr>
              <p:nvPr/>
            </p:nvSpPr>
            <p:spPr bwMode="auto">
              <a:xfrm flipV="1">
                <a:off x="4138613" y="3870325"/>
                <a:ext cx="0" cy="238125"/>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107" name="Line 144"/>
              <p:cNvSpPr>
                <a:spLocks noChangeShapeType="1"/>
              </p:cNvSpPr>
              <p:nvPr/>
            </p:nvSpPr>
            <p:spPr bwMode="auto">
              <a:xfrm flipV="1">
                <a:off x="4138613" y="4121150"/>
                <a:ext cx="0" cy="238125"/>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108" name="Line 150"/>
              <p:cNvSpPr>
                <a:spLocks noChangeShapeType="1"/>
              </p:cNvSpPr>
              <p:nvPr/>
            </p:nvSpPr>
            <p:spPr bwMode="auto">
              <a:xfrm flipV="1">
                <a:off x="4138613" y="4373563"/>
                <a:ext cx="0" cy="238125"/>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109" name="Line 156"/>
              <p:cNvSpPr>
                <a:spLocks noChangeShapeType="1"/>
              </p:cNvSpPr>
              <p:nvPr/>
            </p:nvSpPr>
            <p:spPr bwMode="auto">
              <a:xfrm flipV="1">
                <a:off x="4138613" y="4611688"/>
                <a:ext cx="0" cy="238125"/>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110" name="Line 178"/>
              <p:cNvSpPr>
                <a:spLocks noChangeShapeType="1"/>
              </p:cNvSpPr>
              <p:nvPr/>
            </p:nvSpPr>
            <p:spPr bwMode="auto">
              <a:xfrm flipV="1">
                <a:off x="4138613" y="4862513"/>
                <a:ext cx="0" cy="238125"/>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grpSp>
      </p:grpSp>
      <p:pic>
        <p:nvPicPr>
          <p:cNvPr id="85"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page35">
    <p:spTree>
      <p:nvGrpSpPr>
        <p:cNvPr id="1" name=""/>
        <p:cNvGrpSpPr/>
        <p:nvPr/>
      </p:nvGrpSpPr>
      <p:grpSpPr>
        <a:xfrm>
          <a:off x="0" y="0"/>
          <a:ext cx="0" cy="0"/>
          <a:chOff x="0" y="0"/>
          <a:chExt cx="0" cy="0"/>
        </a:xfrm>
      </p:grpSpPr>
      <p:sp>
        <p:nvSpPr>
          <p:cNvPr id="6" name="Slide Number Placeholder 1"/>
          <p:cNvSpPr>
            <a:spLocks noGrp="1"/>
          </p:cNvSpPr>
          <p:nvPr>
            <p:ph type="sldNum" sz="quarter" idx="12"/>
          </p:nvPr>
        </p:nvSpPr>
        <p:spPr>
          <a:xfrm>
            <a:off x="10067279" y="6356351"/>
            <a:ext cx="561975" cy="365125"/>
          </a:xfrm>
        </p:spPr>
        <p:txBody>
          <a:bodyPr/>
          <a:lstStyle/>
          <a:p>
            <a:pPr>
              <a:defRPr/>
            </a:pPr>
            <a:fld id="{FBCDF866-40E4-4AAD-9546-63AF03B3A407}" type="slidenum">
              <a:rPr/>
              <a:pPr>
                <a:defRPr/>
              </a:pPr>
              <a:t>36</a:t>
            </a:fld>
            <a:endParaRPr/>
          </a:p>
        </p:txBody>
      </p:sp>
      <p:sp>
        <p:nvSpPr>
          <p:cNvPr id="2" name="Title 1"/>
          <p:cNvSpPr txBox="1">
            <a:spLocks noGrp="1"/>
          </p:cNvSpPr>
          <p:nvPr>
            <p:ph type="title" idx="4294967295"/>
          </p:nvPr>
        </p:nvSpPr>
        <p:spPr>
          <a:xfrm>
            <a:off x="1752600" y="152401"/>
            <a:ext cx="868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Examples of </a:t>
            </a:r>
            <a:r>
              <a:rPr lang="fr-FR" dirty="0" err="1">
                <a:solidFill>
                  <a:schemeClr val="tx1"/>
                </a:solidFill>
              </a:rPr>
              <a:t>Arithmetic</a:t>
            </a:r>
            <a:r>
              <a:rPr lang="fr-FR" dirty="0">
                <a:solidFill>
                  <a:schemeClr val="tx1"/>
                </a:solidFill>
              </a:rPr>
              <a:t> Instructions</a:t>
            </a:r>
          </a:p>
        </p:txBody>
      </p:sp>
      <p:sp>
        <p:nvSpPr>
          <p:cNvPr id="60421" name="Text Placeholder 2"/>
          <p:cNvSpPr txBox="1">
            <a:spLocks noGrp="1"/>
          </p:cNvSpPr>
          <p:nvPr>
            <p:ph type="body" idx="4294967295"/>
          </p:nvPr>
        </p:nvSpPr>
        <p:spPr bwMode="auto">
          <a:xfrm>
            <a:off x="1752600" y="1524000"/>
            <a:ext cx="8686800" cy="4800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lvl1pPr marL="431800" indent="-323850">
              <a:defRPr sz="3200">
                <a:solidFill>
                  <a:srgbClr val="000000"/>
                </a:solidFill>
                <a:latin typeface="Calibri" pitchFamily="34" charset="0"/>
              </a:defRPr>
            </a:lvl1pPr>
            <a:lvl2pPr marL="863600" indent="-323850">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dirty="0">
                <a:ea typeface="Microsoft YaHei"/>
              </a:rPr>
              <a:t>Convert the following code to assembly</a:t>
            </a:r>
          </a:p>
          <a:p>
            <a:pPr lvl="1">
              <a:spcBef>
                <a:spcPct val="0"/>
              </a:spcBef>
              <a:spcAft>
                <a:spcPts val="1138"/>
              </a:spcAft>
              <a:buNone/>
            </a:pPr>
            <a:endParaRPr lang="en-US" sz="2400" dirty="0">
              <a:ea typeface="Microsoft YaHei"/>
            </a:endParaRPr>
          </a:p>
          <a:p>
            <a:pPr lvl="1">
              <a:spcBef>
                <a:spcPct val="0"/>
              </a:spcBef>
              <a:spcAft>
                <a:spcPts val="1138"/>
              </a:spcAft>
              <a:buNone/>
            </a:pPr>
            <a:endParaRPr lang="en-US" sz="2400" dirty="0">
              <a:ea typeface="Microsoft YaHei"/>
            </a:endParaRPr>
          </a:p>
          <a:p>
            <a:pPr lvl="1">
              <a:spcBef>
                <a:spcPct val="0"/>
              </a:spcBef>
              <a:spcAft>
                <a:spcPts val="1138"/>
              </a:spcAft>
              <a:buNone/>
            </a:pPr>
            <a:endParaRPr lang="en-US" sz="2400" dirty="0">
              <a:ea typeface="Microsoft YaHei"/>
            </a:endParaRPr>
          </a:p>
          <a:p>
            <a:pPr>
              <a:spcBef>
                <a:spcPct val="0"/>
              </a:spcBef>
              <a:spcAft>
                <a:spcPts val="1413"/>
              </a:spcAft>
            </a:pPr>
            <a:r>
              <a:rPr lang="en-US" dirty="0">
                <a:ea typeface="Microsoft YaHei"/>
              </a:rPr>
              <a:t>Assign the variables to registers</a:t>
            </a:r>
          </a:p>
          <a:p>
            <a:pPr lvl="1">
              <a:spcBef>
                <a:spcPct val="0"/>
              </a:spcBef>
              <a:spcAft>
                <a:spcPts val="1138"/>
              </a:spcAft>
            </a:pPr>
            <a:r>
              <a:rPr lang="en-US" sz="2400" dirty="0">
                <a:ea typeface="Microsoft YaHei"/>
              </a:rPr>
              <a:t>a ← r0, b ← r1, c ← r2, d ← r3</a:t>
            </a:r>
          </a:p>
        </p:txBody>
      </p:sp>
      <p:sp>
        <p:nvSpPr>
          <p:cNvPr id="4" name="Freeform 3"/>
          <p:cNvSpPr/>
          <p:nvPr/>
        </p:nvSpPr>
        <p:spPr>
          <a:xfrm>
            <a:off x="4202113" y="2160589"/>
            <a:ext cx="2735262" cy="136683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r>
              <a:rPr lang="en-IN" sz="2200" dirty="0">
                <a:latin typeface="Arial" pitchFamily="18"/>
                <a:ea typeface="Microsoft YaHei" pitchFamily="2"/>
                <a:cs typeface="Mangal" pitchFamily="2"/>
              </a:rPr>
              <a:t>a = 3</a:t>
            </a:r>
          </a:p>
          <a:p>
            <a:pPr fontAlgn="auto" hangingPunct="0">
              <a:spcBef>
                <a:spcPts val="0"/>
              </a:spcBef>
              <a:spcAft>
                <a:spcPts val="0"/>
              </a:spcAft>
              <a:defRPr/>
            </a:pPr>
            <a:r>
              <a:rPr lang="en-IN" sz="2200" dirty="0">
                <a:latin typeface="Arial" pitchFamily="18"/>
                <a:ea typeface="Microsoft YaHei" pitchFamily="2"/>
                <a:cs typeface="Mangal" pitchFamily="2"/>
              </a:rPr>
              <a:t>b = 5</a:t>
            </a:r>
          </a:p>
          <a:p>
            <a:pPr fontAlgn="auto" hangingPunct="0">
              <a:spcBef>
                <a:spcPts val="0"/>
              </a:spcBef>
              <a:spcAft>
                <a:spcPts val="0"/>
              </a:spcAft>
              <a:defRPr/>
            </a:pPr>
            <a:r>
              <a:rPr lang="en-IN" sz="2200" dirty="0">
                <a:latin typeface="Arial" pitchFamily="18"/>
                <a:ea typeface="Microsoft YaHei" pitchFamily="2"/>
                <a:cs typeface="Mangal" pitchFamily="2"/>
              </a:rPr>
              <a:t>c = a + b</a:t>
            </a:r>
          </a:p>
          <a:p>
            <a:pPr fontAlgn="auto" hangingPunct="0">
              <a:spcBef>
                <a:spcPts val="0"/>
              </a:spcBef>
              <a:spcAft>
                <a:spcPts val="0"/>
              </a:spcAft>
              <a:defRPr/>
            </a:pPr>
            <a:r>
              <a:rPr lang="en-IN" sz="2200" dirty="0">
                <a:latin typeface="Arial" pitchFamily="18"/>
                <a:ea typeface="Microsoft YaHei" pitchFamily="2"/>
                <a:cs typeface="Mangal" pitchFamily="2"/>
              </a:rPr>
              <a:t>d = c - 5</a:t>
            </a:r>
          </a:p>
        </p:txBody>
      </p:sp>
      <p:sp>
        <p:nvSpPr>
          <p:cNvPr id="5" name="Freeform 4"/>
          <p:cNvSpPr/>
          <p:nvPr/>
        </p:nvSpPr>
        <p:spPr>
          <a:xfrm>
            <a:off x="4273550" y="4895851"/>
            <a:ext cx="2736850" cy="136842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r>
              <a:rPr lang="en-IN" sz="2200">
                <a:latin typeface="Arial" pitchFamily="18"/>
                <a:ea typeface="Microsoft YaHei" pitchFamily="2"/>
                <a:cs typeface="Mangal" pitchFamily="2"/>
              </a:rPr>
              <a:t>mov r0, 3</a:t>
            </a:r>
          </a:p>
          <a:p>
            <a:pPr fontAlgn="auto" hangingPunct="0">
              <a:spcBef>
                <a:spcPts val="0"/>
              </a:spcBef>
              <a:spcAft>
                <a:spcPts val="0"/>
              </a:spcAft>
              <a:defRPr/>
            </a:pPr>
            <a:r>
              <a:rPr lang="en-IN" sz="2200">
                <a:latin typeface="Arial" pitchFamily="18"/>
                <a:ea typeface="Microsoft YaHei" pitchFamily="2"/>
                <a:cs typeface="Mangal" pitchFamily="2"/>
              </a:rPr>
              <a:t>mov r1, 5</a:t>
            </a:r>
          </a:p>
          <a:p>
            <a:pPr fontAlgn="auto" hangingPunct="0">
              <a:spcBef>
                <a:spcPts val="0"/>
              </a:spcBef>
              <a:spcAft>
                <a:spcPts val="0"/>
              </a:spcAft>
              <a:defRPr/>
            </a:pPr>
            <a:r>
              <a:rPr lang="en-IN" sz="2200">
                <a:latin typeface="Arial" pitchFamily="18"/>
                <a:ea typeface="Microsoft YaHei" pitchFamily="2"/>
                <a:cs typeface="Mangal" pitchFamily="2"/>
              </a:rPr>
              <a:t>add r2, r0, r1</a:t>
            </a:r>
          </a:p>
          <a:p>
            <a:pPr fontAlgn="auto" hangingPunct="0">
              <a:spcBef>
                <a:spcPts val="0"/>
              </a:spcBef>
              <a:spcAft>
                <a:spcPts val="0"/>
              </a:spcAft>
              <a:defRPr/>
            </a:pPr>
            <a:r>
              <a:rPr lang="en-IN" sz="2200">
                <a:latin typeface="Arial" pitchFamily="18"/>
                <a:ea typeface="Microsoft YaHei" pitchFamily="2"/>
                <a:cs typeface="Mangal" pitchFamily="2"/>
              </a:rPr>
              <a:t>sub r3, r2, 5</a:t>
            </a:r>
          </a:p>
        </p:txBody>
      </p:sp>
      <p:pic>
        <p:nvPicPr>
          <p:cNvPr id="8"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page36">
    <p:spTree>
      <p:nvGrpSpPr>
        <p:cNvPr id="1" name=""/>
        <p:cNvGrpSpPr/>
        <p:nvPr/>
      </p:nvGrpSpPr>
      <p:grpSpPr>
        <a:xfrm>
          <a:off x="0" y="0"/>
          <a:ext cx="0" cy="0"/>
          <a:chOff x="0" y="0"/>
          <a:chExt cx="0" cy="0"/>
        </a:xfrm>
      </p:grpSpPr>
      <p:sp>
        <p:nvSpPr>
          <p:cNvPr id="6" name="Slide Number Placeholder 1"/>
          <p:cNvSpPr>
            <a:spLocks noGrp="1"/>
          </p:cNvSpPr>
          <p:nvPr>
            <p:ph type="sldNum" sz="quarter" idx="12"/>
          </p:nvPr>
        </p:nvSpPr>
        <p:spPr>
          <a:xfrm>
            <a:off x="10067279" y="6356351"/>
            <a:ext cx="561975" cy="365125"/>
          </a:xfrm>
        </p:spPr>
        <p:txBody>
          <a:bodyPr/>
          <a:lstStyle/>
          <a:p>
            <a:pPr>
              <a:defRPr/>
            </a:pPr>
            <a:fld id="{4FFEDC76-F6A9-4392-89ED-B88D10D70CCD}" type="slidenum">
              <a:rPr/>
              <a:pPr>
                <a:defRPr/>
              </a:pPr>
              <a:t>37</a:t>
            </a:fld>
            <a:endParaRPr/>
          </a:p>
        </p:txBody>
      </p:sp>
      <p:sp>
        <p:nvSpPr>
          <p:cNvPr id="2" name="Title 1"/>
          <p:cNvSpPr txBox="1">
            <a:spLocks noGrp="1"/>
          </p:cNvSpPr>
          <p:nvPr>
            <p:ph type="title" idx="4294967295"/>
          </p:nvPr>
        </p:nvSpPr>
        <p:spPr>
          <a:xfrm>
            <a:off x="1752600" y="152401"/>
            <a:ext cx="868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Examples - II</a:t>
            </a:r>
          </a:p>
        </p:txBody>
      </p:sp>
      <p:sp>
        <p:nvSpPr>
          <p:cNvPr id="61445" name="Text Placeholder 2"/>
          <p:cNvSpPr txBox="1">
            <a:spLocks noGrp="1"/>
          </p:cNvSpPr>
          <p:nvPr>
            <p:ph type="body" idx="4294967295"/>
          </p:nvPr>
        </p:nvSpPr>
        <p:spPr bwMode="auto">
          <a:xfrm>
            <a:off x="1784350" y="1600201"/>
            <a:ext cx="8578850" cy="46640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lvl1pPr marL="431800" indent="-323850">
              <a:defRPr sz="3200">
                <a:solidFill>
                  <a:srgbClr val="000000"/>
                </a:solidFill>
                <a:latin typeface="Calibri" pitchFamily="34" charset="0"/>
              </a:defRPr>
            </a:lvl1pPr>
            <a:lvl2pPr marL="863600" indent="-323850">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dirty="0">
                <a:ea typeface="Microsoft YaHei"/>
              </a:rPr>
              <a:t>Convert the following code to assembly</a:t>
            </a:r>
          </a:p>
          <a:p>
            <a:pPr lvl="1">
              <a:spcBef>
                <a:spcPct val="0"/>
              </a:spcBef>
              <a:spcAft>
                <a:spcPts val="1138"/>
              </a:spcAft>
              <a:buNone/>
            </a:pPr>
            <a:endParaRPr lang="en-US" sz="2400" dirty="0">
              <a:ea typeface="Microsoft YaHei"/>
            </a:endParaRPr>
          </a:p>
          <a:p>
            <a:pPr lvl="1">
              <a:spcBef>
                <a:spcPct val="0"/>
              </a:spcBef>
              <a:spcAft>
                <a:spcPts val="1138"/>
              </a:spcAft>
              <a:buNone/>
            </a:pPr>
            <a:endParaRPr lang="en-US" sz="2400" dirty="0">
              <a:ea typeface="Microsoft YaHei"/>
            </a:endParaRPr>
          </a:p>
          <a:p>
            <a:pPr lvl="1">
              <a:spcBef>
                <a:spcPct val="0"/>
              </a:spcBef>
              <a:spcAft>
                <a:spcPts val="1138"/>
              </a:spcAft>
              <a:buNone/>
            </a:pPr>
            <a:endParaRPr lang="en-US" sz="2400" dirty="0">
              <a:ea typeface="Microsoft YaHei"/>
            </a:endParaRPr>
          </a:p>
          <a:p>
            <a:pPr>
              <a:spcBef>
                <a:spcPct val="0"/>
              </a:spcBef>
              <a:spcAft>
                <a:spcPts val="1413"/>
              </a:spcAft>
            </a:pPr>
            <a:r>
              <a:rPr lang="en-US" dirty="0">
                <a:ea typeface="Microsoft YaHei"/>
              </a:rPr>
              <a:t>Assign the variables to registers</a:t>
            </a:r>
          </a:p>
          <a:p>
            <a:pPr lvl="1">
              <a:spcBef>
                <a:spcPct val="0"/>
              </a:spcBef>
              <a:spcAft>
                <a:spcPts val="1138"/>
              </a:spcAft>
            </a:pPr>
            <a:r>
              <a:rPr lang="en-US" sz="2400" dirty="0">
                <a:ea typeface="Microsoft YaHei"/>
              </a:rPr>
              <a:t>a ← r0, b ← r1, c ← r2, d ← r3</a:t>
            </a:r>
          </a:p>
        </p:txBody>
      </p:sp>
      <p:sp>
        <p:nvSpPr>
          <p:cNvPr id="4" name="Freeform 3"/>
          <p:cNvSpPr/>
          <p:nvPr/>
        </p:nvSpPr>
        <p:spPr>
          <a:xfrm>
            <a:off x="4146666" y="2160589"/>
            <a:ext cx="3092334" cy="136683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r>
              <a:rPr lang="en-IN" sz="2200">
                <a:latin typeface="Arial" pitchFamily="18"/>
                <a:ea typeface="Microsoft YaHei" pitchFamily="2"/>
                <a:cs typeface="Mangal" pitchFamily="2"/>
              </a:rPr>
              <a:t>a = 3</a:t>
            </a:r>
          </a:p>
          <a:p>
            <a:pPr fontAlgn="auto" hangingPunct="0">
              <a:spcBef>
                <a:spcPts val="0"/>
              </a:spcBef>
              <a:spcAft>
                <a:spcPts val="0"/>
              </a:spcAft>
              <a:defRPr/>
            </a:pPr>
            <a:r>
              <a:rPr lang="en-IN" sz="2200">
                <a:latin typeface="Arial" pitchFamily="18"/>
                <a:ea typeface="Microsoft YaHei" pitchFamily="2"/>
                <a:cs typeface="Mangal" pitchFamily="2"/>
              </a:rPr>
              <a:t>b = 5</a:t>
            </a:r>
          </a:p>
          <a:p>
            <a:pPr fontAlgn="auto" hangingPunct="0">
              <a:spcBef>
                <a:spcPts val="0"/>
              </a:spcBef>
              <a:spcAft>
                <a:spcPts val="0"/>
              </a:spcAft>
              <a:defRPr/>
            </a:pPr>
            <a:r>
              <a:rPr lang="en-IN" sz="2200">
                <a:latin typeface="Arial" pitchFamily="18"/>
                <a:ea typeface="Microsoft YaHei" pitchFamily="2"/>
                <a:cs typeface="Mangal" pitchFamily="2"/>
              </a:rPr>
              <a:t>c = a  * b</a:t>
            </a:r>
          </a:p>
          <a:p>
            <a:pPr fontAlgn="auto" hangingPunct="0">
              <a:spcBef>
                <a:spcPts val="0"/>
              </a:spcBef>
              <a:spcAft>
                <a:spcPts val="0"/>
              </a:spcAft>
              <a:defRPr/>
            </a:pPr>
            <a:r>
              <a:rPr lang="en-IN" sz="2200">
                <a:latin typeface="Arial" pitchFamily="18"/>
                <a:ea typeface="Microsoft YaHei" pitchFamily="2"/>
                <a:cs typeface="Mangal" pitchFamily="2"/>
              </a:rPr>
              <a:t>d = c mod 5</a:t>
            </a:r>
          </a:p>
        </p:txBody>
      </p:sp>
      <p:sp>
        <p:nvSpPr>
          <p:cNvPr id="5" name="Freeform 4"/>
          <p:cNvSpPr/>
          <p:nvPr/>
        </p:nvSpPr>
        <p:spPr>
          <a:xfrm>
            <a:off x="4144872" y="4956176"/>
            <a:ext cx="3094129" cy="136842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r>
              <a:rPr lang="en-IN" sz="2200">
                <a:latin typeface="Arial" pitchFamily="18"/>
                <a:ea typeface="Microsoft YaHei" pitchFamily="2"/>
                <a:cs typeface="Mangal" pitchFamily="2"/>
              </a:rPr>
              <a:t>mov r0, 3</a:t>
            </a:r>
          </a:p>
          <a:p>
            <a:pPr fontAlgn="auto" hangingPunct="0">
              <a:spcBef>
                <a:spcPts val="0"/>
              </a:spcBef>
              <a:spcAft>
                <a:spcPts val="0"/>
              </a:spcAft>
              <a:defRPr/>
            </a:pPr>
            <a:r>
              <a:rPr lang="en-IN" sz="2200">
                <a:latin typeface="Arial" pitchFamily="18"/>
                <a:ea typeface="Microsoft YaHei" pitchFamily="2"/>
                <a:cs typeface="Mangal" pitchFamily="2"/>
              </a:rPr>
              <a:t>mov r1, 5</a:t>
            </a:r>
          </a:p>
          <a:p>
            <a:pPr fontAlgn="auto" hangingPunct="0">
              <a:spcBef>
                <a:spcPts val="0"/>
              </a:spcBef>
              <a:spcAft>
                <a:spcPts val="0"/>
              </a:spcAft>
              <a:defRPr/>
            </a:pPr>
            <a:r>
              <a:rPr lang="en-IN" sz="2200">
                <a:latin typeface="Arial" pitchFamily="18"/>
                <a:ea typeface="Microsoft YaHei" pitchFamily="2"/>
                <a:cs typeface="Mangal" pitchFamily="2"/>
              </a:rPr>
              <a:t>mul r2, r0, r1</a:t>
            </a:r>
          </a:p>
          <a:p>
            <a:pPr fontAlgn="auto" hangingPunct="0">
              <a:spcBef>
                <a:spcPts val="0"/>
              </a:spcBef>
              <a:spcAft>
                <a:spcPts val="0"/>
              </a:spcAft>
              <a:defRPr/>
            </a:pPr>
            <a:r>
              <a:rPr lang="en-IN" sz="2200">
                <a:latin typeface="Arial" pitchFamily="18"/>
                <a:ea typeface="Microsoft YaHei" pitchFamily="2"/>
                <a:cs typeface="Mangal" pitchFamily="2"/>
              </a:rPr>
              <a:t>mod r3, r2, 5</a:t>
            </a:r>
          </a:p>
        </p:txBody>
      </p:sp>
      <p:pic>
        <p:nvPicPr>
          <p:cNvPr id="8"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page37">
    <p:spTree>
      <p:nvGrpSpPr>
        <p:cNvPr id="1" name=""/>
        <p:cNvGrpSpPr/>
        <p:nvPr/>
      </p:nvGrpSpPr>
      <p:grpSpPr>
        <a:xfrm>
          <a:off x="0" y="0"/>
          <a:ext cx="0" cy="0"/>
          <a:chOff x="0" y="0"/>
          <a:chExt cx="0" cy="0"/>
        </a:xfrm>
      </p:grpSpPr>
      <p:sp>
        <p:nvSpPr>
          <p:cNvPr id="6" name="Slide Number Placeholder 1"/>
          <p:cNvSpPr>
            <a:spLocks noGrp="1"/>
          </p:cNvSpPr>
          <p:nvPr>
            <p:ph type="sldNum" sz="quarter" idx="12"/>
          </p:nvPr>
        </p:nvSpPr>
        <p:spPr>
          <a:xfrm>
            <a:off x="10067279" y="6356351"/>
            <a:ext cx="561975" cy="365125"/>
          </a:xfrm>
        </p:spPr>
        <p:txBody>
          <a:bodyPr/>
          <a:lstStyle/>
          <a:p>
            <a:pPr>
              <a:defRPr/>
            </a:pPr>
            <a:fld id="{478BEBE2-02F4-4B01-B711-40678832738E}" type="slidenum">
              <a:rPr/>
              <a:pPr>
                <a:defRPr/>
              </a:pPr>
              <a:t>38</a:t>
            </a:fld>
            <a:endParaRPr/>
          </a:p>
        </p:txBody>
      </p:sp>
      <p:sp>
        <p:nvSpPr>
          <p:cNvPr id="2" name="Title 1"/>
          <p:cNvSpPr txBox="1">
            <a:spLocks noGrp="1"/>
          </p:cNvSpPr>
          <p:nvPr>
            <p:ph type="title" idx="4294967295"/>
          </p:nvPr>
        </p:nvSpPr>
        <p:spPr>
          <a:xfrm>
            <a:off x="1752600" y="206376"/>
            <a:ext cx="87630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Compare Instruction</a:t>
            </a:r>
          </a:p>
        </p:txBody>
      </p:sp>
      <p:sp>
        <p:nvSpPr>
          <p:cNvPr id="62469" name="Text Placeholder 2"/>
          <p:cNvSpPr txBox="1">
            <a:spLocks noGrp="1"/>
          </p:cNvSpPr>
          <p:nvPr>
            <p:ph type="body" idx="4294967295"/>
          </p:nvPr>
        </p:nvSpPr>
        <p:spPr bwMode="auto">
          <a:xfrm>
            <a:off x="1752600" y="1371601"/>
            <a:ext cx="8610600" cy="45259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lvl1pPr marL="431800" indent="-323850">
              <a:defRPr sz="3200">
                <a:solidFill>
                  <a:srgbClr val="000000"/>
                </a:solidFill>
                <a:latin typeface="Calibri" pitchFamily="34" charset="0"/>
              </a:defRPr>
            </a:lvl1pPr>
            <a:lvl2pPr>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dirty="0">
                <a:ea typeface="Microsoft YaHei"/>
              </a:rPr>
              <a:t>Compare 3 and 5, and print the value of </a:t>
            </a:r>
            <a:br>
              <a:rPr lang="en-US" dirty="0">
                <a:ea typeface="Microsoft YaHei"/>
              </a:rPr>
            </a:br>
            <a:r>
              <a:rPr lang="en-US" dirty="0">
                <a:ea typeface="Microsoft YaHei"/>
              </a:rPr>
              <a:t>the flags</a:t>
            </a:r>
          </a:p>
          <a:p>
            <a:pPr>
              <a:spcBef>
                <a:spcPct val="0"/>
              </a:spcBef>
              <a:spcAft>
                <a:spcPts val="1413"/>
              </a:spcAft>
            </a:pPr>
            <a:endParaRPr lang="en-US" dirty="0">
              <a:ea typeface="Microsoft YaHei"/>
            </a:endParaRPr>
          </a:p>
          <a:p>
            <a:pPr>
              <a:spcBef>
                <a:spcPct val="0"/>
              </a:spcBef>
              <a:spcAft>
                <a:spcPts val="1413"/>
              </a:spcAft>
            </a:pPr>
            <a:endParaRPr lang="en-US" dirty="0">
              <a:ea typeface="Microsoft YaHei"/>
            </a:endParaRPr>
          </a:p>
          <a:p>
            <a:pPr>
              <a:spcBef>
                <a:spcPct val="0"/>
              </a:spcBef>
              <a:spcAft>
                <a:spcPts val="1413"/>
              </a:spcAft>
            </a:pPr>
            <a:endParaRPr lang="en-US" dirty="0">
              <a:ea typeface="Microsoft YaHei"/>
            </a:endParaRPr>
          </a:p>
          <a:p>
            <a:pPr>
              <a:spcBef>
                <a:spcPct val="0"/>
              </a:spcBef>
              <a:spcAft>
                <a:spcPts val="1413"/>
              </a:spcAft>
            </a:pPr>
            <a:endParaRPr lang="en-US" dirty="0">
              <a:ea typeface="Microsoft YaHei"/>
            </a:endParaRPr>
          </a:p>
          <a:p>
            <a:pPr>
              <a:spcBef>
                <a:spcPct val="0"/>
              </a:spcBef>
              <a:spcAft>
                <a:spcPts val="1413"/>
              </a:spcAft>
            </a:pPr>
            <a:r>
              <a:rPr lang="en-US" dirty="0" err="1">
                <a:ea typeface="Microsoft YaHei"/>
              </a:rPr>
              <a:t>flags.E</a:t>
            </a:r>
            <a:r>
              <a:rPr lang="en-US" dirty="0">
                <a:ea typeface="Microsoft YaHei"/>
              </a:rPr>
              <a:t> = 0, </a:t>
            </a:r>
            <a:r>
              <a:rPr lang="en-US" dirty="0" err="1">
                <a:ea typeface="Microsoft YaHei"/>
              </a:rPr>
              <a:t>flags.GT</a:t>
            </a:r>
            <a:r>
              <a:rPr lang="en-US" dirty="0">
                <a:ea typeface="Microsoft YaHei"/>
              </a:rPr>
              <a:t> = 0</a:t>
            </a:r>
          </a:p>
        </p:txBody>
      </p:sp>
      <p:sp>
        <p:nvSpPr>
          <p:cNvPr id="4" name="Freeform 3"/>
          <p:cNvSpPr/>
          <p:nvPr/>
        </p:nvSpPr>
        <p:spPr>
          <a:xfrm>
            <a:off x="4724400" y="2209801"/>
            <a:ext cx="2735262" cy="136683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r>
              <a:rPr lang="en-IN" sz="2200" dirty="0">
                <a:latin typeface="Arial" pitchFamily="18"/>
                <a:ea typeface="Microsoft YaHei" pitchFamily="2"/>
                <a:cs typeface="Mangal" pitchFamily="2"/>
              </a:rPr>
              <a:t>a = 3</a:t>
            </a:r>
          </a:p>
          <a:p>
            <a:pPr fontAlgn="auto" hangingPunct="0">
              <a:spcBef>
                <a:spcPts val="0"/>
              </a:spcBef>
              <a:spcAft>
                <a:spcPts val="0"/>
              </a:spcAft>
              <a:defRPr/>
            </a:pPr>
            <a:r>
              <a:rPr lang="en-IN" sz="2200" dirty="0">
                <a:latin typeface="Arial" pitchFamily="18"/>
                <a:ea typeface="Microsoft YaHei" pitchFamily="2"/>
                <a:cs typeface="Mangal" pitchFamily="2"/>
              </a:rPr>
              <a:t>b = 5</a:t>
            </a:r>
          </a:p>
          <a:p>
            <a:pPr fontAlgn="auto" hangingPunct="0">
              <a:spcBef>
                <a:spcPts val="0"/>
              </a:spcBef>
              <a:spcAft>
                <a:spcPts val="0"/>
              </a:spcAft>
              <a:defRPr/>
            </a:pPr>
            <a:r>
              <a:rPr lang="en-IN" sz="2200" dirty="0">
                <a:latin typeface="Arial" pitchFamily="18"/>
                <a:ea typeface="Microsoft YaHei" pitchFamily="2"/>
                <a:cs typeface="Mangal" pitchFamily="2"/>
              </a:rPr>
              <a:t>compare a and b</a:t>
            </a:r>
          </a:p>
        </p:txBody>
      </p:sp>
      <p:sp>
        <p:nvSpPr>
          <p:cNvPr id="5" name="Freeform 4"/>
          <p:cNvSpPr/>
          <p:nvPr/>
        </p:nvSpPr>
        <p:spPr>
          <a:xfrm>
            <a:off x="4724400" y="3863975"/>
            <a:ext cx="2735262" cy="100806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r>
              <a:rPr lang="en-IN" sz="2200">
                <a:latin typeface="Arial" pitchFamily="18"/>
                <a:ea typeface="Microsoft YaHei" pitchFamily="2"/>
                <a:cs typeface="Mangal" pitchFamily="2"/>
              </a:rPr>
              <a:t>mov r0, 3</a:t>
            </a:r>
          </a:p>
          <a:p>
            <a:pPr fontAlgn="auto" hangingPunct="0">
              <a:spcBef>
                <a:spcPts val="0"/>
              </a:spcBef>
              <a:spcAft>
                <a:spcPts val="0"/>
              </a:spcAft>
              <a:defRPr/>
            </a:pPr>
            <a:r>
              <a:rPr lang="en-IN" sz="2200">
                <a:latin typeface="Arial" pitchFamily="18"/>
                <a:ea typeface="Microsoft YaHei" pitchFamily="2"/>
                <a:cs typeface="Mangal" pitchFamily="2"/>
              </a:rPr>
              <a:t>mov r1, 5</a:t>
            </a:r>
          </a:p>
          <a:p>
            <a:pPr fontAlgn="auto" hangingPunct="0">
              <a:spcBef>
                <a:spcPts val="0"/>
              </a:spcBef>
              <a:spcAft>
                <a:spcPts val="0"/>
              </a:spcAft>
              <a:defRPr/>
            </a:pPr>
            <a:r>
              <a:rPr lang="en-IN" sz="2200">
                <a:latin typeface="Arial" pitchFamily="18"/>
                <a:ea typeface="Microsoft YaHei" pitchFamily="2"/>
                <a:cs typeface="Mangal" pitchFamily="2"/>
              </a:rPr>
              <a:t>cmp r0, r1</a:t>
            </a:r>
          </a:p>
        </p:txBody>
      </p:sp>
      <p:pic>
        <p:nvPicPr>
          <p:cNvPr id="8"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page38">
    <p:spTree>
      <p:nvGrpSpPr>
        <p:cNvPr id="1" name=""/>
        <p:cNvGrpSpPr/>
        <p:nvPr/>
      </p:nvGrpSpPr>
      <p:grpSpPr>
        <a:xfrm>
          <a:off x="0" y="0"/>
          <a:ext cx="0" cy="0"/>
          <a:chOff x="0" y="0"/>
          <a:chExt cx="0" cy="0"/>
        </a:xfrm>
      </p:grpSpPr>
      <p:sp>
        <p:nvSpPr>
          <p:cNvPr id="6" name="Slide Number Placeholder 1"/>
          <p:cNvSpPr>
            <a:spLocks noGrp="1"/>
          </p:cNvSpPr>
          <p:nvPr>
            <p:ph type="sldNum" sz="quarter" idx="12"/>
          </p:nvPr>
        </p:nvSpPr>
        <p:spPr>
          <a:xfrm>
            <a:off x="10067279" y="6356351"/>
            <a:ext cx="561975" cy="365125"/>
          </a:xfrm>
        </p:spPr>
        <p:txBody>
          <a:bodyPr/>
          <a:lstStyle/>
          <a:p>
            <a:pPr>
              <a:defRPr/>
            </a:pPr>
            <a:fld id="{14622057-C2EC-467F-8863-000EC4F7642F}" type="slidenum">
              <a:rPr/>
              <a:pPr>
                <a:defRPr/>
              </a:pPr>
              <a:t>39</a:t>
            </a:fld>
            <a:endParaRPr/>
          </a:p>
        </p:txBody>
      </p:sp>
      <p:sp>
        <p:nvSpPr>
          <p:cNvPr id="63493" name="Text Placeholder 2"/>
          <p:cNvSpPr txBox="1">
            <a:spLocks noGrp="1"/>
          </p:cNvSpPr>
          <p:nvPr>
            <p:ph type="body" idx="4294967295"/>
          </p:nvPr>
        </p:nvSpPr>
        <p:spPr bwMode="auto">
          <a:xfrm>
            <a:off x="1752600" y="1371601"/>
            <a:ext cx="8763000" cy="45259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lvl1pPr marL="431800" indent="-323850">
              <a:defRPr sz="3200">
                <a:solidFill>
                  <a:srgbClr val="000000"/>
                </a:solidFill>
                <a:latin typeface="Calibri" pitchFamily="34" charset="0"/>
              </a:defRPr>
            </a:lvl1pPr>
            <a:lvl2pPr>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dirty="0">
                <a:ea typeface="Microsoft YaHei"/>
              </a:rPr>
              <a:t>Compare 5 and 3, and print the value of </a:t>
            </a:r>
            <a:br>
              <a:rPr lang="en-US" dirty="0">
                <a:ea typeface="Microsoft YaHei"/>
              </a:rPr>
            </a:br>
            <a:r>
              <a:rPr lang="en-US" dirty="0">
                <a:ea typeface="Microsoft YaHei"/>
              </a:rPr>
              <a:t>the flags</a:t>
            </a:r>
          </a:p>
          <a:p>
            <a:pPr>
              <a:spcBef>
                <a:spcPct val="0"/>
              </a:spcBef>
              <a:spcAft>
                <a:spcPts val="1413"/>
              </a:spcAft>
            </a:pPr>
            <a:endParaRPr lang="en-US" dirty="0">
              <a:ea typeface="Microsoft YaHei"/>
            </a:endParaRPr>
          </a:p>
          <a:p>
            <a:pPr>
              <a:spcBef>
                <a:spcPct val="0"/>
              </a:spcBef>
              <a:spcAft>
                <a:spcPts val="1413"/>
              </a:spcAft>
            </a:pPr>
            <a:endParaRPr lang="en-US" dirty="0">
              <a:ea typeface="Microsoft YaHei"/>
            </a:endParaRPr>
          </a:p>
          <a:p>
            <a:pPr>
              <a:spcBef>
                <a:spcPct val="0"/>
              </a:spcBef>
              <a:spcAft>
                <a:spcPts val="1413"/>
              </a:spcAft>
            </a:pPr>
            <a:endParaRPr lang="en-US" dirty="0">
              <a:ea typeface="Microsoft YaHei"/>
            </a:endParaRPr>
          </a:p>
          <a:p>
            <a:pPr>
              <a:spcBef>
                <a:spcPct val="0"/>
              </a:spcBef>
              <a:spcAft>
                <a:spcPts val="1413"/>
              </a:spcAft>
            </a:pPr>
            <a:endParaRPr lang="en-US" dirty="0">
              <a:ea typeface="Microsoft YaHei"/>
            </a:endParaRPr>
          </a:p>
          <a:p>
            <a:pPr>
              <a:spcBef>
                <a:spcPct val="0"/>
              </a:spcBef>
              <a:spcAft>
                <a:spcPts val="1413"/>
              </a:spcAft>
            </a:pPr>
            <a:r>
              <a:rPr lang="en-US" dirty="0" err="1">
                <a:ea typeface="Microsoft YaHei"/>
              </a:rPr>
              <a:t>flags.E</a:t>
            </a:r>
            <a:r>
              <a:rPr lang="en-US" dirty="0">
                <a:ea typeface="Microsoft YaHei"/>
              </a:rPr>
              <a:t> = 0, </a:t>
            </a:r>
            <a:r>
              <a:rPr lang="en-US" dirty="0" err="1">
                <a:ea typeface="Microsoft YaHei"/>
              </a:rPr>
              <a:t>flags.GT</a:t>
            </a:r>
            <a:r>
              <a:rPr lang="en-US" dirty="0">
                <a:ea typeface="Microsoft YaHei"/>
              </a:rPr>
              <a:t> = 1</a:t>
            </a:r>
          </a:p>
        </p:txBody>
      </p:sp>
      <p:sp>
        <p:nvSpPr>
          <p:cNvPr id="4" name="Freeform 3"/>
          <p:cNvSpPr/>
          <p:nvPr/>
        </p:nvSpPr>
        <p:spPr>
          <a:xfrm>
            <a:off x="4656138" y="2438401"/>
            <a:ext cx="2735262" cy="136683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r>
              <a:rPr lang="en-IN" sz="2200" dirty="0">
                <a:latin typeface="Arial" pitchFamily="18"/>
                <a:ea typeface="Microsoft YaHei" pitchFamily="2"/>
                <a:cs typeface="Mangal" pitchFamily="2"/>
              </a:rPr>
              <a:t>a = 5</a:t>
            </a:r>
          </a:p>
          <a:p>
            <a:pPr fontAlgn="auto" hangingPunct="0">
              <a:spcBef>
                <a:spcPts val="0"/>
              </a:spcBef>
              <a:spcAft>
                <a:spcPts val="0"/>
              </a:spcAft>
              <a:defRPr/>
            </a:pPr>
            <a:r>
              <a:rPr lang="en-IN" sz="2200" dirty="0">
                <a:latin typeface="Arial" pitchFamily="18"/>
                <a:ea typeface="Microsoft YaHei" pitchFamily="2"/>
                <a:cs typeface="Mangal" pitchFamily="2"/>
              </a:rPr>
              <a:t>b = 3</a:t>
            </a:r>
          </a:p>
          <a:p>
            <a:pPr fontAlgn="auto" hangingPunct="0">
              <a:spcBef>
                <a:spcPts val="0"/>
              </a:spcBef>
              <a:spcAft>
                <a:spcPts val="0"/>
              </a:spcAft>
              <a:defRPr/>
            </a:pPr>
            <a:r>
              <a:rPr lang="en-IN" sz="2200" dirty="0">
                <a:latin typeface="Arial" pitchFamily="18"/>
                <a:ea typeface="Microsoft YaHei" pitchFamily="2"/>
                <a:cs typeface="Mangal" pitchFamily="2"/>
              </a:rPr>
              <a:t>compare a and b</a:t>
            </a:r>
          </a:p>
        </p:txBody>
      </p:sp>
      <p:sp>
        <p:nvSpPr>
          <p:cNvPr id="5" name="Freeform 4"/>
          <p:cNvSpPr/>
          <p:nvPr/>
        </p:nvSpPr>
        <p:spPr>
          <a:xfrm>
            <a:off x="4656138" y="4016375"/>
            <a:ext cx="2735262" cy="100806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r>
              <a:rPr lang="en-IN" sz="2200">
                <a:latin typeface="Arial" pitchFamily="18"/>
                <a:ea typeface="Microsoft YaHei" pitchFamily="2"/>
                <a:cs typeface="Mangal" pitchFamily="2"/>
              </a:rPr>
              <a:t>mov r0, 5</a:t>
            </a:r>
          </a:p>
          <a:p>
            <a:pPr fontAlgn="auto" hangingPunct="0">
              <a:spcBef>
                <a:spcPts val="0"/>
              </a:spcBef>
              <a:spcAft>
                <a:spcPts val="0"/>
              </a:spcAft>
              <a:defRPr/>
            </a:pPr>
            <a:r>
              <a:rPr lang="en-IN" sz="2200">
                <a:latin typeface="Arial" pitchFamily="18"/>
                <a:ea typeface="Microsoft YaHei" pitchFamily="2"/>
                <a:cs typeface="Mangal" pitchFamily="2"/>
              </a:rPr>
              <a:t>mov r1, 3</a:t>
            </a:r>
          </a:p>
          <a:p>
            <a:pPr fontAlgn="auto" hangingPunct="0">
              <a:spcBef>
                <a:spcPts val="0"/>
              </a:spcBef>
              <a:spcAft>
                <a:spcPts val="0"/>
              </a:spcAft>
              <a:defRPr/>
            </a:pPr>
            <a:r>
              <a:rPr lang="en-IN" sz="2200">
                <a:latin typeface="Arial" pitchFamily="18"/>
                <a:ea typeface="Microsoft YaHei" pitchFamily="2"/>
                <a:cs typeface="Mangal" pitchFamily="2"/>
              </a:rPr>
              <a:t>cmp r0, r1</a:t>
            </a:r>
          </a:p>
        </p:txBody>
      </p:sp>
      <p:pic>
        <p:nvPicPr>
          <p:cNvPr id="8"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1"/>
          <p:cNvSpPr txBox="1">
            <a:spLocks/>
          </p:cNvSpPr>
          <p:nvPr/>
        </p:nvSpPr>
        <p:spPr>
          <a:xfrm>
            <a:off x="1752600" y="76201"/>
            <a:ext cx="8763000" cy="936625"/>
          </a:xfrm>
          <a:prstGeom prst="rect">
            <a:avLst/>
          </a:prstGeom>
        </p:spPr>
        <p:txBody>
          <a:bodyPr vert="horz" lIns="0" tIns="0" rIns="0" bIns="0" rtlCol="0" anchor="ctr">
            <a:normAutofit/>
          </a:bodyPr>
          <a:lstStyle>
            <a:defPPr lvl="0">
              <a:buSzPct val="45000"/>
              <a:buFont typeface="StarSymbol"/>
              <a:buNone/>
              <a:defRPr/>
            </a:defPPr>
            <a:lvl1pPr lvl="0" algn="ctr" defTabSz="914400" rtl="0" eaLnBrk="1" latinLnBrk="0" hangingPunct="1">
              <a:spcBef>
                <a:spcPct val="0"/>
              </a:spcBef>
              <a:buSzPct val="45000"/>
              <a:buFont typeface="StarSymbol"/>
              <a:buChar char="●"/>
              <a:defRPr sz="4400" kern="1200">
                <a:solidFill>
                  <a:srgbClr val="FFFFFF"/>
                </a:solidFill>
                <a:latin typeface="+mj-lt"/>
                <a:ea typeface="+mj-ea"/>
                <a:cs typeface="+mj-cs"/>
              </a:defRPr>
            </a:lvl1pPr>
            <a:lvl2pPr lvl="1" eaLnBrk="1" hangingPunct="1">
              <a:buSzPct val="45000"/>
              <a:buFont typeface="StarSymbol"/>
              <a:buChar char="●"/>
              <a:defRPr>
                <a:solidFill>
                  <a:schemeClr val="tx2"/>
                </a:solidFill>
              </a:defRPr>
            </a:lvl2pPr>
            <a:lvl3pPr lvl="2" eaLnBrk="1" hangingPunct="1">
              <a:buSzPct val="45000"/>
              <a:buFont typeface="StarSymbol"/>
              <a:buChar char="●"/>
              <a:defRPr>
                <a:solidFill>
                  <a:schemeClr val="tx2"/>
                </a:solidFill>
              </a:defRPr>
            </a:lvl3pPr>
            <a:lvl4pPr lvl="3" eaLnBrk="1" hangingPunct="1">
              <a:buSzPct val="45000"/>
              <a:buFont typeface="StarSymbol"/>
              <a:buChar char="●"/>
              <a:defRPr>
                <a:solidFill>
                  <a:schemeClr val="tx2"/>
                </a:solidFill>
              </a:defRPr>
            </a:lvl4pPr>
            <a:lvl5pPr lvl="4" eaLnBrk="1" hangingPunct="1">
              <a:buSzPct val="45000"/>
              <a:buFont typeface="StarSymbol"/>
              <a:buChar char="●"/>
              <a:defRPr>
                <a:solidFill>
                  <a:schemeClr val="tx2"/>
                </a:solidFill>
              </a:defRPr>
            </a:lvl5pPr>
            <a:lvl6pPr lvl="5" eaLnBrk="1" hangingPunct="1">
              <a:buSzPct val="45000"/>
              <a:buFont typeface="StarSymbol"/>
              <a:buChar char="●"/>
              <a:defRPr>
                <a:solidFill>
                  <a:schemeClr val="tx2"/>
                </a:solidFill>
              </a:defRPr>
            </a:lvl6pPr>
            <a:lvl7pPr lvl="6" eaLnBrk="1" hangingPunct="1">
              <a:buSzPct val="45000"/>
              <a:buFont typeface="StarSymbol"/>
              <a:buChar char="●"/>
              <a:defRPr>
                <a:solidFill>
                  <a:schemeClr val="tx2"/>
                </a:solidFill>
              </a:defRPr>
            </a:lvl7pPr>
            <a:lvl8pPr lvl="7" eaLnBrk="1" hangingPunct="1">
              <a:buSzPct val="45000"/>
              <a:buFont typeface="StarSymbol"/>
              <a:buChar char="●"/>
              <a:defRPr>
                <a:solidFill>
                  <a:schemeClr val="tx2"/>
                </a:solidFill>
              </a:defRPr>
            </a:lvl8pPr>
            <a:lvl9pPr lvl="8" eaLnBrk="1" hangingPunct="1">
              <a:buSzPct val="45000"/>
              <a:buFont typeface="StarSymbol"/>
              <a:buChar char="●"/>
              <a:defRPr>
                <a:solidFill>
                  <a:schemeClr val="tx2"/>
                </a:solidFill>
              </a:defRPr>
            </a:lvl9pPr>
          </a:lstStyle>
          <a:p>
            <a:pPr fontAlgn="auto">
              <a:spcBef>
                <a:spcPts val="0"/>
              </a:spcBef>
              <a:spcAft>
                <a:spcPts val="0"/>
              </a:spcAft>
              <a:buNone/>
              <a:defRPr/>
            </a:pPr>
            <a:r>
              <a:rPr lang="fr-FR" dirty="0">
                <a:solidFill>
                  <a:schemeClr val="tx1"/>
                </a:solidFill>
              </a:rPr>
              <a:t>Compare Instruction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a:xfrm>
            <a:off x="10067279" y="6356351"/>
            <a:ext cx="561975" cy="365125"/>
          </a:xfrm>
        </p:spPr>
        <p:txBody>
          <a:bodyPr/>
          <a:lstStyle/>
          <a:p>
            <a:pPr>
              <a:defRPr/>
            </a:pPr>
            <a:fld id="{C7ECFE0B-7F5F-4898-975F-840EFF1947DD}" type="slidenum">
              <a:rPr/>
              <a:pPr>
                <a:defRPr/>
              </a:pPr>
              <a:t>4</a:t>
            </a:fld>
            <a:endParaRPr/>
          </a:p>
        </p:txBody>
      </p:sp>
      <p:sp>
        <p:nvSpPr>
          <p:cNvPr id="2" name="Title 1"/>
          <p:cNvSpPr txBox="1">
            <a:spLocks noGrp="1"/>
          </p:cNvSpPr>
          <p:nvPr>
            <p:ph type="title" idx="4294967295"/>
          </p:nvPr>
        </p:nvSpPr>
        <p:spPr>
          <a:xfrm>
            <a:off x="1752600" y="206376"/>
            <a:ext cx="868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What</a:t>
            </a:r>
            <a:r>
              <a:rPr lang="fr-FR" dirty="0">
                <a:solidFill>
                  <a:schemeClr val="tx1"/>
                </a:solidFill>
              </a:rPr>
              <a:t> </a:t>
            </a:r>
            <a:r>
              <a:rPr lang="fr-FR" dirty="0" err="1">
                <a:solidFill>
                  <a:schemeClr val="tx1"/>
                </a:solidFill>
              </a:rPr>
              <a:t>is</a:t>
            </a:r>
            <a:r>
              <a:rPr lang="fr-FR" dirty="0">
                <a:solidFill>
                  <a:schemeClr val="tx1"/>
                </a:solidFill>
              </a:rPr>
              <a:t> </a:t>
            </a:r>
            <a:r>
              <a:rPr lang="fr-FR" dirty="0" err="1">
                <a:solidFill>
                  <a:schemeClr val="tx1"/>
                </a:solidFill>
              </a:rPr>
              <a:t>Assembly</a:t>
            </a:r>
            <a:r>
              <a:rPr lang="fr-FR" dirty="0">
                <a:solidFill>
                  <a:schemeClr val="tx1"/>
                </a:solidFill>
              </a:rPr>
              <a:t> </a:t>
            </a:r>
            <a:r>
              <a:rPr lang="fr-FR" dirty="0" err="1">
                <a:solidFill>
                  <a:schemeClr val="tx1"/>
                </a:solidFill>
              </a:rPr>
              <a:t>Language</a:t>
            </a:r>
            <a:endParaRPr lang="fr-FR" dirty="0">
              <a:solidFill>
                <a:schemeClr val="tx1"/>
              </a:solidFill>
            </a:endParaRPr>
          </a:p>
        </p:txBody>
      </p:sp>
      <p:sp>
        <p:nvSpPr>
          <p:cNvPr id="6" name="Text Placeholder 2"/>
          <p:cNvSpPr txBox="1">
            <a:spLocks/>
          </p:cNvSpPr>
          <p:nvPr/>
        </p:nvSpPr>
        <p:spPr bwMode="auto">
          <a:xfrm>
            <a:off x="1828800" y="1752600"/>
            <a:ext cx="84836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1800" marR="0" lvl="0" indent="-323850" algn="l" rtl="0" eaLnBrk="0" fontAlgn="base"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1pPr>
            <a:lvl2pPr marL="863600" marR="0" lvl="1" indent="-323850" algn="l" rtl="0" eaLnBrk="0" fontAlgn="base" hangingPunct="1">
              <a:spcBef>
                <a:spcPts val="0"/>
              </a:spcBef>
              <a:spcAft>
                <a:spcPts val="1134"/>
              </a:spcAft>
              <a:buSzPct val="4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2pPr>
            <a:lvl3pPr marL="1295400" marR="0" lvl="2" indent="-287338" algn="l" rtl="0" eaLnBrk="0" fontAlgn="base" hangingPunct="1">
              <a:spcBef>
                <a:spcPts val="0"/>
              </a:spcBef>
              <a:spcAft>
                <a:spcPts val="850"/>
              </a:spcAft>
              <a:buSzPct val="7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3pPr>
            <a:lvl4pPr marL="1728000" marR="0" lvl="3" indent="-216000" algn="l" rtl="0" eaLnBrk="0" fontAlgn="base" hangingPunct="1">
              <a:spcBef>
                <a:spcPts val="0"/>
              </a:spcBef>
              <a:spcAft>
                <a:spcPts val="567"/>
              </a:spcAft>
              <a:buSzPct val="4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4pPr>
            <a:lvl5pPr marL="2160000" marR="0" lvl="4" indent="-216000" algn="l" rtl="0" eaLnBrk="0" fontAlgn="base" hangingPunct="1">
              <a:spcBef>
                <a:spcPts val="0"/>
              </a:spcBef>
              <a:spcAft>
                <a:spcPts val="283"/>
              </a:spcAft>
              <a:buSzPct val="7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5pPr>
            <a:lvl6pPr marL="2514600" marR="0" lvl="5" indent="-228600" algn="l" rtl="0" eaLnBrk="0" fontAlgn="base" hangingPunct="0">
              <a:spcBef>
                <a:spcPct val="20000"/>
              </a:spcBef>
              <a:spcAft>
                <a:spcPct val="0"/>
              </a:spcAft>
              <a:buSzPct val="7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6pPr>
            <a:lvl7pPr marL="2971800" marR="0" lvl="6" indent="-228600" algn="l" rtl="0" eaLnBrk="0" fontAlgn="base" hangingPunct="0">
              <a:spcBef>
                <a:spcPct val="20000"/>
              </a:spcBef>
              <a:spcAft>
                <a:spcPct val="0"/>
              </a:spcAft>
              <a:buSzPct val="7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7pPr>
            <a:lvl8pPr marL="3429000" marR="0" lvl="7" indent="-228600" algn="l" rtl="0" eaLnBrk="0" fontAlgn="base" hangingPunct="0">
              <a:spcBef>
                <a:spcPct val="20000"/>
              </a:spcBef>
              <a:spcAft>
                <a:spcPct val="0"/>
              </a:spcAft>
              <a:buSzPct val="7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8pPr>
            <a:lvl9pPr marL="3886200" marR="0" lvl="8" indent="-228600" algn="l" rtl="0" eaLnBrk="0" fontAlgn="base" hangingPunct="0">
              <a:spcBef>
                <a:spcPct val="20000"/>
              </a:spcBef>
              <a:spcAft>
                <a:spcPct val="0"/>
              </a:spcAft>
              <a:buSzPct val="7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9pPr>
          </a:lstStyle>
          <a:p>
            <a:pPr marL="576263" lvl="1" indent="-274320" eaLnBrk="1" fontAlgn="auto">
              <a:spcBef>
                <a:spcPct val="0"/>
              </a:spcBef>
              <a:spcAft>
                <a:spcPts val="1138"/>
              </a:spcAft>
              <a:buClr>
                <a:srgbClr val="31B6FD"/>
              </a:buClr>
              <a:buSzPct val="100000"/>
              <a:buFont typeface="Symbol" pitchFamily="18" charset="2"/>
              <a:buChar char=""/>
            </a:pPr>
            <a:r>
              <a:rPr lang="en-US" sz="2300" dirty="0"/>
              <a:t>A </a:t>
            </a:r>
            <a:r>
              <a:rPr lang="en-US" sz="2300" dirty="0">
                <a:solidFill>
                  <a:srgbClr val="FF0000"/>
                </a:solidFill>
              </a:rPr>
              <a:t>low level programming language </a:t>
            </a:r>
            <a:r>
              <a:rPr lang="en-US" sz="2300" dirty="0"/>
              <a:t>uses simple statements that correspond to typically just one machine instruction. These languages are specific to the ISA.</a:t>
            </a:r>
          </a:p>
          <a:p>
            <a:pPr marL="576263" lvl="1" indent="-274320" eaLnBrk="1" fontAlgn="auto">
              <a:spcBef>
                <a:spcPct val="0"/>
              </a:spcBef>
              <a:spcAft>
                <a:spcPts val="1138"/>
              </a:spcAft>
              <a:buClr>
                <a:srgbClr val="31B6FD"/>
              </a:buClr>
              <a:buSzPct val="100000"/>
              <a:buFont typeface="Symbol" pitchFamily="18" charset="2"/>
              <a:buChar char=""/>
            </a:pPr>
            <a:r>
              <a:rPr lang="en-US" sz="2300" dirty="0"/>
              <a:t>The term </a:t>
            </a:r>
            <a:r>
              <a:rPr lang="en-US" sz="2300" dirty="0">
                <a:solidFill>
                  <a:schemeClr val="tx2">
                    <a:lumMod val="75000"/>
                  </a:schemeClr>
                </a:solidFill>
              </a:rPr>
              <a:t>“</a:t>
            </a:r>
            <a:r>
              <a:rPr lang="en-US" sz="2300" dirty="0">
                <a:solidFill>
                  <a:srgbClr val="008000"/>
                </a:solidFill>
              </a:rPr>
              <a:t>assembly language</a:t>
            </a:r>
            <a:r>
              <a:rPr lang="en-US" sz="2300" dirty="0">
                <a:solidFill>
                  <a:schemeClr val="tx2">
                    <a:lumMod val="75000"/>
                  </a:schemeClr>
                </a:solidFill>
              </a:rPr>
              <a:t>” </a:t>
            </a:r>
            <a:r>
              <a:rPr lang="en-US" sz="2300" dirty="0"/>
              <a:t>refers to a family of low-level programming languages that are specific to an ISA. They have a generic structure that consists of a sequence of assembly statements. </a:t>
            </a:r>
          </a:p>
          <a:p>
            <a:pPr marL="576263" lvl="1" indent="-274320" eaLnBrk="1" fontAlgn="auto">
              <a:spcBef>
                <a:spcPct val="0"/>
              </a:spcBef>
              <a:spcAft>
                <a:spcPts val="1138"/>
              </a:spcAft>
              <a:buClr>
                <a:srgbClr val="31B6FD"/>
              </a:buClr>
              <a:buSzPct val="100000"/>
              <a:buFont typeface="Symbol" pitchFamily="18" charset="2"/>
              <a:buChar char=""/>
            </a:pPr>
            <a:r>
              <a:rPr lang="en-US" sz="2300" dirty="0"/>
              <a:t>Typically, each assembly statement has </a:t>
            </a:r>
            <a:r>
              <a:rPr lang="en-US" sz="2300" dirty="0">
                <a:solidFill>
                  <a:srgbClr val="FF0000"/>
                </a:solidFill>
              </a:rPr>
              <a:t>two parts</a:t>
            </a:r>
            <a:r>
              <a:rPr lang="en-US" sz="2300" dirty="0"/>
              <a:t>: (1) an instruction code that is a mnemonic for a basic machine instruction, and (2) and a list of operands.</a:t>
            </a:r>
            <a:endParaRPr lang="en-US" sz="2300" dirty="0">
              <a:ea typeface="Microsoft YaHei"/>
            </a:endParaRPr>
          </a:p>
        </p:txBody>
      </p:sp>
      <p:pic>
        <p:nvPicPr>
          <p:cNvPr id="7"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715875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page39">
    <p:spTree>
      <p:nvGrpSpPr>
        <p:cNvPr id="1" name=""/>
        <p:cNvGrpSpPr/>
        <p:nvPr/>
      </p:nvGrpSpPr>
      <p:grpSpPr>
        <a:xfrm>
          <a:off x="0" y="0"/>
          <a:ext cx="0" cy="0"/>
          <a:chOff x="0" y="0"/>
          <a:chExt cx="0" cy="0"/>
        </a:xfrm>
      </p:grpSpPr>
      <p:sp>
        <p:nvSpPr>
          <p:cNvPr id="6" name="Slide Number Placeholder 1"/>
          <p:cNvSpPr>
            <a:spLocks noGrp="1"/>
          </p:cNvSpPr>
          <p:nvPr>
            <p:ph type="sldNum" sz="quarter" idx="12"/>
          </p:nvPr>
        </p:nvSpPr>
        <p:spPr>
          <a:xfrm>
            <a:off x="10067279" y="6356351"/>
            <a:ext cx="561975" cy="365125"/>
          </a:xfrm>
        </p:spPr>
        <p:txBody>
          <a:bodyPr/>
          <a:lstStyle/>
          <a:p>
            <a:pPr>
              <a:defRPr/>
            </a:pPr>
            <a:fld id="{C9621A4B-4953-422B-BBAF-57A27028A4AF}" type="slidenum">
              <a:rPr/>
              <a:pPr>
                <a:defRPr/>
              </a:pPr>
              <a:t>40</a:t>
            </a:fld>
            <a:endParaRPr/>
          </a:p>
        </p:txBody>
      </p:sp>
      <p:sp>
        <p:nvSpPr>
          <p:cNvPr id="2" name="Title 1"/>
          <p:cNvSpPr txBox="1">
            <a:spLocks noGrp="1"/>
          </p:cNvSpPr>
          <p:nvPr>
            <p:ph type="title" idx="4294967295"/>
          </p:nvPr>
        </p:nvSpPr>
        <p:spPr>
          <a:xfrm>
            <a:off x="1752600" y="152401"/>
            <a:ext cx="868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Compare Instruction</a:t>
            </a:r>
          </a:p>
        </p:txBody>
      </p:sp>
      <p:sp>
        <p:nvSpPr>
          <p:cNvPr id="64517" name="Text Placeholder 2"/>
          <p:cNvSpPr txBox="1">
            <a:spLocks noGrp="1"/>
          </p:cNvSpPr>
          <p:nvPr>
            <p:ph type="body" idx="4294967295"/>
          </p:nvPr>
        </p:nvSpPr>
        <p:spPr bwMode="auto">
          <a:xfrm>
            <a:off x="1828800" y="1570038"/>
            <a:ext cx="8839200" cy="45259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lvl1pPr marL="431800" indent="-323850">
              <a:defRPr sz="3200">
                <a:solidFill>
                  <a:srgbClr val="000000"/>
                </a:solidFill>
                <a:latin typeface="Calibri" pitchFamily="34" charset="0"/>
              </a:defRPr>
            </a:lvl1pPr>
            <a:lvl2pPr>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dirty="0">
                <a:ea typeface="Microsoft YaHei"/>
              </a:rPr>
              <a:t>Compare 5 and 5, and print the value of </a:t>
            </a:r>
            <a:br>
              <a:rPr lang="en-US" dirty="0">
                <a:ea typeface="Microsoft YaHei"/>
              </a:rPr>
            </a:br>
            <a:r>
              <a:rPr lang="en-US" dirty="0">
                <a:ea typeface="Microsoft YaHei"/>
              </a:rPr>
              <a:t>the flags</a:t>
            </a:r>
          </a:p>
          <a:p>
            <a:pPr>
              <a:spcBef>
                <a:spcPct val="0"/>
              </a:spcBef>
              <a:spcAft>
                <a:spcPts val="1413"/>
              </a:spcAft>
            </a:pPr>
            <a:endParaRPr lang="en-US" dirty="0">
              <a:ea typeface="Microsoft YaHei"/>
            </a:endParaRPr>
          </a:p>
          <a:p>
            <a:pPr>
              <a:spcBef>
                <a:spcPct val="0"/>
              </a:spcBef>
              <a:spcAft>
                <a:spcPts val="1413"/>
              </a:spcAft>
            </a:pPr>
            <a:endParaRPr lang="en-US" dirty="0">
              <a:ea typeface="Microsoft YaHei"/>
            </a:endParaRPr>
          </a:p>
          <a:p>
            <a:pPr>
              <a:spcBef>
                <a:spcPct val="0"/>
              </a:spcBef>
              <a:spcAft>
                <a:spcPts val="1413"/>
              </a:spcAft>
            </a:pPr>
            <a:endParaRPr lang="en-US" dirty="0">
              <a:ea typeface="Microsoft YaHei"/>
            </a:endParaRPr>
          </a:p>
          <a:p>
            <a:pPr>
              <a:spcBef>
                <a:spcPct val="0"/>
              </a:spcBef>
              <a:spcAft>
                <a:spcPts val="1413"/>
              </a:spcAft>
            </a:pPr>
            <a:endParaRPr lang="en-US" dirty="0">
              <a:ea typeface="Microsoft YaHei"/>
            </a:endParaRPr>
          </a:p>
          <a:p>
            <a:pPr>
              <a:spcBef>
                <a:spcPct val="0"/>
              </a:spcBef>
              <a:spcAft>
                <a:spcPts val="1413"/>
              </a:spcAft>
            </a:pPr>
            <a:r>
              <a:rPr lang="en-US" dirty="0" err="1">
                <a:ea typeface="Microsoft YaHei"/>
              </a:rPr>
              <a:t>flags.E</a:t>
            </a:r>
            <a:r>
              <a:rPr lang="en-US" dirty="0">
                <a:ea typeface="Microsoft YaHei"/>
              </a:rPr>
              <a:t> = 1, </a:t>
            </a:r>
            <a:r>
              <a:rPr lang="en-US" dirty="0" err="1">
                <a:ea typeface="Microsoft YaHei"/>
              </a:rPr>
              <a:t>flags.GT</a:t>
            </a:r>
            <a:r>
              <a:rPr lang="en-US" dirty="0">
                <a:ea typeface="Microsoft YaHei"/>
              </a:rPr>
              <a:t> = 0</a:t>
            </a:r>
          </a:p>
        </p:txBody>
      </p:sp>
      <p:sp>
        <p:nvSpPr>
          <p:cNvPr id="4" name="Freeform 3"/>
          <p:cNvSpPr/>
          <p:nvPr/>
        </p:nvSpPr>
        <p:spPr>
          <a:xfrm>
            <a:off x="4351338" y="2443164"/>
            <a:ext cx="2735262" cy="136683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r>
              <a:rPr lang="en-IN" sz="2200" dirty="0">
                <a:latin typeface="Arial" pitchFamily="18"/>
                <a:ea typeface="Microsoft YaHei" pitchFamily="2"/>
                <a:cs typeface="Mangal" pitchFamily="2"/>
              </a:rPr>
              <a:t>a = 5</a:t>
            </a:r>
          </a:p>
          <a:p>
            <a:pPr fontAlgn="auto" hangingPunct="0">
              <a:spcBef>
                <a:spcPts val="0"/>
              </a:spcBef>
              <a:spcAft>
                <a:spcPts val="0"/>
              </a:spcAft>
              <a:defRPr/>
            </a:pPr>
            <a:r>
              <a:rPr lang="en-IN" sz="2200" dirty="0">
                <a:latin typeface="Arial" pitchFamily="18"/>
                <a:ea typeface="Microsoft YaHei" pitchFamily="2"/>
                <a:cs typeface="Mangal" pitchFamily="2"/>
              </a:rPr>
              <a:t>b = 5</a:t>
            </a:r>
          </a:p>
          <a:p>
            <a:pPr fontAlgn="auto" hangingPunct="0">
              <a:spcBef>
                <a:spcPts val="0"/>
              </a:spcBef>
              <a:spcAft>
                <a:spcPts val="0"/>
              </a:spcAft>
              <a:defRPr/>
            </a:pPr>
            <a:r>
              <a:rPr lang="en-IN" sz="2200" dirty="0">
                <a:latin typeface="Arial" pitchFamily="18"/>
                <a:ea typeface="Microsoft YaHei" pitchFamily="2"/>
                <a:cs typeface="Mangal" pitchFamily="2"/>
              </a:rPr>
              <a:t>compare a and b</a:t>
            </a:r>
          </a:p>
        </p:txBody>
      </p:sp>
      <p:sp>
        <p:nvSpPr>
          <p:cNvPr id="5" name="Freeform 4"/>
          <p:cNvSpPr/>
          <p:nvPr/>
        </p:nvSpPr>
        <p:spPr>
          <a:xfrm>
            <a:off x="4351338" y="4010902"/>
            <a:ext cx="2735262" cy="100806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r>
              <a:rPr lang="en-IN" sz="2200">
                <a:latin typeface="Arial" pitchFamily="18"/>
                <a:ea typeface="Microsoft YaHei" pitchFamily="2"/>
                <a:cs typeface="Mangal" pitchFamily="2"/>
              </a:rPr>
              <a:t>mov r0, 5</a:t>
            </a:r>
          </a:p>
          <a:p>
            <a:pPr fontAlgn="auto" hangingPunct="0">
              <a:spcBef>
                <a:spcPts val="0"/>
              </a:spcBef>
              <a:spcAft>
                <a:spcPts val="0"/>
              </a:spcAft>
              <a:defRPr/>
            </a:pPr>
            <a:r>
              <a:rPr lang="en-IN" sz="2200">
                <a:latin typeface="Arial" pitchFamily="18"/>
                <a:ea typeface="Microsoft YaHei" pitchFamily="2"/>
                <a:cs typeface="Mangal" pitchFamily="2"/>
              </a:rPr>
              <a:t>mov r1, 5</a:t>
            </a:r>
          </a:p>
          <a:p>
            <a:pPr fontAlgn="auto" hangingPunct="0">
              <a:spcBef>
                <a:spcPts val="0"/>
              </a:spcBef>
              <a:spcAft>
                <a:spcPts val="0"/>
              </a:spcAft>
              <a:defRPr/>
            </a:pPr>
            <a:r>
              <a:rPr lang="en-IN" sz="2200">
                <a:latin typeface="Arial" pitchFamily="18"/>
                <a:ea typeface="Microsoft YaHei" pitchFamily="2"/>
                <a:cs typeface="Mangal" pitchFamily="2"/>
              </a:rPr>
              <a:t>cmp r0, r1</a:t>
            </a:r>
          </a:p>
        </p:txBody>
      </p:sp>
      <p:pic>
        <p:nvPicPr>
          <p:cNvPr id="8"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page40">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a:xfrm>
            <a:off x="10067279" y="6356351"/>
            <a:ext cx="561975" cy="365125"/>
          </a:xfrm>
        </p:spPr>
        <p:txBody>
          <a:bodyPr/>
          <a:lstStyle/>
          <a:p>
            <a:pPr>
              <a:defRPr/>
            </a:pPr>
            <a:fld id="{A4260001-FE94-4484-B4D1-F1F7C2AF64A1}" type="slidenum">
              <a:rPr/>
              <a:pPr>
                <a:defRPr/>
              </a:pPr>
              <a:t>41</a:t>
            </a:fld>
            <a:endParaRPr/>
          </a:p>
        </p:txBody>
      </p:sp>
      <p:sp>
        <p:nvSpPr>
          <p:cNvPr id="2" name="Title 1"/>
          <p:cNvSpPr txBox="1">
            <a:spLocks noGrp="1"/>
          </p:cNvSpPr>
          <p:nvPr>
            <p:ph type="title" idx="4294967295"/>
          </p:nvPr>
        </p:nvSpPr>
        <p:spPr>
          <a:xfrm>
            <a:off x="1752600" y="152401"/>
            <a:ext cx="868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Example with Division</a:t>
            </a:r>
          </a:p>
        </p:txBody>
      </p:sp>
      <p:sp>
        <p:nvSpPr>
          <p:cNvPr id="65541" name="AutoShape 4"/>
          <p:cNvSpPr>
            <a:spLocks noChangeAspect="1" noChangeArrowheads="1" noTextEdit="1"/>
          </p:cNvSpPr>
          <p:nvPr/>
        </p:nvSpPr>
        <p:spPr bwMode="auto">
          <a:xfrm>
            <a:off x="2286000" y="2087562"/>
            <a:ext cx="7415212" cy="154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65543" name="Rectangle 7"/>
          <p:cNvSpPr>
            <a:spLocks noChangeArrowheads="1"/>
          </p:cNvSpPr>
          <p:nvPr/>
        </p:nvSpPr>
        <p:spPr bwMode="auto">
          <a:xfrm>
            <a:off x="2513012" y="2597150"/>
            <a:ext cx="695960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en-US" i="1" dirty="0">
                <a:latin typeface="Times New Roman" pitchFamily="18" charset="0"/>
                <a:cs typeface="Times New Roman" pitchFamily="18" charset="0"/>
              </a:rPr>
              <a:t>Write assembly code in </a:t>
            </a:r>
            <a:r>
              <a:rPr lang="en-US" i="1" dirty="0" err="1">
                <a:latin typeface="Times New Roman" pitchFamily="18" charset="0"/>
                <a:cs typeface="Times New Roman" pitchFamily="18" charset="0"/>
              </a:rPr>
              <a:t>SimpleRisc</a:t>
            </a:r>
            <a:r>
              <a:rPr lang="en-US" i="1" dirty="0">
                <a:latin typeface="Times New Roman" pitchFamily="18" charset="0"/>
                <a:cs typeface="Times New Roman" pitchFamily="18" charset="0"/>
              </a:rPr>
              <a:t> to compute: 31 / 29 - 50, and save the</a:t>
            </a:r>
          </a:p>
          <a:p>
            <a:r>
              <a:rPr lang="en-US" i="1" dirty="0">
                <a:latin typeface="Times New Roman" pitchFamily="18" charset="0"/>
                <a:cs typeface="Times New Roman" pitchFamily="18" charset="0"/>
              </a:rPr>
              <a:t>result in r</a:t>
            </a:r>
            <a:r>
              <a:rPr lang="en-US" dirty="0">
                <a:latin typeface="Times New Roman" pitchFamily="18" charset="0"/>
                <a:cs typeface="Times New Roman" pitchFamily="18" charset="0"/>
              </a:rPr>
              <a:t>4.</a:t>
            </a:r>
          </a:p>
          <a:p>
            <a:r>
              <a:rPr lang="en-US" b="1" i="1" dirty="0">
                <a:latin typeface="Times New Roman" pitchFamily="18" charset="0"/>
                <a:cs typeface="Times New Roman" pitchFamily="18" charset="0"/>
              </a:rPr>
              <a:t>Answer:</a:t>
            </a:r>
          </a:p>
        </p:txBody>
      </p:sp>
      <p:grpSp>
        <p:nvGrpSpPr>
          <p:cNvPr id="65544" name="Group 17"/>
          <p:cNvGrpSpPr>
            <a:grpSpLocks/>
          </p:cNvGrpSpPr>
          <p:nvPr/>
        </p:nvGrpSpPr>
        <p:grpSpPr bwMode="auto">
          <a:xfrm>
            <a:off x="2286000" y="2076452"/>
            <a:ext cx="7346950" cy="3324225"/>
            <a:chOff x="1528763" y="2076449"/>
            <a:chExt cx="7346950" cy="3323549"/>
          </a:xfrm>
        </p:grpSpPr>
        <p:sp>
          <p:nvSpPr>
            <p:cNvPr id="65567" name="Line 11"/>
            <p:cNvSpPr>
              <a:spLocks noChangeShapeType="1"/>
            </p:cNvSpPr>
            <p:nvPr/>
          </p:nvSpPr>
          <p:spPr bwMode="auto">
            <a:xfrm>
              <a:off x="1528763" y="2076450"/>
              <a:ext cx="7346950" cy="0"/>
            </a:xfrm>
            <a:prstGeom prst="line">
              <a:avLst/>
            </a:prstGeom>
            <a:noFill/>
            <a:ln w="9">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grpSp>
          <p:nvGrpSpPr>
            <p:cNvPr id="65568" name="Group 16"/>
            <p:cNvGrpSpPr>
              <a:grpSpLocks/>
            </p:cNvGrpSpPr>
            <p:nvPr/>
          </p:nvGrpSpPr>
          <p:grpSpPr bwMode="auto">
            <a:xfrm>
              <a:off x="1528763" y="2076449"/>
              <a:ext cx="7346950" cy="3323549"/>
              <a:chOff x="1528763" y="2076450"/>
              <a:chExt cx="7346950" cy="1481138"/>
            </a:xfrm>
          </p:grpSpPr>
          <p:sp>
            <p:nvSpPr>
              <p:cNvPr id="65569" name="Line 12"/>
              <p:cNvSpPr>
                <a:spLocks noChangeShapeType="1"/>
              </p:cNvSpPr>
              <p:nvPr/>
            </p:nvSpPr>
            <p:spPr bwMode="auto">
              <a:xfrm flipV="1">
                <a:off x="1528763" y="2076450"/>
                <a:ext cx="0" cy="1481138"/>
              </a:xfrm>
              <a:prstGeom prst="line">
                <a:avLst/>
              </a:prstGeom>
              <a:noFill/>
              <a:ln w="9">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65570" name="Line 13"/>
              <p:cNvSpPr>
                <a:spLocks noChangeShapeType="1"/>
              </p:cNvSpPr>
              <p:nvPr/>
            </p:nvSpPr>
            <p:spPr bwMode="auto">
              <a:xfrm flipV="1">
                <a:off x="8875713" y="2076450"/>
                <a:ext cx="0" cy="1481138"/>
              </a:xfrm>
              <a:prstGeom prst="line">
                <a:avLst/>
              </a:prstGeom>
              <a:noFill/>
              <a:ln w="9">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65571" name="Line 14"/>
              <p:cNvSpPr>
                <a:spLocks noChangeShapeType="1"/>
              </p:cNvSpPr>
              <p:nvPr/>
            </p:nvSpPr>
            <p:spPr bwMode="auto">
              <a:xfrm>
                <a:off x="1528763" y="3557588"/>
                <a:ext cx="7346950" cy="0"/>
              </a:xfrm>
              <a:prstGeom prst="line">
                <a:avLst/>
              </a:prstGeom>
              <a:noFill/>
              <a:ln w="9">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grpSp>
      </p:grpSp>
      <p:grpSp>
        <p:nvGrpSpPr>
          <p:cNvPr id="65545" name="Group 18"/>
          <p:cNvGrpSpPr>
            <a:grpSpLocks noChangeAspect="1"/>
          </p:cNvGrpSpPr>
          <p:nvPr/>
        </p:nvGrpSpPr>
        <p:grpSpPr bwMode="auto">
          <a:xfrm>
            <a:off x="2517775" y="3770312"/>
            <a:ext cx="6940550" cy="1335088"/>
            <a:chOff x="1091" y="2350"/>
            <a:chExt cx="4372" cy="841"/>
          </a:xfrm>
        </p:grpSpPr>
        <p:sp>
          <p:nvSpPr>
            <p:cNvPr id="65546" name="AutoShape 17"/>
            <p:cNvSpPr>
              <a:spLocks noChangeAspect="1" noChangeArrowheads="1" noTextEdit="1"/>
            </p:cNvSpPr>
            <p:nvPr/>
          </p:nvSpPr>
          <p:spPr bwMode="auto">
            <a:xfrm>
              <a:off x="1091" y="2350"/>
              <a:ext cx="4372" cy="8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65547" name="Line 19"/>
            <p:cNvSpPr>
              <a:spLocks noChangeShapeType="1"/>
            </p:cNvSpPr>
            <p:nvPr/>
          </p:nvSpPr>
          <p:spPr bwMode="auto">
            <a:xfrm>
              <a:off x="1109" y="2448"/>
              <a:ext cx="1748" cy="0"/>
            </a:xfrm>
            <a:prstGeom prst="line">
              <a:avLst/>
            </a:prstGeom>
            <a:noFill/>
            <a:ln w="9">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65548" name="Rectangle 20"/>
            <p:cNvSpPr>
              <a:spLocks noChangeArrowheads="1"/>
            </p:cNvSpPr>
            <p:nvPr/>
          </p:nvSpPr>
          <p:spPr bwMode="auto">
            <a:xfrm>
              <a:off x="2911" y="2355"/>
              <a:ext cx="727" cy="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500" i="1" dirty="0" err="1">
                  <a:solidFill>
                    <a:srgbClr val="1A1B1C"/>
                  </a:solidFill>
                  <a:latin typeface="Courier New" pitchFamily="49" charset="0"/>
                  <a:cs typeface="Courier New" pitchFamily="49" charset="0"/>
                </a:rPr>
                <a:t>SimpleRisc</a:t>
              </a:r>
              <a:endParaRPr lang="en-US" sz="1500" i="1" dirty="0">
                <a:latin typeface="Courier New" pitchFamily="49" charset="0"/>
                <a:cs typeface="Courier New" pitchFamily="49" charset="0"/>
              </a:endParaRPr>
            </a:p>
          </p:txBody>
        </p:sp>
        <p:sp>
          <p:nvSpPr>
            <p:cNvPr id="65549" name="Line 21"/>
            <p:cNvSpPr>
              <a:spLocks noChangeShapeType="1"/>
            </p:cNvSpPr>
            <p:nvPr/>
          </p:nvSpPr>
          <p:spPr bwMode="auto">
            <a:xfrm>
              <a:off x="3691" y="2448"/>
              <a:ext cx="1749" cy="0"/>
            </a:xfrm>
            <a:prstGeom prst="line">
              <a:avLst/>
            </a:prstGeom>
            <a:noFill/>
            <a:ln w="9">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65550" name="Line 22"/>
            <p:cNvSpPr>
              <a:spLocks noChangeShapeType="1"/>
            </p:cNvSpPr>
            <p:nvPr/>
          </p:nvSpPr>
          <p:spPr bwMode="auto">
            <a:xfrm flipV="1">
              <a:off x="1109" y="2448"/>
              <a:ext cx="0" cy="44"/>
            </a:xfrm>
            <a:prstGeom prst="line">
              <a:avLst/>
            </a:prstGeom>
            <a:noFill/>
            <a:ln w="9">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65551" name="Line 23"/>
            <p:cNvSpPr>
              <a:spLocks noChangeShapeType="1"/>
            </p:cNvSpPr>
            <p:nvPr/>
          </p:nvSpPr>
          <p:spPr bwMode="auto">
            <a:xfrm flipV="1">
              <a:off x="5440" y="2448"/>
              <a:ext cx="0" cy="44"/>
            </a:xfrm>
            <a:prstGeom prst="line">
              <a:avLst/>
            </a:prstGeom>
            <a:noFill/>
            <a:ln w="9">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65552" name="Line 24"/>
            <p:cNvSpPr>
              <a:spLocks noChangeShapeType="1"/>
            </p:cNvSpPr>
            <p:nvPr/>
          </p:nvSpPr>
          <p:spPr bwMode="auto">
            <a:xfrm flipV="1">
              <a:off x="1109" y="2492"/>
              <a:ext cx="0" cy="159"/>
            </a:xfrm>
            <a:prstGeom prst="line">
              <a:avLst/>
            </a:prstGeom>
            <a:noFill/>
            <a:ln w="9">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65553" name="Rectangle 25"/>
            <p:cNvSpPr>
              <a:spLocks noChangeArrowheads="1"/>
            </p:cNvSpPr>
            <p:nvPr/>
          </p:nvSpPr>
          <p:spPr bwMode="auto">
            <a:xfrm>
              <a:off x="1153" y="2483"/>
              <a:ext cx="828" cy="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700" i="1" dirty="0" err="1">
                  <a:solidFill>
                    <a:srgbClr val="1A1B1C"/>
                  </a:solidFill>
                  <a:latin typeface="Courier New" pitchFamily="49" charset="0"/>
                  <a:cs typeface="Courier New" pitchFamily="49" charset="0"/>
                </a:rPr>
                <a:t>mov</a:t>
              </a:r>
              <a:r>
                <a:rPr lang="en-US" sz="1700" i="1" dirty="0">
                  <a:solidFill>
                    <a:srgbClr val="1A1B1C"/>
                  </a:solidFill>
                  <a:latin typeface="Courier New" pitchFamily="49" charset="0"/>
                  <a:cs typeface="Courier New" pitchFamily="49" charset="0"/>
                </a:rPr>
                <a:t> r1, 31</a:t>
              </a:r>
              <a:endParaRPr lang="en-US" i="1" dirty="0">
                <a:latin typeface="Courier New" pitchFamily="49" charset="0"/>
                <a:cs typeface="Courier New" pitchFamily="49" charset="0"/>
              </a:endParaRPr>
            </a:p>
          </p:txBody>
        </p:sp>
        <p:sp>
          <p:nvSpPr>
            <p:cNvPr id="65554" name="Line 26"/>
            <p:cNvSpPr>
              <a:spLocks noChangeShapeType="1"/>
            </p:cNvSpPr>
            <p:nvPr/>
          </p:nvSpPr>
          <p:spPr bwMode="auto">
            <a:xfrm flipV="1">
              <a:off x="5440" y="2492"/>
              <a:ext cx="0" cy="159"/>
            </a:xfrm>
            <a:prstGeom prst="line">
              <a:avLst/>
            </a:prstGeom>
            <a:noFill/>
            <a:ln w="9">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65555" name="Line 27"/>
            <p:cNvSpPr>
              <a:spLocks noChangeShapeType="1"/>
            </p:cNvSpPr>
            <p:nvPr/>
          </p:nvSpPr>
          <p:spPr bwMode="auto">
            <a:xfrm flipV="1">
              <a:off x="1109" y="2651"/>
              <a:ext cx="0" cy="151"/>
            </a:xfrm>
            <a:prstGeom prst="line">
              <a:avLst/>
            </a:prstGeom>
            <a:noFill/>
            <a:ln w="9">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65556" name="Rectangle 28"/>
            <p:cNvSpPr>
              <a:spLocks noChangeArrowheads="1"/>
            </p:cNvSpPr>
            <p:nvPr/>
          </p:nvSpPr>
          <p:spPr bwMode="auto">
            <a:xfrm>
              <a:off x="1153" y="2643"/>
              <a:ext cx="828" cy="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700" i="1" dirty="0" err="1">
                  <a:solidFill>
                    <a:srgbClr val="1A1B1C"/>
                  </a:solidFill>
                  <a:latin typeface="Courier New" pitchFamily="49" charset="0"/>
                  <a:cs typeface="Courier New" pitchFamily="49" charset="0"/>
                </a:rPr>
                <a:t>mov</a:t>
              </a:r>
              <a:r>
                <a:rPr lang="en-US" sz="1700" i="1" dirty="0">
                  <a:solidFill>
                    <a:srgbClr val="1A1B1C"/>
                  </a:solidFill>
                  <a:latin typeface="Courier New" pitchFamily="49" charset="0"/>
                  <a:cs typeface="Courier New" pitchFamily="49" charset="0"/>
                </a:rPr>
                <a:t> r2, 29</a:t>
              </a:r>
              <a:endParaRPr lang="en-US" i="1" dirty="0">
                <a:latin typeface="Courier New" pitchFamily="49" charset="0"/>
                <a:cs typeface="Courier New" pitchFamily="49" charset="0"/>
              </a:endParaRPr>
            </a:p>
          </p:txBody>
        </p:sp>
        <p:sp>
          <p:nvSpPr>
            <p:cNvPr id="65557" name="Line 29"/>
            <p:cNvSpPr>
              <a:spLocks noChangeShapeType="1"/>
            </p:cNvSpPr>
            <p:nvPr/>
          </p:nvSpPr>
          <p:spPr bwMode="auto">
            <a:xfrm flipV="1">
              <a:off x="5440" y="2651"/>
              <a:ext cx="0" cy="151"/>
            </a:xfrm>
            <a:prstGeom prst="line">
              <a:avLst/>
            </a:prstGeom>
            <a:noFill/>
            <a:ln w="9">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65558" name="Line 30"/>
            <p:cNvSpPr>
              <a:spLocks noChangeShapeType="1"/>
            </p:cNvSpPr>
            <p:nvPr/>
          </p:nvSpPr>
          <p:spPr bwMode="auto">
            <a:xfrm flipV="1">
              <a:off x="1109" y="2802"/>
              <a:ext cx="0" cy="160"/>
            </a:xfrm>
            <a:prstGeom prst="line">
              <a:avLst/>
            </a:prstGeom>
            <a:noFill/>
            <a:ln w="9">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65559" name="Rectangle 31"/>
            <p:cNvSpPr>
              <a:spLocks noChangeArrowheads="1"/>
            </p:cNvSpPr>
            <p:nvPr/>
          </p:nvSpPr>
          <p:spPr bwMode="auto">
            <a:xfrm>
              <a:off x="1153" y="2802"/>
              <a:ext cx="1159" cy="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700" i="1" dirty="0">
                  <a:solidFill>
                    <a:srgbClr val="1A1B1C"/>
                  </a:solidFill>
                  <a:latin typeface="Courier New" pitchFamily="49" charset="0"/>
                  <a:cs typeface="Courier New" pitchFamily="49" charset="0"/>
                </a:rPr>
                <a:t>div r3, r1, r2</a:t>
              </a:r>
              <a:endParaRPr lang="en-US" i="1" dirty="0">
                <a:latin typeface="Courier New" pitchFamily="49" charset="0"/>
                <a:cs typeface="Courier New" pitchFamily="49" charset="0"/>
              </a:endParaRPr>
            </a:p>
          </p:txBody>
        </p:sp>
        <p:sp>
          <p:nvSpPr>
            <p:cNvPr id="65560" name="Line 32"/>
            <p:cNvSpPr>
              <a:spLocks noChangeShapeType="1"/>
            </p:cNvSpPr>
            <p:nvPr/>
          </p:nvSpPr>
          <p:spPr bwMode="auto">
            <a:xfrm flipV="1">
              <a:off x="5440" y="2802"/>
              <a:ext cx="0" cy="160"/>
            </a:xfrm>
            <a:prstGeom prst="line">
              <a:avLst/>
            </a:prstGeom>
            <a:noFill/>
            <a:ln w="9">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65561" name="Line 33"/>
            <p:cNvSpPr>
              <a:spLocks noChangeShapeType="1"/>
            </p:cNvSpPr>
            <p:nvPr/>
          </p:nvSpPr>
          <p:spPr bwMode="auto">
            <a:xfrm flipV="1">
              <a:off x="1109" y="2962"/>
              <a:ext cx="0" cy="159"/>
            </a:xfrm>
            <a:prstGeom prst="line">
              <a:avLst/>
            </a:prstGeom>
            <a:noFill/>
            <a:ln w="9">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65562" name="Rectangle 34"/>
            <p:cNvSpPr>
              <a:spLocks noChangeArrowheads="1"/>
            </p:cNvSpPr>
            <p:nvPr/>
          </p:nvSpPr>
          <p:spPr bwMode="auto">
            <a:xfrm>
              <a:off x="1153" y="2962"/>
              <a:ext cx="1159" cy="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700" i="1" dirty="0">
                  <a:solidFill>
                    <a:srgbClr val="1A1B1C"/>
                  </a:solidFill>
                  <a:latin typeface="Courier New" pitchFamily="49" charset="0"/>
                  <a:cs typeface="Courier New" pitchFamily="49" charset="0"/>
                </a:rPr>
                <a:t>sub r4, r3, 50</a:t>
              </a:r>
              <a:endParaRPr lang="en-US" i="1" dirty="0">
                <a:latin typeface="Courier New" pitchFamily="49" charset="0"/>
                <a:cs typeface="Courier New" pitchFamily="49" charset="0"/>
              </a:endParaRPr>
            </a:p>
          </p:txBody>
        </p:sp>
        <p:sp>
          <p:nvSpPr>
            <p:cNvPr id="65563" name="Line 35"/>
            <p:cNvSpPr>
              <a:spLocks noChangeShapeType="1"/>
            </p:cNvSpPr>
            <p:nvPr/>
          </p:nvSpPr>
          <p:spPr bwMode="auto">
            <a:xfrm flipV="1">
              <a:off x="5440" y="2962"/>
              <a:ext cx="0" cy="159"/>
            </a:xfrm>
            <a:prstGeom prst="line">
              <a:avLst/>
            </a:prstGeom>
            <a:noFill/>
            <a:ln w="9">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65564" name="Line 36"/>
            <p:cNvSpPr>
              <a:spLocks noChangeShapeType="1"/>
            </p:cNvSpPr>
            <p:nvPr/>
          </p:nvSpPr>
          <p:spPr bwMode="auto">
            <a:xfrm flipV="1">
              <a:off x="1109" y="3121"/>
              <a:ext cx="0" cy="45"/>
            </a:xfrm>
            <a:prstGeom prst="line">
              <a:avLst/>
            </a:prstGeom>
            <a:noFill/>
            <a:ln w="9">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65565" name="Line 37"/>
            <p:cNvSpPr>
              <a:spLocks noChangeShapeType="1"/>
            </p:cNvSpPr>
            <p:nvPr/>
          </p:nvSpPr>
          <p:spPr bwMode="auto">
            <a:xfrm flipV="1">
              <a:off x="5440" y="3121"/>
              <a:ext cx="0" cy="45"/>
            </a:xfrm>
            <a:prstGeom prst="line">
              <a:avLst/>
            </a:prstGeom>
            <a:noFill/>
            <a:ln w="9">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65566" name="Line 38"/>
            <p:cNvSpPr>
              <a:spLocks noChangeShapeType="1"/>
            </p:cNvSpPr>
            <p:nvPr/>
          </p:nvSpPr>
          <p:spPr bwMode="auto">
            <a:xfrm>
              <a:off x="1109" y="3166"/>
              <a:ext cx="4331" cy="0"/>
            </a:xfrm>
            <a:prstGeom prst="line">
              <a:avLst/>
            </a:prstGeom>
            <a:noFill/>
            <a:ln w="9">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grpSp>
      <p:pic>
        <p:nvPicPr>
          <p:cNvPr id="36"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page41">
    <p:spTree>
      <p:nvGrpSpPr>
        <p:cNvPr id="1" name=""/>
        <p:cNvGrpSpPr/>
        <p:nvPr/>
      </p:nvGrpSpPr>
      <p:grpSpPr>
        <a:xfrm>
          <a:off x="0" y="0"/>
          <a:ext cx="0" cy="0"/>
          <a:chOff x="0" y="0"/>
          <a:chExt cx="0" cy="0"/>
        </a:xfrm>
      </p:grpSpPr>
      <p:sp>
        <p:nvSpPr>
          <p:cNvPr id="6" name="Slide Number Placeholder 1"/>
          <p:cNvSpPr>
            <a:spLocks noGrp="1"/>
          </p:cNvSpPr>
          <p:nvPr>
            <p:ph type="sldNum" sz="quarter" idx="12"/>
          </p:nvPr>
        </p:nvSpPr>
        <p:spPr>
          <a:xfrm>
            <a:off x="10067279" y="6356351"/>
            <a:ext cx="561975" cy="365125"/>
          </a:xfrm>
        </p:spPr>
        <p:txBody>
          <a:bodyPr/>
          <a:lstStyle/>
          <a:p>
            <a:pPr>
              <a:defRPr/>
            </a:pPr>
            <a:fld id="{322F912F-BDE1-4274-B9BD-3DD5D9340612}" type="slidenum">
              <a:rPr/>
              <a:pPr>
                <a:defRPr/>
              </a:pPr>
              <a:t>42</a:t>
            </a:fld>
            <a:endParaRPr/>
          </a:p>
        </p:txBody>
      </p:sp>
      <p:sp>
        <p:nvSpPr>
          <p:cNvPr id="2" name="Title 1"/>
          <p:cNvSpPr txBox="1">
            <a:spLocks noGrp="1"/>
          </p:cNvSpPr>
          <p:nvPr>
            <p:ph type="title" idx="4294967295"/>
          </p:nvPr>
        </p:nvSpPr>
        <p:spPr>
          <a:xfrm>
            <a:off x="1752600" y="76201"/>
            <a:ext cx="868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Logical</a:t>
            </a:r>
            <a:r>
              <a:rPr lang="fr-FR" dirty="0">
                <a:solidFill>
                  <a:schemeClr val="tx1"/>
                </a:solidFill>
              </a:rPr>
              <a:t> Instructions</a:t>
            </a:r>
          </a:p>
        </p:txBody>
      </p:sp>
      <p:sp>
        <p:nvSpPr>
          <p:cNvPr id="66565" name="Text Placeholder 2"/>
          <p:cNvSpPr txBox="1">
            <a:spLocks noGrp="1"/>
          </p:cNvSpPr>
          <p:nvPr>
            <p:ph type="body" idx="4294967295"/>
          </p:nvPr>
        </p:nvSpPr>
        <p:spPr bwMode="auto">
          <a:xfrm>
            <a:off x="1905000" y="3237055"/>
            <a:ext cx="7416800" cy="29575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lvl1pPr marL="431800" indent="-323850">
              <a:defRPr sz="3200">
                <a:solidFill>
                  <a:srgbClr val="000000"/>
                </a:solidFill>
                <a:latin typeface="Calibri" pitchFamily="34" charset="0"/>
              </a:defRPr>
            </a:lvl1pPr>
            <a:lvl2pPr>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sz="2600" dirty="0">
                <a:ea typeface="Microsoft YaHei"/>
              </a:rPr>
              <a:t>The second argument can either be a register or an immediate</a:t>
            </a:r>
          </a:p>
        </p:txBody>
      </p:sp>
      <p:grpSp>
        <p:nvGrpSpPr>
          <p:cNvPr id="3" name="Group 2"/>
          <p:cNvGrpSpPr/>
          <p:nvPr/>
        </p:nvGrpSpPr>
        <p:grpSpPr>
          <a:xfrm>
            <a:off x="4058445" y="1845600"/>
            <a:ext cx="4108267" cy="1108075"/>
            <a:chOff x="3270251" y="1828800"/>
            <a:chExt cx="4108267" cy="1108075"/>
          </a:xfrm>
        </p:grpSpPr>
        <p:sp>
          <p:nvSpPr>
            <p:cNvPr id="66592" name="Line 53"/>
            <p:cNvSpPr>
              <a:spLocks noChangeShapeType="1"/>
            </p:cNvSpPr>
            <p:nvPr/>
          </p:nvSpPr>
          <p:spPr bwMode="auto">
            <a:xfrm>
              <a:off x="3270251" y="1828800"/>
              <a:ext cx="4071938" cy="0"/>
            </a:xfrm>
            <a:prstGeom prst="line">
              <a:avLst/>
            </a:prstGeom>
            <a:noFill/>
            <a:ln w="0">
              <a:solidFill>
                <a:srgbClr val="1A1B1C"/>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593" name="Freeform 54"/>
            <p:cNvSpPr>
              <a:spLocks noEditPoints="1"/>
            </p:cNvSpPr>
            <p:nvPr/>
          </p:nvSpPr>
          <p:spPr bwMode="auto">
            <a:xfrm flipH="1">
              <a:off x="3276600" y="1878012"/>
              <a:ext cx="45719" cy="1004887"/>
            </a:xfrm>
            <a:custGeom>
              <a:avLst/>
              <a:gdLst>
                <a:gd name="T0" fmla="*/ 154 h 92"/>
                <a:gd name="T1" fmla="*/ 0 h 92"/>
                <a:gd name="T2" fmla="*/ 308 h 92"/>
                <a:gd name="T3" fmla="*/ 154 h 92"/>
                <a:gd name="T4" fmla="*/ 471 h 92"/>
                <a:gd name="T5" fmla="*/ 317 h 92"/>
                <a:gd name="T6" fmla="*/ 634 h 92"/>
                <a:gd name="T7" fmla="*/ 480 h 92"/>
                <a:gd name="T8" fmla="*/ 788 h 92"/>
                <a:gd name="T9" fmla="*/ 634 h 92"/>
                <a:gd name="T10" fmla="*/ 0 60000 65536"/>
                <a:gd name="T11" fmla="*/ 0 60000 65536"/>
                <a:gd name="T12" fmla="*/ 0 60000 65536"/>
                <a:gd name="T13" fmla="*/ 0 60000 65536"/>
                <a:gd name="T14" fmla="*/ 0 60000 65536"/>
                <a:gd name="T15" fmla="*/ 0 60000 65536"/>
                <a:gd name="T16" fmla="*/ 0 60000 65536"/>
                <a:gd name="T17" fmla="*/ 0 60000 65536"/>
                <a:gd name="T18" fmla="*/ 0 60000 65536"/>
                <a:gd name="T19" fmla="*/ 0 60000 65536"/>
              </a:gdLst>
              <a:ahLst/>
              <a:cxnLst>
                <a:cxn ang="T10">
                  <a:pos x="0" y="T0"/>
                </a:cxn>
                <a:cxn ang="T11">
                  <a:pos x="0" y="T1"/>
                </a:cxn>
                <a:cxn ang="T12">
                  <a:pos x="0" y="T2"/>
                </a:cxn>
                <a:cxn ang="T13">
                  <a:pos x="0" y="T3"/>
                </a:cxn>
                <a:cxn ang="T14">
                  <a:pos x="0" y="T4"/>
                </a:cxn>
                <a:cxn ang="T15">
                  <a:pos x="0" y="T5"/>
                </a:cxn>
                <a:cxn ang="T16">
                  <a:pos x="0" y="T6"/>
                </a:cxn>
                <a:cxn ang="T17">
                  <a:pos x="0" y="T7"/>
                </a:cxn>
                <a:cxn ang="T18">
                  <a:pos x="0" y="T8"/>
                </a:cxn>
                <a:cxn ang="T19">
                  <a:pos x="0" y="T9"/>
                </a:cxn>
              </a:cxnLst>
              <a:rect l="0" t="0" r="r" b="b"/>
              <a:pathLst>
                <a:path h="92">
                  <a:moveTo>
                    <a:pt x="0" y="18"/>
                  </a:moveTo>
                  <a:lnTo>
                    <a:pt x="0" y="0"/>
                  </a:lnTo>
                  <a:moveTo>
                    <a:pt x="0" y="36"/>
                  </a:moveTo>
                  <a:lnTo>
                    <a:pt x="0" y="18"/>
                  </a:lnTo>
                  <a:moveTo>
                    <a:pt x="0" y="55"/>
                  </a:moveTo>
                  <a:lnTo>
                    <a:pt x="0" y="37"/>
                  </a:lnTo>
                  <a:moveTo>
                    <a:pt x="0" y="74"/>
                  </a:moveTo>
                  <a:lnTo>
                    <a:pt x="0" y="56"/>
                  </a:lnTo>
                  <a:moveTo>
                    <a:pt x="0" y="92"/>
                  </a:moveTo>
                  <a:lnTo>
                    <a:pt x="0" y="74"/>
                  </a:lnTo>
                </a:path>
              </a:pathLst>
            </a:custGeom>
            <a:noFill/>
            <a:ln w="0">
              <a:solidFill>
                <a:srgbClr val="1A1B1C"/>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6594" name="Line 55"/>
            <p:cNvSpPr>
              <a:spLocks noChangeShapeType="1"/>
            </p:cNvSpPr>
            <p:nvPr/>
          </p:nvSpPr>
          <p:spPr bwMode="auto">
            <a:xfrm flipV="1">
              <a:off x="3270251" y="1878013"/>
              <a:ext cx="0" cy="1017587"/>
            </a:xfrm>
            <a:prstGeom prst="line">
              <a:avLst/>
            </a:prstGeom>
            <a:noFill/>
            <a:ln w="0">
              <a:solidFill>
                <a:srgbClr val="1A1B1C"/>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600" name="Rectangle 61"/>
            <p:cNvSpPr>
              <a:spLocks noChangeArrowheads="1"/>
            </p:cNvSpPr>
            <p:nvPr/>
          </p:nvSpPr>
          <p:spPr bwMode="auto">
            <a:xfrm>
              <a:off x="3392488" y="1878013"/>
              <a:ext cx="1068388"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dirty="0">
                  <a:solidFill>
                    <a:srgbClr val="1A1B1C"/>
                  </a:solidFill>
                  <a:latin typeface="Times New Roman" pitchFamily="18" charset="0"/>
                </a:rPr>
                <a:t>and r1, r2, r3</a:t>
              </a:r>
              <a:endParaRPr lang="en-US" dirty="0">
                <a:latin typeface="Arial" pitchFamily="34" charset="0"/>
              </a:endParaRPr>
            </a:p>
          </p:txBody>
        </p:sp>
        <p:sp>
          <p:nvSpPr>
            <p:cNvPr id="66601" name="Line 62"/>
            <p:cNvSpPr>
              <a:spLocks noChangeShapeType="1"/>
            </p:cNvSpPr>
            <p:nvPr/>
          </p:nvSpPr>
          <p:spPr bwMode="auto">
            <a:xfrm flipV="1">
              <a:off x="5903913" y="1876425"/>
              <a:ext cx="0" cy="244475"/>
            </a:xfrm>
            <a:prstGeom prst="line">
              <a:avLst/>
            </a:prstGeom>
            <a:noFill/>
            <a:ln w="0">
              <a:solidFill>
                <a:srgbClr val="1A1B1C"/>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602" name="Rectangle 63"/>
            <p:cNvSpPr>
              <a:spLocks noChangeArrowheads="1"/>
            </p:cNvSpPr>
            <p:nvPr/>
          </p:nvSpPr>
          <p:spPr bwMode="auto">
            <a:xfrm>
              <a:off x="6026151" y="1878013"/>
              <a:ext cx="1184586"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i="1" dirty="0">
                  <a:latin typeface="Times New Roman" pitchFamily="18" charset="0"/>
                  <a:cs typeface="Times New Roman" pitchFamily="18" charset="0"/>
                </a:rPr>
                <a:t>r</a:t>
              </a:r>
              <a:r>
                <a:rPr lang="en-US" sz="1600" dirty="0">
                  <a:latin typeface="Times New Roman" pitchFamily="18" charset="0"/>
                  <a:cs typeface="Times New Roman" pitchFamily="18" charset="0"/>
                </a:rPr>
                <a:t>1 </a:t>
              </a:r>
              <a:r>
                <a:rPr lang="en-US" sz="1600" dirty="0">
                  <a:latin typeface="Times New Roman" pitchFamily="18" charset="0"/>
                  <a:cs typeface="Times New Roman" pitchFamily="18" charset="0"/>
                  <a:sym typeface="Symbol" pitchFamily="18" charset="2"/>
                </a:rPr>
                <a:t></a:t>
              </a:r>
              <a:r>
                <a:rPr lang="en-US" sz="1600" dirty="0">
                  <a:latin typeface="Times New Roman" pitchFamily="18" charset="0"/>
                  <a:cs typeface="Times New Roman" pitchFamily="18" charset="0"/>
                </a:rPr>
                <a:t>  </a:t>
              </a:r>
              <a:r>
                <a:rPr lang="en-US" sz="1600" i="1" dirty="0">
                  <a:latin typeface="Times New Roman" pitchFamily="18" charset="0"/>
                  <a:cs typeface="Times New Roman" pitchFamily="18" charset="0"/>
                </a:rPr>
                <a:t>r</a:t>
              </a:r>
              <a:r>
                <a:rPr lang="en-US" sz="1600" dirty="0">
                  <a:latin typeface="Times New Roman" pitchFamily="18" charset="0"/>
                  <a:cs typeface="Times New Roman" pitchFamily="18" charset="0"/>
                </a:rPr>
                <a:t>2 </a:t>
              </a:r>
              <a:r>
                <a:rPr lang="en-US" sz="1600" dirty="0">
                  <a:latin typeface="Times New Roman" pitchFamily="18" charset="0"/>
                  <a:cs typeface="Times New Roman" pitchFamily="18" charset="0"/>
                  <a:sym typeface="MT Symbol" pitchFamily="82" charset="2"/>
                </a:rPr>
                <a:t>&amp;</a:t>
              </a:r>
              <a:r>
                <a:rPr lang="en-US" sz="1600" dirty="0">
                  <a:latin typeface="Times New Roman" pitchFamily="18" charset="0"/>
                  <a:cs typeface="Times New Roman" pitchFamily="18" charset="0"/>
                </a:rPr>
                <a:t> </a:t>
              </a:r>
              <a:r>
                <a:rPr lang="en-US" sz="1600" i="1" dirty="0">
                  <a:latin typeface="Times New Roman" pitchFamily="18" charset="0"/>
                  <a:cs typeface="Times New Roman" pitchFamily="18" charset="0"/>
                </a:rPr>
                <a:t>r</a:t>
              </a:r>
              <a:r>
                <a:rPr lang="en-US" sz="1600" dirty="0">
                  <a:latin typeface="Times New Roman" pitchFamily="18" charset="0"/>
                  <a:cs typeface="Times New Roman" pitchFamily="18" charset="0"/>
                </a:rPr>
                <a:t>3</a:t>
              </a:r>
            </a:p>
          </p:txBody>
        </p:sp>
        <p:sp>
          <p:nvSpPr>
            <p:cNvPr id="66603" name="Line 66"/>
            <p:cNvSpPr>
              <a:spLocks noChangeShapeType="1"/>
            </p:cNvSpPr>
            <p:nvPr/>
          </p:nvSpPr>
          <p:spPr bwMode="auto">
            <a:xfrm flipV="1">
              <a:off x="7288213" y="1876425"/>
              <a:ext cx="0" cy="244475"/>
            </a:xfrm>
            <a:prstGeom prst="line">
              <a:avLst/>
            </a:prstGeom>
            <a:noFill/>
            <a:ln w="0">
              <a:solidFill>
                <a:srgbClr val="1A1B1C"/>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604" name="Line 67"/>
            <p:cNvSpPr>
              <a:spLocks noChangeShapeType="1"/>
            </p:cNvSpPr>
            <p:nvPr/>
          </p:nvSpPr>
          <p:spPr bwMode="auto">
            <a:xfrm flipV="1">
              <a:off x="7342188" y="1876425"/>
              <a:ext cx="0" cy="244475"/>
            </a:xfrm>
            <a:prstGeom prst="line">
              <a:avLst/>
            </a:prstGeom>
            <a:noFill/>
            <a:ln w="0">
              <a:solidFill>
                <a:srgbClr val="1A1B1C"/>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605" name="Rectangle 68"/>
            <p:cNvSpPr>
              <a:spLocks noChangeArrowheads="1"/>
            </p:cNvSpPr>
            <p:nvPr/>
          </p:nvSpPr>
          <p:spPr bwMode="auto">
            <a:xfrm>
              <a:off x="3392488" y="2135188"/>
              <a:ext cx="942975"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1A1B1C"/>
                  </a:solidFill>
                  <a:latin typeface="Times New Roman" pitchFamily="18" charset="0"/>
                </a:rPr>
                <a:t>or r1, r2, r3</a:t>
              </a:r>
              <a:endParaRPr lang="en-US">
                <a:latin typeface="Arial" pitchFamily="34" charset="0"/>
              </a:endParaRPr>
            </a:p>
          </p:txBody>
        </p:sp>
        <p:sp>
          <p:nvSpPr>
            <p:cNvPr id="66606" name="Line 69"/>
            <p:cNvSpPr>
              <a:spLocks noChangeShapeType="1"/>
            </p:cNvSpPr>
            <p:nvPr/>
          </p:nvSpPr>
          <p:spPr bwMode="auto">
            <a:xfrm flipV="1">
              <a:off x="5903913" y="2135188"/>
              <a:ext cx="0" cy="244475"/>
            </a:xfrm>
            <a:prstGeom prst="line">
              <a:avLst/>
            </a:prstGeom>
            <a:noFill/>
            <a:ln w="0">
              <a:solidFill>
                <a:srgbClr val="1A1B1C"/>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607" name="Line 72"/>
            <p:cNvSpPr>
              <a:spLocks noChangeShapeType="1"/>
            </p:cNvSpPr>
            <p:nvPr/>
          </p:nvSpPr>
          <p:spPr bwMode="auto">
            <a:xfrm flipV="1">
              <a:off x="7288213" y="2135188"/>
              <a:ext cx="0" cy="244475"/>
            </a:xfrm>
            <a:prstGeom prst="line">
              <a:avLst/>
            </a:prstGeom>
            <a:noFill/>
            <a:ln w="0">
              <a:solidFill>
                <a:srgbClr val="1A1B1C"/>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608" name="Line 73"/>
            <p:cNvSpPr>
              <a:spLocks noChangeShapeType="1"/>
            </p:cNvSpPr>
            <p:nvPr/>
          </p:nvSpPr>
          <p:spPr bwMode="auto">
            <a:xfrm flipV="1">
              <a:off x="7342188" y="2135188"/>
              <a:ext cx="0" cy="244475"/>
            </a:xfrm>
            <a:prstGeom prst="line">
              <a:avLst/>
            </a:prstGeom>
            <a:noFill/>
            <a:ln w="0">
              <a:solidFill>
                <a:srgbClr val="1A1B1C"/>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609" name="Rectangle 74"/>
            <p:cNvSpPr>
              <a:spLocks noChangeArrowheads="1"/>
            </p:cNvSpPr>
            <p:nvPr/>
          </p:nvSpPr>
          <p:spPr bwMode="auto">
            <a:xfrm>
              <a:off x="3392488" y="2379663"/>
              <a:ext cx="760413"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dirty="0">
                  <a:solidFill>
                    <a:srgbClr val="1A1B1C"/>
                  </a:solidFill>
                  <a:latin typeface="Times New Roman" pitchFamily="18" charset="0"/>
                </a:rPr>
                <a:t>not r1, r2</a:t>
              </a:r>
              <a:endParaRPr lang="en-US" dirty="0">
                <a:latin typeface="Arial" pitchFamily="34" charset="0"/>
              </a:endParaRPr>
            </a:p>
          </p:txBody>
        </p:sp>
        <p:sp>
          <p:nvSpPr>
            <p:cNvPr id="66610" name="Line 75"/>
            <p:cNvSpPr>
              <a:spLocks noChangeShapeType="1"/>
            </p:cNvSpPr>
            <p:nvPr/>
          </p:nvSpPr>
          <p:spPr bwMode="auto">
            <a:xfrm flipV="1">
              <a:off x="5903913" y="2392363"/>
              <a:ext cx="0" cy="244475"/>
            </a:xfrm>
            <a:prstGeom prst="line">
              <a:avLst/>
            </a:prstGeom>
            <a:noFill/>
            <a:ln w="0">
              <a:solidFill>
                <a:srgbClr val="1A1B1C"/>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611" name="Line 78"/>
            <p:cNvSpPr>
              <a:spLocks noChangeShapeType="1"/>
            </p:cNvSpPr>
            <p:nvPr/>
          </p:nvSpPr>
          <p:spPr bwMode="auto">
            <a:xfrm flipV="1">
              <a:off x="7288213" y="2392363"/>
              <a:ext cx="0" cy="244475"/>
            </a:xfrm>
            <a:prstGeom prst="line">
              <a:avLst/>
            </a:prstGeom>
            <a:noFill/>
            <a:ln w="0">
              <a:solidFill>
                <a:srgbClr val="1A1B1C"/>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612" name="Line 79"/>
            <p:cNvSpPr>
              <a:spLocks noChangeShapeType="1"/>
            </p:cNvSpPr>
            <p:nvPr/>
          </p:nvSpPr>
          <p:spPr bwMode="auto">
            <a:xfrm flipV="1">
              <a:off x="7342188" y="2392363"/>
              <a:ext cx="0" cy="244475"/>
            </a:xfrm>
            <a:prstGeom prst="line">
              <a:avLst/>
            </a:prstGeom>
            <a:noFill/>
            <a:ln w="0">
              <a:solidFill>
                <a:srgbClr val="1A1B1C"/>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613" name="Freeform 80"/>
            <p:cNvSpPr>
              <a:spLocks noEditPoints="1"/>
            </p:cNvSpPr>
            <p:nvPr/>
          </p:nvSpPr>
          <p:spPr bwMode="auto">
            <a:xfrm>
              <a:off x="3278188" y="1876425"/>
              <a:ext cx="4064001" cy="760412"/>
            </a:xfrm>
            <a:custGeom>
              <a:avLst/>
              <a:gdLst>
                <a:gd name="T0" fmla="*/ 0 w 297"/>
                <a:gd name="T1" fmla="*/ 479 h 56"/>
                <a:gd name="T2" fmla="*/ 2539 w 297"/>
                <a:gd name="T3" fmla="*/ 479 h 56"/>
                <a:gd name="T4" fmla="*/ 0 w 297"/>
                <a:gd name="T5" fmla="*/ 316 h 56"/>
                <a:gd name="T6" fmla="*/ 2539 w 297"/>
                <a:gd name="T7" fmla="*/ 316 h 56"/>
                <a:gd name="T8" fmla="*/ 0 w 297"/>
                <a:gd name="T9" fmla="*/ 163 h 56"/>
                <a:gd name="T10" fmla="*/ 2539 w 297"/>
                <a:gd name="T11" fmla="*/ 163 h 56"/>
                <a:gd name="T12" fmla="*/ 0 w 297"/>
                <a:gd name="T13" fmla="*/ 0 h 56"/>
                <a:gd name="T14" fmla="*/ 2539 w 297"/>
                <a:gd name="T15" fmla="*/ 0 h 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7" h="56">
                  <a:moveTo>
                    <a:pt x="0" y="56"/>
                  </a:moveTo>
                  <a:lnTo>
                    <a:pt x="297" y="56"/>
                  </a:lnTo>
                  <a:moveTo>
                    <a:pt x="0" y="37"/>
                  </a:moveTo>
                  <a:lnTo>
                    <a:pt x="297" y="37"/>
                  </a:lnTo>
                  <a:moveTo>
                    <a:pt x="0" y="19"/>
                  </a:moveTo>
                  <a:lnTo>
                    <a:pt x="297" y="19"/>
                  </a:lnTo>
                  <a:moveTo>
                    <a:pt x="0" y="0"/>
                  </a:moveTo>
                  <a:lnTo>
                    <a:pt x="297" y="0"/>
                  </a:lnTo>
                </a:path>
              </a:pathLst>
            </a:custGeom>
            <a:noFill/>
            <a:ln w="0">
              <a:solidFill>
                <a:srgbClr val="1A1B1C"/>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6614" name="Line 81"/>
            <p:cNvSpPr>
              <a:spLocks noChangeShapeType="1"/>
            </p:cNvSpPr>
            <p:nvPr/>
          </p:nvSpPr>
          <p:spPr bwMode="auto">
            <a:xfrm flipV="1">
              <a:off x="7288213" y="2636838"/>
              <a:ext cx="0" cy="246062"/>
            </a:xfrm>
            <a:prstGeom prst="line">
              <a:avLst/>
            </a:prstGeom>
            <a:noFill/>
            <a:ln w="0">
              <a:solidFill>
                <a:srgbClr val="1A1B1C"/>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615" name="Line 82"/>
            <p:cNvSpPr>
              <a:spLocks noChangeShapeType="1"/>
            </p:cNvSpPr>
            <p:nvPr/>
          </p:nvSpPr>
          <p:spPr bwMode="auto">
            <a:xfrm flipV="1">
              <a:off x="7342188" y="2636838"/>
              <a:ext cx="0" cy="246062"/>
            </a:xfrm>
            <a:prstGeom prst="line">
              <a:avLst/>
            </a:prstGeom>
            <a:noFill/>
            <a:ln w="0">
              <a:solidFill>
                <a:srgbClr val="1A1B1C"/>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616" name="Line 83"/>
            <p:cNvSpPr>
              <a:spLocks noChangeShapeType="1"/>
            </p:cNvSpPr>
            <p:nvPr/>
          </p:nvSpPr>
          <p:spPr bwMode="auto">
            <a:xfrm>
              <a:off x="3270251" y="2882900"/>
              <a:ext cx="4071938" cy="0"/>
            </a:xfrm>
            <a:prstGeom prst="line">
              <a:avLst/>
            </a:prstGeom>
            <a:noFill/>
            <a:ln w="0">
              <a:solidFill>
                <a:srgbClr val="1A1B1C"/>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617" name="Line 84"/>
            <p:cNvSpPr>
              <a:spLocks noChangeShapeType="1"/>
            </p:cNvSpPr>
            <p:nvPr/>
          </p:nvSpPr>
          <p:spPr bwMode="auto">
            <a:xfrm>
              <a:off x="3270251" y="2936875"/>
              <a:ext cx="4071938" cy="0"/>
            </a:xfrm>
            <a:prstGeom prst="line">
              <a:avLst/>
            </a:prstGeom>
            <a:noFill/>
            <a:ln w="0">
              <a:solidFill>
                <a:srgbClr val="1A1B1C"/>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618" name="Rectangle 63"/>
            <p:cNvSpPr>
              <a:spLocks noChangeArrowheads="1"/>
            </p:cNvSpPr>
            <p:nvPr/>
          </p:nvSpPr>
          <p:spPr bwMode="auto">
            <a:xfrm>
              <a:off x="6026151" y="2146300"/>
              <a:ext cx="1066064"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i="1" dirty="0">
                  <a:latin typeface="Times New Roman" pitchFamily="18" charset="0"/>
                  <a:cs typeface="Times New Roman" pitchFamily="18" charset="0"/>
                </a:rPr>
                <a:t>r</a:t>
              </a:r>
              <a:r>
                <a:rPr lang="en-US" sz="1600" dirty="0">
                  <a:latin typeface="Times New Roman" pitchFamily="18" charset="0"/>
                  <a:cs typeface="Times New Roman" pitchFamily="18" charset="0"/>
                </a:rPr>
                <a:t>1 </a:t>
              </a:r>
              <a:r>
                <a:rPr lang="en-US" sz="1600" dirty="0">
                  <a:latin typeface="Times New Roman" pitchFamily="18" charset="0"/>
                  <a:cs typeface="Times New Roman" pitchFamily="18" charset="0"/>
                  <a:sym typeface="Symbol" pitchFamily="18" charset="2"/>
                </a:rPr>
                <a:t></a:t>
              </a:r>
              <a:r>
                <a:rPr lang="en-US" sz="1600" dirty="0">
                  <a:latin typeface="Times New Roman" pitchFamily="18" charset="0"/>
                  <a:cs typeface="Times New Roman" pitchFamily="18" charset="0"/>
                </a:rPr>
                <a:t>  </a:t>
              </a:r>
              <a:r>
                <a:rPr lang="en-US" sz="1600" i="1" dirty="0">
                  <a:latin typeface="Times New Roman" pitchFamily="18" charset="0"/>
                  <a:cs typeface="Times New Roman" pitchFamily="18" charset="0"/>
                </a:rPr>
                <a:t>r</a:t>
              </a:r>
              <a:r>
                <a:rPr lang="en-US" sz="1600" dirty="0">
                  <a:latin typeface="Times New Roman" pitchFamily="18" charset="0"/>
                  <a:cs typeface="Times New Roman" pitchFamily="18" charset="0"/>
                </a:rPr>
                <a:t>2 </a:t>
              </a:r>
              <a:r>
                <a:rPr lang="en-US" sz="1600" dirty="0">
                  <a:latin typeface="Times New Roman" pitchFamily="18" charset="0"/>
                  <a:cs typeface="Times New Roman" pitchFamily="18" charset="0"/>
                  <a:sym typeface="MT Symbol" pitchFamily="82" charset="2"/>
                </a:rPr>
                <a:t>|</a:t>
              </a:r>
              <a:r>
                <a:rPr lang="en-US" sz="1600" dirty="0">
                  <a:latin typeface="Times New Roman" pitchFamily="18" charset="0"/>
                  <a:cs typeface="Times New Roman" pitchFamily="18" charset="0"/>
                </a:rPr>
                <a:t> </a:t>
              </a:r>
              <a:r>
                <a:rPr lang="en-US" sz="1600" i="1" dirty="0">
                  <a:latin typeface="Times New Roman" pitchFamily="18" charset="0"/>
                  <a:cs typeface="Times New Roman" pitchFamily="18" charset="0"/>
                </a:rPr>
                <a:t>r</a:t>
              </a:r>
              <a:r>
                <a:rPr lang="en-US" sz="1600" dirty="0">
                  <a:latin typeface="Times New Roman" pitchFamily="18" charset="0"/>
                  <a:cs typeface="Times New Roman" pitchFamily="18" charset="0"/>
                </a:rPr>
                <a:t>3</a:t>
              </a:r>
            </a:p>
          </p:txBody>
        </p:sp>
        <p:sp>
          <p:nvSpPr>
            <p:cNvPr id="66619" name="Rectangle 63"/>
            <p:cNvSpPr>
              <a:spLocks noChangeArrowheads="1"/>
            </p:cNvSpPr>
            <p:nvPr/>
          </p:nvSpPr>
          <p:spPr bwMode="auto">
            <a:xfrm>
              <a:off x="6026151" y="2392363"/>
              <a:ext cx="88265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i="1">
                  <a:latin typeface="Times New Roman" pitchFamily="18" charset="0"/>
                  <a:cs typeface="Times New Roman" pitchFamily="18" charset="0"/>
                </a:rPr>
                <a:t>r</a:t>
              </a:r>
              <a:r>
                <a:rPr lang="en-US" sz="1600">
                  <a:latin typeface="Times New Roman" pitchFamily="18" charset="0"/>
                  <a:cs typeface="Times New Roman" pitchFamily="18" charset="0"/>
                </a:rPr>
                <a:t>1 </a:t>
              </a:r>
              <a:r>
                <a:rPr lang="en-US" sz="1600">
                  <a:latin typeface="Times New Roman" pitchFamily="18" charset="0"/>
                  <a:cs typeface="Times New Roman" pitchFamily="18" charset="0"/>
                  <a:sym typeface="Symbol" pitchFamily="18" charset="2"/>
                </a:rPr>
                <a:t></a:t>
              </a:r>
              <a:r>
                <a:rPr lang="en-US" sz="1600">
                  <a:latin typeface="Times New Roman" pitchFamily="18" charset="0"/>
                  <a:cs typeface="Times New Roman" pitchFamily="18" charset="0"/>
                </a:rPr>
                <a:t>  ~ </a:t>
              </a:r>
              <a:r>
                <a:rPr lang="en-US" sz="1600" i="1">
                  <a:latin typeface="Times New Roman" pitchFamily="18" charset="0"/>
                  <a:cs typeface="Times New Roman" pitchFamily="18" charset="0"/>
                </a:rPr>
                <a:t>r</a:t>
              </a:r>
              <a:r>
                <a:rPr lang="en-US" sz="1600">
                  <a:latin typeface="Times New Roman" pitchFamily="18" charset="0"/>
                  <a:cs typeface="Times New Roman" pitchFamily="18" charset="0"/>
                </a:rPr>
                <a:t>2</a:t>
              </a:r>
            </a:p>
          </p:txBody>
        </p:sp>
        <p:sp>
          <p:nvSpPr>
            <p:cNvPr id="66620" name="Rectangle 74"/>
            <p:cNvSpPr>
              <a:spLocks noChangeArrowheads="1"/>
            </p:cNvSpPr>
            <p:nvPr/>
          </p:nvSpPr>
          <p:spPr bwMode="auto">
            <a:xfrm>
              <a:off x="3352801" y="2641600"/>
              <a:ext cx="402571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500" dirty="0">
                  <a:solidFill>
                    <a:srgbClr val="1A1B1C"/>
                  </a:solidFill>
                  <a:latin typeface="Times New Roman" pitchFamily="18" charset="0"/>
                </a:rPr>
                <a:t>&amp; bitwise AND, </a:t>
              </a:r>
              <a:r>
                <a:rPr lang="en-US" sz="1500" dirty="0">
                  <a:latin typeface="Times New Roman" pitchFamily="18" charset="0"/>
                  <a:cs typeface="Times New Roman" pitchFamily="18" charset="0"/>
                  <a:sym typeface="MT Symbol" pitchFamily="82" charset="2"/>
                </a:rPr>
                <a:t>| </a:t>
              </a:r>
              <a:r>
                <a:rPr lang="en-US" sz="1500" dirty="0">
                  <a:solidFill>
                    <a:srgbClr val="1A1B1C"/>
                  </a:solidFill>
                  <a:latin typeface="Times New Roman" pitchFamily="18" charset="0"/>
                </a:rPr>
                <a:t>bitwise OR, ~ logical complement</a:t>
              </a:r>
              <a:endParaRPr lang="en-US" sz="1500" dirty="0">
                <a:latin typeface="Arial" pitchFamily="34" charset="0"/>
              </a:endParaRPr>
            </a:p>
          </p:txBody>
        </p:sp>
      </p:grpSp>
      <p:grpSp>
        <p:nvGrpSpPr>
          <p:cNvPr id="66567" name="Group 5"/>
          <p:cNvGrpSpPr>
            <a:grpSpLocks noChangeAspect="1"/>
          </p:cNvGrpSpPr>
          <p:nvPr/>
        </p:nvGrpSpPr>
        <p:grpSpPr bwMode="auto">
          <a:xfrm>
            <a:off x="2788444" y="4175125"/>
            <a:ext cx="6542088" cy="2286000"/>
            <a:chOff x="1172" y="2496"/>
            <a:chExt cx="4121" cy="1440"/>
          </a:xfrm>
        </p:grpSpPr>
        <p:sp>
          <p:nvSpPr>
            <p:cNvPr id="66569" name="AutoShape 4"/>
            <p:cNvSpPr>
              <a:spLocks noChangeAspect="1" noChangeArrowheads="1" noTextEdit="1"/>
            </p:cNvSpPr>
            <p:nvPr/>
          </p:nvSpPr>
          <p:spPr bwMode="auto">
            <a:xfrm>
              <a:off x="1172" y="2496"/>
              <a:ext cx="4121" cy="14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66571" name="Rectangle 16"/>
            <p:cNvSpPr>
              <a:spLocks noChangeArrowheads="1"/>
            </p:cNvSpPr>
            <p:nvPr/>
          </p:nvSpPr>
          <p:spPr bwMode="auto">
            <a:xfrm>
              <a:off x="1299" y="2785"/>
              <a:ext cx="3861" cy="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en-US" sz="1500" i="1" dirty="0">
                  <a:solidFill>
                    <a:srgbClr val="1A1B1C"/>
                  </a:solidFill>
                  <a:latin typeface="Times New Roman" pitchFamily="18" charset="0"/>
                </a:rPr>
                <a:t>Compute </a:t>
              </a:r>
              <a:r>
                <a:rPr lang="en-US" sz="1500" dirty="0">
                  <a:solidFill>
                    <a:srgbClr val="1A1B1C"/>
                  </a:solidFill>
                  <a:latin typeface="Times New Roman" pitchFamily="18" charset="0"/>
                </a:rPr>
                <a:t>(</a:t>
              </a:r>
              <a:r>
                <a:rPr lang="en-US" sz="1500" i="1" dirty="0">
                  <a:solidFill>
                    <a:srgbClr val="1A1B1C"/>
                  </a:solidFill>
                  <a:latin typeface="Times New Roman" pitchFamily="18" charset="0"/>
                </a:rPr>
                <a:t>a | b</a:t>
              </a:r>
              <a:r>
                <a:rPr lang="en-US" sz="1500" dirty="0">
                  <a:solidFill>
                    <a:srgbClr val="1A1B1C"/>
                  </a:solidFill>
                  <a:latin typeface="Times New Roman" pitchFamily="18" charset="0"/>
                </a:rPr>
                <a:t>)</a:t>
              </a:r>
              <a:r>
                <a:rPr lang="en-US" sz="1500" i="1" dirty="0">
                  <a:solidFill>
                    <a:srgbClr val="1A1B1C"/>
                  </a:solidFill>
                  <a:latin typeface="Times New Roman" pitchFamily="18" charset="0"/>
                </a:rPr>
                <a:t>. Assume that a is stored in r</a:t>
              </a:r>
              <a:r>
                <a:rPr lang="en-US" sz="1500" dirty="0">
                  <a:solidFill>
                    <a:srgbClr val="1A1B1C"/>
                  </a:solidFill>
                  <a:latin typeface="Times New Roman" pitchFamily="18" charset="0"/>
                </a:rPr>
                <a:t>0,</a:t>
              </a:r>
              <a:r>
                <a:rPr lang="en-US" sz="1500" i="1" dirty="0">
                  <a:solidFill>
                    <a:srgbClr val="1A1B1C"/>
                  </a:solidFill>
                  <a:latin typeface="Times New Roman" pitchFamily="18" charset="0"/>
                </a:rPr>
                <a:t> and b is stored in r</a:t>
              </a:r>
              <a:r>
                <a:rPr lang="en-US" sz="1500" dirty="0">
                  <a:solidFill>
                    <a:srgbClr val="1A1B1C"/>
                  </a:solidFill>
                  <a:latin typeface="Times New Roman" pitchFamily="18" charset="0"/>
                </a:rPr>
                <a:t>1. </a:t>
              </a:r>
              <a:r>
                <a:rPr lang="en-US" sz="1500" i="1" dirty="0">
                  <a:solidFill>
                    <a:srgbClr val="1A1B1C"/>
                  </a:solidFill>
                  <a:latin typeface="Times New Roman" pitchFamily="18" charset="0"/>
                </a:rPr>
                <a:t>Store</a:t>
              </a:r>
            </a:p>
            <a:p>
              <a:r>
                <a:rPr lang="en-US" sz="1500" i="1" dirty="0">
                  <a:solidFill>
                    <a:srgbClr val="1A1B1C"/>
                  </a:solidFill>
                  <a:latin typeface="Times New Roman" pitchFamily="18" charset="0"/>
                </a:rPr>
                <a:t>the result in r</a:t>
              </a:r>
              <a:r>
                <a:rPr lang="en-US" sz="1500" dirty="0">
                  <a:solidFill>
                    <a:srgbClr val="1A1B1C"/>
                  </a:solidFill>
                  <a:latin typeface="Times New Roman" pitchFamily="18" charset="0"/>
                </a:rPr>
                <a:t>2.</a:t>
              </a:r>
            </a:p>
            <a:p>
              <a:r>
                <a:rPr lang="en-US" sz="1500" b="1" i="1" dirty="0">
                  <a:solidFill>
                    <a:srgbClr val="1A1B1C"/>
                  </a:solidFill>
                  <a:latin typeface="Times New Roman" pitchFamily="18" charset="0"/>
                </a:rPr>
                <a:t>Answer:</a:t>
              </a:r>
              <a:endParaRPr lang="en-US" b="1" i="1" dirty="0">
                <a:latin typeface="Arial" pitchFamily="34" charset="0"/>
              </a:endParaRPr>
            </a:p>
          </p:txBody>
        </p:sp>
        <p:sp>
          <p:nvSpPr>
            <p:cNvPr id="66572" name="Line 17"/>
            <p:cNvSpPr>
              <a:spLocks noChangeShapeType="1"/>
            </p:cNvSpPr>
            <p:nvPr/>
          </p:nvSpPr>
          <p:spPr bwMode="auto">
            <a:xfrm>
              <a:off x="1299" y="3327"/>
              <a:ext cx="1558" cy="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66573" name="Rectangle 18"/>
            <p:cNvSpPr>
              <a:spLocks noChangeArrowheads="1"/>
            </p:cNvSpPr>
            <p:nvPr/>
          </p:nvSpPr>
          <p:spPr bwMode="auto">
            <a:xfrm>
              <a:off x="2891" y="3272"/>
              <a:ext cx="677"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i="1" dirty="0" err="1">
                  <a:solidFill>
                    <a:srgbClr val="1A1B1C"/>
                  </a:solidFill>
                  <a:latin typeface="Courier New" pitchFamily="49" charset="0"/>
                  <a:cs typeface="Courier New" pitchFamily="49" charset="0"/>
                </a:rPr>
                <a:t>SimpleRisc</a:t>
              </a:r>
              <a:endParaRPr lang="en-US" i="1" dirty="0">
                <a:latin typeface="Courier New" pitchFamily="49" charset="0"/>
                <a:cs typeface="Courier New" pitchFamily="49" charset="0"/>
              </a:endParaRPr>
            </a:p>
          </p:txBody>
        </p:sp>
        <p:sp>
          <p:nvSpPr>
            <p:cNvPr id="66574" name="Line 19"/>
            <p:cNvSpPr>
              <a:spLocks noChangeShapeType="1"/>
            </p:cNvSpPr>
            <p:nvPr/>
          </p:nvSpPr>
          <p:spPr bwMode="auto">
            <a:xfrm>
              <a:off x="3601" y="3327"/>
              <a:ext cx="1559" cy="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66575" name="Line 20"/>
            <p:cNvSpPr>
              <a:spLocks noChangeShapeType="1"/>
            </p:cNvSpPr>
            <p:nvPr/>
          </p:nvSpPr>
          <p:spPr bwMode="auto">
            <a:xfrm flipV="1">
              <a:off x="1299" y="3327"/>
              <a:ext cx="0" cy="39"/>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66576" name="Line 21"/>
            <p:cNvSpPr>
              <a:spLocks noChangeShapeType="1"/>
            </p:cNvSpPr>
            <p:nvPr/>
          </p:nvSpPr>
          <p:spPr bwMode="auto">
            <a:xfrm flipV="1">
              <a:off x="5160" y="3327"/>
              <a:ext cx="0" cy="39"/>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66577" name="Line 22"/>
            <p:cNvSpPr>
              <a:spLocks noChangeShapeType="1"/>
            </p:cNvSpPr>
            <p:nvPr/>
          </p:nvSpPr>
          <p:spPr bwMode="auto">
            <a:xfrm flipV="1">
              <a:off x="1299" y="3366"/>
              <a:ext cx="0" cy="143"/>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66578" name="Rectangle 23"/>
            <p:cNvSpPr>
              <a:spLocks noChangeArrowheads="1"/>
            </p:cNvSpPr>
            <p:nvPr/>
          </p:nvSpPr>
          <p:spPr bwMode="auto">
            <a:xfrm>
              <a:off x="1338" y="3350"/>
              <a:ext cx="945" cy="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500" i="1" dirty="0">
                  <a:solidFill>
                    <a:srgbClr val="1A1B1C"/>
                  </a:solidFill>
                  <a:latin typeface="Courier New" pitchFamily="49" charset="0"/>
                  <a:cs typeface="Courier New" pitchFamily="49" charset="0"/>
                </a:rPr>
                <a:t>or r2, r0, r1</a:t>
              </a:r>
              <a:endParaRPr lang="en-US" i="1" dirty="0">
                <a:latin typeface="Courier New" pitchFamily="49" charset="0"/>
                <a:cs typeface="Courier New" pitchFamily="49" charset="0"/>
              </a:endParaRPr>
            </a:p>
          </p:txBody>
        </p:sp>
        <p:sp>
          <p:nvSpPr>
            <p:cNvPr id="66579" name="Line 24"/>
            <p:cNvSpPr>
              <a:spLocks noChangeShapeType="1"/>
            </p:cNvSpPr>
            <p:nvPr/>
          </p:nvSpPr>
          <p:spPr bwMode="auto">
            <a:xfrm flipV="1">
              <a:off x="5160" y="3366"/>
              <a:ext cx="0" cy="143"/>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66580" name="Line 25"/>
            <p:cNvSpPr>
              <a:spLocks noChangeShapeType="1"/>
            </p:cNvSpPr>
            <p:nvPr/>
          </p:nvSpPr>
          <p:spPr bwMode="auto">
            <a:xfrm flipV="1">
              <a:off x="1299" y="3509"/>
              <a:ext cx="0" cy="142"/>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66582" name="Line 27"/>
            <p:cNvSpPr>
              <a:spLocks noChangeShapeType="1"/>
            </p:cNvSpPr>
            <p:nvPr/>
          </p:nvSpPr>
          <p:spPr bwMode="auto">
            <a:xfrm flipV="1">
              <a:off x="5160" y="3509"/>
              <a:ext cx="0" cy="142"/>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66583" name="Line 28"/>
            <p:cNvSpPr>
              <a:spLocks noChangeShapeType="1"/>
            </p:cNvSpPr>
            <p:nvPr/>
          </p:nvSpPr>
          <p:spPr bwMode="auto">
            <a:xfrm flipV="1">
              <a:off x="1299" y="3651"/>
              <a:ext cx="0" cy="4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66584" name="Line 29"/>
            <p:cNvSpPr>
              <a:spLocks noChangeShapeType="1"/>
            </p:cNvSpPr>
            <p:nvPr/>
          </p:nvSpPr>
          <p:spPr bwMode="auto">
            <a:xfrm flipV="1">
              <a:off x="5160" y="3651"/>
              <a:ext cx="0" cy="4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66585" name="Line 30"/>
            <p:cNvSpPr>
              <a:spLocks noChangeShapeType="1"/>
            </p:cNvSpPr>
            <p:nvPr/>
          </p:nvSpPr>
          <p:spPr bwMode="auto">
            <a:xfrm>
              <a:off x="1299" y="3691"/>
              <a:ext cx="3861" cy="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66586" name="Line 31"/>
            <p:cNvSpPr>
              <a:spLocks noChangeShapeType="1"/>
            </p:cNvSpPr>
            <p:nvPr/>
          </p:nvSpPr>
          <p:spPr bwMode="auto">
            <a:xfrm>
              <a:off x="1188" y="2512"/>
              <a:ext cx="4083" cy="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66587" name="Line 32"/>
            <p:cNvSpPr>
              <a:spLocks noChangeShapeType="1"/>
            </p:cNvSpPr>
            <p:nvPr/>
          </p:nvSpPr>
          <p:spPr bwMode="auto">
            <a:xfrm flipV="1">
              <a:off x="1188" y="2512"/>
              <a:ext cx="0" cy="1408"/>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66588" name="Line 33"/>
            <p:cNvSpPr>
              <a:spLocks noChangeShapeType="1"/>
            </p:cNvSpPr>
            <p:nvPr/>
          </p:nvSpPr>
          <p:spPr bwMode="auto">
            <a:xfrm flipV="1">
              <a:off x="5271" y="2512"/>
              <a:ext cx="0" cy="1408"/>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66589" name="Line 34"/>
            <p:cNvSpPr>
              <a:spLocks noChangeShapeType="1"/>
            </p:cNvSpPr>
            <p:nvPr/>
          </p:nvSpPr>
          <p:spPr bwMode="auto">
            <a:xfrm>
              <a:off x="1188" y="3920"/>
              <a:ext cx="4083" cy="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grpSp>
      <p:pic>
        <p:nvPicPr>
          <p:cNvPr id="55"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page42">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a:xfrm>
            <a:off x="10067279" y="6356351"/>
            <a:ext cx="561975" cy="365125"/>
          </a:xfrm>
        </p:spPr>
        <p:txBody>
          <a:bodyPr/>
          <a:lstStyle/>
          <a:p>
            <a:pPr>
              <a:defRPr/>
            </a:pPr>
            <a:fld id="{48EE51A8-D280-455F-8CF2-4C8967F19482}" type="slidenum">
              <a:rPr/>
              <a:pPr>
                <a:defRPr/>
              </a:pPr>
              <a:t>43</a:t>
            </a:fld>
            <a:endParaRPr/>
          </a:p>
        </p:txBody>
      </p:sp>
      <p:sp>
        <p:nvSpPr>
          <p:cNvPr id="2" name="Title 1"/>
          <p:cNvSpPr txBox="1">
            <a:spLocks noGrp="1"/>
          </p:cNvSpPr>
          <p:nvPr>
            <p:ph type="title" idx="4294967295"/>
          </p:nvPr>
        </p:nvSpPr>
        <p:spPr>
          <a:xfrm>
            <a:off x="1752600" y="349251"/>
            <a:ext cx="868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Shift Instructions</a:t>
            </a:r>
          </a:p>
        </p:txBody>
      </p:sp>
      <p:sp>
        <p:nvSpPr>
          <p:cNvPr id="67589" name="Text Placeholder 2"/>
          <p:cNvSpPr txBox="1">
            <a:spLocks noGrp="1"/>
          </p:cNvSpPr>
          <p:nvPr>
            <p:ph type="body" idx="4294967295"/>
          </p:nvPr>
        </p:nvSpPr>
        <p:spPr bwMode="auto">
          <a:xfrm>
            <a:off x="1828800" y="1600201"/>
            <a:ext cx="8610600" cy="42703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lvl1pPr marL="431800" indent="-323850">
              <a:defRPr sz="3200">
                <a:solidFill>
                  <a:srgbClr val="000000"/>
                </a:solidFill>
                <a:latin typeface="Calibri" pitchFamily="34" charset="0"/>
              </a:defRPr>
            </a:lvl1pPr>
            <a:lvl2pPr marL="863600" indent="-323850">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dirty="0">
                <a:ea typeface="Microsoft YaHei"/>
              </a:rPr>
              <a:t>Logical shift left (</a:t>
            </a:r>
            <a:r>
              <a:rPr lang="en-US" dirty="0" err="1">
                <a:ea typeface="Microsoft YaHei"/>
              </a:rPr>
              <a:t>lsl</a:t>
            </a:r>
            <a:r>
              <a:rPr lang="en-US" dirty="0">
                <a:ea typeface="Microsoft YaHei"/>
              </a:rPr>
              <a:t>) (&lt;&lt; operator)</a:t>
            </a:r>
          </a:p>
          <a:p>
            <a:pPr lvl="1">
              <a:spcBef>
                <a:spcPct val="0"/>
              </a:spcBef>
              <a:spcAft>
                <a:spcPts val="1138"/>
              </a:spcAft>
            </a:pPr>
            <a:r>
              <a:rPr lang="en-US" sz="2400" dirty="0">
                <a:ea typeface="Microsoft YaHei"/>
              </a:rPr>
              <a:t>0010 &lt;&lt; 2 is equal to 1000</a:t>
            </a:r>
          </a:p>
          <a:p>
            <a:pPr lvl="1">
              <a:spcBef>
                <a:spcPct val="0"/>
              </a:spcBef>
              <a:spcAft>
                <a:spcPts val="1138"/>
              </a:spcAft>
            </a:pPr>
            <a:r>
              <a:rPr lang="en-US" sz="2400" dirty="0">
                <a:ea typeface="Microsoft YaHei"/>
              </a:rPr>
              <a:t>(&lt;&lt; n) is the same as multiplying by 2</a:t>
            </a:r>
            <a:r>
              <a:rPr lang="en-US" sz="2400" baseline="33000" dirty="0">
                <a:ea typeface="Microsoft YaHei"/>
              </a:rPr>
              <a:t>n</a:t>
            </a:r>
          </a:p>
          <a:p>
            <a:pPr>
              <a:spcBef>
                <a:spcPct val="0"/>
              </a:spcBef>
              <a:spcAft>
                <a:spcPts val="1413"/>
              </a:spcAft>
            </a:pPr>
            <a:r>
              <a:rPr lang="en-US" dirty="0">
                <a:ea typeface="Microsoft YaHei"/>
              </a:rPr>
              <a:t>Arithmetic shift right (</a:t>
            </a:r>
            <a:r>
              <a:rPr lang="en-US" dirty="0" err="1">
                <a:ea typeface="Microsoft YaHei"/>
              </a:rPr>
              <a:t>asr</a:t>
            </a:r>
            <a:r>
              <a:rPr lang="en-US" dirty="0">
                <a:ea typeface="Microsoft YaHei"/>
              </a:rPr>
              <a:t>) (&gt;&gt; operator)</a:t>
            </a:r>
          </a:p>
          <a:p>
            <a:pPr lvl="1">
              <a:spcBef>
                <a:spcPct val="0"/>
              </a:spcBef>
              <a:spcAft>
                <a:spcPts val="1138"/>
              </a:spcAft>
            </a:pPr>
            <a:r>
              <a:rPr lang="en-US" sz="2400" dirty="0">
                <a:ea typeface="Microsoft YaHei"/>
              </a:rPr>
              <a:t>0010 &gt;&gt; 1 = 0001</a:t>
            </a:r>
          </a:p>
          <a:p>
            <a:pPr lvl="1">
              <a:spcBef>
                <a:spcPct val="0"/>
              </a:spcBef>
              <a:spcAft>
                <a:spcPts val="1138"/>
              </a:spcAft>
            </a:pPr>
            <a:r>
              <a:rPr lang="en-US" sz="2400" dirty="0">
                <a:ea typeface="Microsoft YaHei"/>
              </a:rPr>
              <a:t>1000 &gt;&gt; 2 = 1110</a:t>
            </a:r>
          </a:p>
          <a:p>
            <a:pPr lvl="1">
              <a:spcBef>
                <a:spcPct val="0"/>
              </a:spcBef>
              <a:spcAft>
                <a:spcPts val="1138"/>
              </a:spcAft>
            </a:pPr>
            <a:r>
              <a:rPr lang="en-US" sz="2400" dirty="0">
                <a:ea typeface="Microsoft YaHei"/>
              </a:rPr>
              <a:t>same as dividing a signed number by 2</a:t>
            </a:r>
            <a:r>
              <a:rPr lang="en-US" sz="2400" baseline="33000" dirty="0">
                <a:ea typeface="Microsoft YaHei"/>
              </a:rPr>
              <a:t>n</a:t>
            </a:r>
          </a:p>
          <a:p>
            <a:pPr lvl="1">
              <a:spcBef>
                <a:spcPct val="0"/>
              </a:spcBef>
              <a:spcAft>
                <a:spcPts val="1138"/>
              </a:spcAft>
            </a:pPr>
            <a:endParaRPr lang="en-US" sz="2400" dirty="0">
              <a:ea typeface="Microsoft YaHei"/>
            </a:endParaRPr>
          </a:p>
        </p:txBody>
      </p:sp>
      <p:pic>
        <p:nvPicPr>
          <p:cNvPr id="6"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page43">
    <p:spTree>
      <p:nvGrpSpPr>
        <p:cNvPr id="1" name=""/>
        <p:cNvGrpSpPr/>
        <p:nvPr/>
      </p:nvGrpSpPr>
      <p:grpSpPr>
        <a:xfrm>
          <a:off x="0" y="0"/>
          <a:ext cx="0" cy="0"/>
          <a:chOff x="0" y="0"/>
          <a:chExt cx="0" cy="0"/>
        </a:xfrm>
      </p:grpSpPr>
      <p:sp>
        <p:nvSpPr>
          <p:cNvPr id="5" name="Slide Number Placeholder 1"/>
          <p:cNvSpPr>
            <a:spLocks noGrp="1"/>
          </p:cNvSpPr>
          <p:nvPr>
            <p:ph type="sldNum" sz="quarter" idx="12"/>
          </p:nvPr>
        </p:nvSpPr>
        <p:spPr>
          <a:xfrm>
            <a:off x="10067279" y="6356351"/>
            <a:ext cx="561975" cy="365125"/>
          </a:xfrm>
        </p:spPr>
        <p:txBody>
          <a:bodyPr/>
          <a:lstStyle/>
          <a:p>
            <a:pPr>
              <a:defRPr/>
            </a:pPr>
            <a:fld id="{0FFC77D3-3C80-4E2C-89A9-1C5EA76C0E08}" type="slidenum">
              <a:rPr/>
              <a:pPr>
                <a:defRPr/>
              </a:pPr>
              <a:t>44</a:t>
            </a:fld>
            <a:endParaRPr/>
          </a:p>
        </p:txBody>
      </p:sp>
      <p:sp>
        <p:nvSpPr>
          <p:cNvPr id="2" name="Title 1"/>
          <p:cNvSpPr txBox="1">
            <a:spLocks noGrp="1"/>
          </p:cNvSpPr>
          <p:nvPr>
            <p:ph type="title" idx="4294967295"/>
          </p:nvPr>
        </p:nvSpPr>
        <p:spPr>
          <a:xfrm>
            <a:off x="1752600" y="130176"/>
            <a:ext cx="85725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Shift Instructions - II</a:t>
            </a:r>
          </a:p>
        </p:txBody>
      </p:sp>
      <p:sp>
        <p:nvSpPr>
          <p:cNvPr id="68613" name="Text Placeholder 2"/>
          <p:cNvSpPr txBox="1">
            <a:spLocks noGrp="1"/>
          </p:cNvSpPr>
          <p:nvPr>
            <p:ph type="body" idx="4294967295"/>
          </p:nvPr>
        </p:nvSpPr>
        <p:spPr bwMode="auto">
          <a:xfrm>
            <a:off x="1724334" y="1752600"/>
            <a:ext cx="8791266" cy="20574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lvl1pPr marL="431800" indent="-323850">
              <a:defRPr sz="3200">
                <a:solidFill>
                  <a:srgbClr val="000000"/>
                </a:solidFill>
                <a:latin typeface="Calibri" pitchFamily="34" charset="0"/>
              </a:defRPr>
            </a:lvl1pPr>
            <a:lvl2pPr marL="863600" indent="-323850">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dirty="0">
                <a:ea typeface="Microsoft YaHei"/>
              </a:rPr>
              <a:t>logical shift right (</a:t>
            </a:r>
            <a:r>
              <a:rPr lang="en-US" dirty="0" err="1">
                <a:ea typeface="Microsoft YaHei"/>
              </a:rPr>
              <a:t>lsr</a:t>
            </a:r>
            <a:r>
              <a:rPr lang="en-US" dirty="0">
                <a:ea typeface="Microsoft YaHei"/>
              </a:rPr>
              <a:t>) (&gt;&gt;&gt; operator)</a:t>
            </a:r>
          </a:p>
          <a:p>
            <a:pPr lvl="1">
              <a:spcBef>
                <a:spcPct val="0"/>
              </a:spcBef>
              <a:spcAft>
                <a:spcPts val="1138"/>
              </a:spcAft>
            </a:pPr>
            <a:r>
              <a:rPr lang="en-US" sz="2400" dirty="0">
                <a:ea typeface="Microsoft YaHei"/>
              </a:rPr>
              <a:t>1000 &gt;&gt;&gt; 2 = 0010</a:t>
            </a:r>
          </a:p>
          <a:p>
            <a:pPr lvl="1">
              <a:spcBef>
                <a:spcPct val="0"/>
              </a:spcBef>
              <a:spcAft>
                <a:spcPts val="1138"/>
              </a:spcAft>
            </a:pPr>
            <a:r>
              <a:rPr lang="en-US" sz="2400" dirty="0">
                <a:ea typeface="Microsoft YaHei"/>
              </a:rPr>
              <a:t>same as dividing the unsigned representation by  2</a:t>
            </a:r>
            <a:r>
              <a:rPr lang="en-US" sz="2400" baseline="33000" dirty="0">
                <a:ea typeface="Microsoft YaHei"/>
              </a:rPr>
              <a:t>n</a:t>
            </a:r>
          </a:p>
        </p:txBody>
      </p:sp>
      <p:sp>
        <p:nvSpPr>
          <p:cNvPr id="68615" name="AutoShape 5"/>
          <p:cNvSpPr>
            <a:spLocks noChangeAspect="1" noChangeArrowheads="1" noTextEdit="1"/>
          </p:cNvSpPr>
          <p:nvPr/>
        </p:nvSpPr>
        <p:spPr bwMode="auto">
          <a:xfrm>
            <a:off x="3124201" y="3810001"/>
            <a:ext cx="6907213" cy="1770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grpSp>
        <p:nvGrpSpPr>
          <p:cNvPr id="7" name="Group 6"/>
          <p:cNvGrpSpPr/>
          <p:nvPr/>
        </p:nvGrpSpPr>
        <p:grpSpPr>
          <a:xfrm>
            <a:off x="3756837" y="3971641"/>
            <a:ext cx="5051425" cy="1955800"/>
            <a:chOff x="3810000" y="3835400"/>
            <a:chExt cx="4670425" cy="1717675"/>
          </a:xfrm>
        </p:grpSpPr>
        <p:sp>
          <p:nvSpPr>
            <p:cNvPr id="68622" name="Rectangle 13"/>
            <p:cNvSpPr>
              <a:spLocks noChangeArrowheads="1"/>
            </p:cNvSpPr>
            <p:nvPr/>
          </p:nvSpPr>
          <p:spPr bwMode="auto">
            <a:xfrm>
              <a:off x="3948113" y="3873500"/>
              <a:ext cx="629892" cy="2027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500" dirty="0">
                  <a:solidFill>
                    <a:srgbClr val="1A1B1C"/>
                  </a:solidFill>
                  <a:latin typeface="Times New Roman" pitchFamily="18" charset="0"/>
                </a:rPr>
                <a:t>Example</a:t>
              </a:r>
              <a:endParaRPr lang="en-US" dirty="0">
                <a:latin typeface="Arial" pitchFamily="34" charset="0"/>
              </a:endParaRPr>
            </a:p>
          </p:txBody>
        </p:sp>
        <p:sp>
          <p:nvSpPr>
            <p:cNvPr id="68623" name="Line 14"/>
            <p:cNvSpPr>
              <a:spLocks noChangeShapeType="1"/>
            </p:cNvSpPr>
            <p:nvPr/>
          </p:nvSpPr>
          <p:spPr bwMode="auto">
            <a:xfrm flipV="1">
              <a:off x="5110163" y="3886200"/>
              <a:ext cx="0" cy="227013"/>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68624" name="Rectangle 15"/>
            <p:cNvSpPr>
              <a:spLocks noChangeArrowheads="1"/>
            </p:cNvSpPr>
            <p:nvPr/>
          </p:nvSpPr>
          <p:spPr bwMode="auto">
            <a:xfrm>
              <a:off x="5222875" y="3873500"/>
              <a:ext cx="856653" cy="2027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500" dirty="0">
                  <a:solidFill>
                    <a:srgbClr val="1A1B1C"/>
                  </a:solidFill>
                  <a:latin typeface="Times New Roman" pitchFamily="18" charset="0"/>
                </a:rPr>
                <a:t>Explanation</a:t>
              </a:r>
              <a:endParaRPr lang="en-US" dirty="0">
                <a:latin typeface="Arial" pitchFamily="34" charset="0"/>
              </a:endParaRPr>
            </a:p>
          </p:txBody>
        </p:sp>
        <p:sp>
          <p:nvSpPr>
            <p:cNvPr id="68625" name="Line 16"/>
            <p:cNvSpPr>
              <a:spLocks noChangeShapeType="1"/>
            </p:cNvSpPr>
            <p:nvPr/>
          </p:nvSpPr>
          <p:spPr bwMode="auto">
            <a:xfrm flipV="1">
              <a:off x="8429625" y="3886200"/>
              <a:ext cx="0" cy="227013"/>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68626" name="Line 17"/>
            <p:cNvSpPr>
              <a:spLocks noChangeShapeType="1"/>
            </p:cNvSpPr>
            <p:nvPr/>
          </p:nvSpPr>
          <p:spPr bwMode="auto">
            <a:xfrm flipV="1">
              <a:off x="8480425" y="3886200"/>
              <a:ext cx="0" cy="227013"/>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68632" name="Rectangle 23"/>
            <p:cNvSpPr>
              <a:spLocks noChangeArrowheads="1"/>
            </p:cNvSpPr>
            <p:nvPr/>
          </p:nvSpPr>
          <p:spPr bwMode="auto">
            <a:xfrm>
              <a:off x="3948113" y="4113213"/>
              <a:ext cx="834421" cy="2027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500" dirty="0" err="1">
                  <a:solidFill>
                    <a:srgbClr val="1A1B1C"/>
                  </a:solidFill>
                  <a:latin typeface="Times New Roman" pitchFamily="18" charset="0"/>
                </a:rPr>
                <a:t>lsl</a:t>
              </a:r>
              <a:r>
                <a:rPr lang="en-US" sz="1500" dirty="0">
                  <a:solidFill>
                    <a:srgbClr val="1A1B1C"/>
                  </a:solidFill>
                  <a:latin typeface="Times New Roman" pitchFamily="18" charset="0"/>
                </a:rPr>
                <a:t> r3, r1, r2</a:t>
              </a:r>
              <a:endParaRPr lang="en-US" dirty="0">
                <a:latin typeface="Arial" pitchFamily="34" charset="0"/>
              </a:endParaRPr>
            </a:p>
          </p:txBody>
        </p:sp>
        <p:sp>
          <p:nvSpPr>
            <p:cNvPr id="68633" name="Line 24"/>
            <p:cNvSpPr>
              <a:spLocks noChangeShapeType="1"/>
            </p:cNvSpPr>
            <p:nvPr/>
          </p:nvSpPr>
          <p:spPr bwMode="auto">
            <a:xfrm flipV="1">
              <a:off x="5110163" y="4125913"/>
              <a:ext cx="0" cy="227013"/>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68634" name="Rectangle 25"/>
            <p:cNvSpPr>
              <a:spLocks noChangeArrowheads="1"/>
            </p:cNvSpPr>
            <p:nvPr/>
          </p:nvSpPr>
          <p:spPr bwMode="auto">
            <a:xfrm>
              <a:off x="5222875" y="4113213"/>
              <a:ext cx="1877818" cy="2027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pt-BR" sz="1500" i="1">
                  <a:solidFill>
                    <a:srgbClr val="1A1B1C"/>
                  </a:solidFill>
                  <a:latin typeface="Times New Roman" pitchFamily="18" charset="0"/>
                </a:rPr>
                <a:t>r</a:t>
              </a:r>
              <a:r>
                <a:rPr lang="pt-BR" sz="1500">
                  <a:solidFill>
                    <a:srgbClr val="1A1B1C"/>
                  </a:solidFill>
                  <a:latin typeface="Times New Roman" pitchFamily="18" charset="0"/>
                </a:rPr>
                <a:t>3 </a:t>
              </a:r>
              <a:r>
                <a:rPr lang="pt-BR" sz="1500">
                  <a:solidFill>
                    <a:srgbClr val="1A1B1C"/>
                  </a:solidFill>
                  <a:latin typeface="Times New Roman" pitchFamily="18" charset="0"/>
                  <a:sym typeface="Symbol" pitchFamily="18" charset="2"/>
                </a:rPr>
                <a:t></a:t>
              </a:r>
              <a:r>
                <a:rPr lang="pt-BR" sz="1500">
                  <a:solidFill>
                    <a:srgbClr val="1A1B1C"/>
                  </a:solidFill>
                  <a:latin typeface="Times New Roman" pitchFamily="18" charset="0"/>
                </a:rPr>
                <a:t>  </a:t>
              </a:r>
              <a:r>
                <a:rPr lang="pt-BR" sz="1500" i="1">
                  <a:solidFill>
                    <a:srgbClr val="1A1B1C"/>
                  </a:solidFill>
                  <a:latin typeface="Times New Roman" pitchFamily="18" charset="0"/>
                </a:rPr>
                <a:t>r</a:t>
              </a:r>
              <a:r>
                <a:rPr lang="pt-BR" sz="1500">
                  <a:solidFill>
                    <a:srgbClr val="1A1B1C"/>
                  </a:solidFill>
                  <a:latin typeface="Times New Roman" pitchFamily="18" charset="0"/>
                </a:rPr>
                <a:t>1 &lt;&lt; </a:t>
              </a:r>
              <a:r>
                <a:rPr lang="pt-BR" sz="1500" i="1">
                  <a:solidFill>
                    <a:srgbClr val="1A1B1C"/>
                  </a:solidFill>
                  <a:latin typeface="Times New Roman" pitchFamily="18" charset="0"/>
                </a:rPr>
                <a:t>r</a:t>
              </a:r>
              <a:r>
                <a:rPr lang="pt-BR" sz="1500">
                  <a:solidFill>
                    <a:srgbClr val="1A1B1C"/>
                  </a:solidFill>
                  <a:latin typeface="Times New Roman" pitchFamily="18" charset="0"/>
                </a:rPr>
                <a:t>2 (shift left)</a:t>
              </a:r>
              <a:endParaRPr lang="en-US">
                <a:latin typeface="Arial" pitchFamily="34" charset="0"/>
              </a:endParaRPr>
            </a:p>
          </p:txBody>
        </p:sp>
        <p:sp>
          <p:nvSpPr>
            <p:cNvPr id="68635" name="Line 28"/>
            <p:cNvSpPr>
              <a:spLocks noChangeShapeType="1"/>
            </p:cNvSpPr>
            <p:nvPr/>
          </p:nvSpPr>
          <p:spPr bwMode="auto">
            <a:xfrm flipV="1">
              <a:off x="8429625" y="4125913"/>
              <a:ext cx="0" cy="227013"/>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68636" name="Line 29"/>
            <p:cNvSpPr>
              <a:spLocks noChangeShapeType="1"/>
            </p:cNvSpPr>
            <p:nvPr/>
          </p:nvSpPr>
          <p:spPr bwMode="auto">
            <a:xfrm flipV="1">
              <a:off x="8480425" y="4125913"/>
              <a:ext cx="0" cy="227013"/>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68637" name="Line 30"/>
            <p:cNvSpPr>
              <a:spLocks noChangeShapeType="1"/>
            </p:cNvSpPr>
            <p:nvPr/>
          </p:nvSpPr>
          <p:spPr bwMode="auto">
            <a:xfrm>
              <a:off x="3835400" y="4352925"/>
              <a:ext cx="4645025" cy="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68641" name="Rectangle 34"/>
            <p:cNvSpPr>
              <a:spLocks noChangeArrowheads="1"/>
            </p:cNvSpPr>
            <p:nvPr/>
          </p:nvSpPr>
          <p:spPr bwMode="auto">
            <a:xfrm>
              <a:off x="3948113" y="4341813"/>
              <a:ext cx="775137" cy="2027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500">
                  <a:solidFill>
                    <a:srgbClr val="1A1B1C"/>
                  </a:solidFill>
                  <a:latin typeface="Times New Roman" pitchFamily="18" charset="0"/>
                </a:rPr>
                <a:t>lsl r3, r1, 4</a:t>
              </a:r>
              <a:endParaRPr lang="en-US">
                <a:latin typeface="Arial" pitchFamily="34" charset="0"/>
              </a:endParaRPr>
            </a:p>
          </p:txBody>
        </p:sp>
        <p:sp>
          <p:nvSpPr>
            <p:cNvPr id="68642" name="Line 35"/>
            <p:cNvSpPr>
              <a:spLocks noChangeShapeType="1"/>
            </p:cNvSpPr>
            <p:nvPr/>
          </p:nvSpPr>
          <p:spPr bwMode="auto">
            <a:xfrm flipV="1">
              <a:off x="5110163" y="4352925"/>
              <a:ext cx="0" cy="227013"/>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68643" name="Line 39"/>
            <p:cNvSpPr>
              <a:spLocks noChangeShapeType="1"/>
            </p:cNvSpPr>
            <p:nvPr/>
          </p:nvSpPr>
          <p:spPr bwMode="auto">
            <a:xfrm flipV="1">
              <a:off x="8429625" y="4352925"/>
              <a:ext cx="0" cy="227013"/>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68644" name="Line 40"/>
            <p:cNvSpPr>
              <a:spLocks noChangeShapeType="1"/>
            </p:cNvSpPr>
            <p:nvPr/>
          </p:nvSpPr>
          <p:spPr bwMode="auto">
            <a:xfrm flipV="1">
              <a:off x="8480425" y="4352925"/>
              <a:ext cx="0" cy="227013"/>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68650" name="Rectangle 46"/>
            <p:cNvSpPr>
              <a:spLocks noChangeArrowheads="1"/>
            </p:cNvSpPr>
            <p:nvPr/>
          </p:nvSpPr>
          <p:spPr bwMode="auto">
            <a:xfrm>
              <a:off x="3948113" y="4581525"/>
              <a:ext cx="844796" cy="2027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500">
                  <a:solidFill>
                    <a:srgbClr val="1A1B1C"/>
                  </a:solidFill>
                  <a:latin typeface="Times New Roman" pitchFamily="18" charset="0"/>
                </a:rPr>
                <a:t>lsr r3, r1, r2</a:t>
              </a:r>
              <a:endParaRPr lang="en-US">
                <a:latin typeface="Arial" pitchFamily="34" charset="0"/>
              </a:endParaRPr>
            </a:p>
          </p:txBody>
        </p:sp>
        <p:sp>
          <p:nvSpPr>
            <p:cNvPr id="68651" name="Line 47"/>
            <p:cNvSpPr>
              <a:spLocks noChangeShapeType="1"/>
            </p:cNvSpPr>
            <p:nvPr/>
          </p:nvSpPr>
          <p:spPr bwMode="auto">
            <a:xfrm flipV="1">
              <a:off x="5110163" y="4579938"/>
              <a:ext cx="0" cy="227013"/>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68652" name="Line 51"/>
            <p:cNvSpPr>
              <a:spLocks noChangeShapeType="1"/>
            </p:cNvSpPr>
            <p:nvPr/>
          </p:nvSpPr>
          <p:spPr bwMode="auto">
            <a:xfrm flipV="1">
              <a:off x="8429625" y="4579938"/>
              <a:ext cx="0" cy="227013"/>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68653" name="Line 52"/>
            <p:cNvSpPr>
              <a:spLocks noChangeShapeType="1"/>
            </p:cNvSpPr>
            <p:nvPr/>
          </p:nvSpPr>
          <p:spPr bwMode="auto">
            <a:xfrm flipV="1">
              <a:off x="8480425" y="4579938"/>
              <a:ext cx="0" cy="227013"/>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68654" name="Line 53"/>
            <p:cNvSpPr>
              <a:spLocks noChangeShapeType="1"/>
            </p:cNvSpPr>
            <p:nvPr/>
          </p:nvSpPr>
          <p:spPr bwMode="auto">
            <a:xfrm>
              <a:off x="3835400" y="4819650"/>
              <a:ext cx="4645025" cy="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68658" name="Rectangle 57"/>
            <p:cNvSpPr>
              <a:spLocks noChangeArrowheads="1"/>
            </p:cNvSpPr>
            <p:nvPr/>
          </p:nvSpPr>
          <p:spPr bwMode="auto">
            <a:xfrm>
              <a:off x="3948113" y="4808538"/>
              <a:ext cx="785512" cy="2027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500">
                  <a:solidFill>
                    <a:srgbClr val="1A1B1C"/>
                  </a:solidFill>
                  <a:latin typeface="Times New Roman" pitchFamily="18" charset="0"/>
                </a:rPr>
                <a:t>lsr r3, r1, 4</a:t>
              </a:r>
              <a:endParaRPr lang="en-US">
                <a:latin typeface="Arial" pitchFamily="34" charset="0"/>
              </a:endParaRPr>
            </a:p>
          </p:txBody>
        </p:sp>
        <p:sp>
          <p:nvSpPr>
            <p:cNvPr id="68659" name="Line 58"/>
            <p:cNvSpPr>
              <a:spLocks noChangeShapeType="1"/>
            </p:cNvSpPr>
            <p:nvPr/>
          </p:nvSpPr>
          <p:spPr bwMode="auto">
            <a:xfrm flipV="1">
              <a:off x="5110163" y="4806950"/>
              <a:ext cx="0" cy="22860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68660" name="Line 62"/>
            <p:cNvSpPr>
              <a:spLocks noChangeShapeType="1"/>
            </p:cNvSpPr>
            <p:nvPr/>
          </p:nvSpPr>
          <p:spPr bwMode="auto">
            <a:xfrm flipV="1">
              <a:off x="8429625" y="4806950"/>
              <a:ext cx="0" cy="22860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68661" name="Line 63"/>
            <p:cNvSpPr>
              <a:spLocks noChangeShapeType="1"/>
            </p:cNvSpPr>
            <p:nvPr/>
          </p:nvSpPr>
          <p:spPr bwMode="auto">
            <a:xfrm flipV="1">
              <a:off x="8480425" y="4806950"/>
              <a:ext cx="0" cy="22860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68668" name="Rectangle 70"/>
            <p:cNvSpPr>
              <a:spLocks noChangeArrowheads="1"/>
            </p:cNvSpPr>
            <p:nvPr/>
          </p:nvSpPr>
          <p:spPr bwMode="auto">
            <a:xfrm>
              <a:off x="3948113" y="5048250"/>
              <a:ext cx="874438" cy="2027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500">
                  <a:solidFill>
                    <a:srgbClr val="1A1B1C"/>
                  </a:solidFill>
                  <a:latin typeface="Times New Roman" pitchFamily="18" charset="0"/>
                </a:rPr>
                <a:t>asr r3, r1, r2</a:t>
              </a:r>
              <a:endParaRPr lang="en-US">
                <a:latin typeface="Arial" pitchFamily="34" charset="0"/>
              </a:endParaRPr>
            </a:p>
          </p:txBody>
        </p:sp>
        <p:sp>
          <p:nvSpPr>
            <p:cNvPr id="68669" name="Line 71"/>
            <p:cNvSpPr>
              <a:spLocks noChangeShapeType="1"/>
            </p:cNvSpPr>
            <p:nvPr/>
          </p:nvSpPr>
          <p:spPr bwMode="auto">
            <a:xfrm flipV="1">
              <a:off x="5110163" y="5048250"/>
              <a:ext cx="0" cy="227013"/>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68670" name="Line 75"/>
            <p:cNvSpPr>
              <a:spLocks noChangeShapeType="1"/>
            </p:cNvSpPr>
            <p:nvPr/>
          </p:nvSpPr>
          <p:spPr bwMode="auto">
            <a:xfrm flipV="1">
              <a:off x="8429625" y="5048250"/>
              <a:ext cx="0" cy="227013"/>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68671" name="Line 76"/>
            <p:cNvSpPr>
              <a:spLocks noChangeShapeType="1"/>
            </p:cNvSpPr>
            <p:nvPr/>
          </p:nvSpPr>
          <p:spPr bwMode="auto">
            <a:xfrm flipV="1">
              <a:off x="8480425" y="5048250"/>
              <a:ext cx="0" cy="227013"/>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68672" name="Line 77"/>
            <p:cNvSpPr>
              <a:spLocks noChangeShapeType="1"/>
            </p:cNvSpPr>
            <p:nvPr/>
          </p:nvSpPr>
          <p:spPr bwMode="auto">
            <a:xfrm>
              <a:off x="3835400" y="5275263"/>
              <a:ext cx="4645025" cy="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68676" name="Rectangle 81"/>
            <p:cNvSpPr>
              <a:spLocks noChangeArrowheads="1"/>
            </p:cNvSpPr>
            <p:nvPr/>
          </p:nvSpPr>
          <p:spPr bwMode="auto">
            <a:xfrm>
              <a:off x="3948113" y="5275263"/>
              <a:ext cx="815154" cy="2027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500">
                  <a:solidFill>
                    <a:srgbClr val="1A1B1C"/>
                  </a:solidFill>
                  <a:latin typeface="Times New Roman" pitchFamily="18" charset="0"/>
                </a:rPr>
                <a:t>asr r3, r1, 4</a:t>
              </a:r>
              <a:endParaRPr lang="en-US">
                <a:latin typeface="Arial" pitchFamily="34" charset="0"/>
              </a:endParaRPr>
            </a:p>
          </p:txBody>
        </p:sp>
        <p:sp>
          <p:nvSpPr>
            <p:cNvPr id="68677" name="Line 82"/>
            <p:cNvSpPr>
              <a:spLocks noChangeShapeType="1"/>
            </p:cNvSpPr>
            <p:nvPr/>
          </p:nvSpPr>
          <p:spPr bwMode="auto">
            <a:xfrm flipV="1">
              <a:off x="5110163" y="5275263"/>
              <a:ext cx="0" cy="227013"/>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68678" name="Line 86"/>
            <p:cNvSpPr>
              <a:spLocks noChangeShapeType="1"/>
            </p:cNvSpPr>
            <p:nvPr/>
          </p:nvSpPr>
          <p:spPr bwMode="auto">
            <a:xfrm flipV="1">
              <a:off x="8429625" y="5275263"/>
              <a:ext cx="0" cy="227013"/>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68679" name="Line 87"/>
            <p:cNvSpPr>
              <a:spLocks noChangeShapeType="1"/>
            </p:cNvSpPr>
            <p:nvPr/>
          </p:nvSpPr>
          <p:spPr bwMode="auto">
            <a:xfrm flipV="1">
              <a:off x="8480425" y="5275263"/>
              <a:ext cx="0" cy="227013"/>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grpSp>
          <p:nvGrpSpPr>
            <p:cNvPr id="4" name="Group 3"/>
            <p:cNvGrpSpPr/>
            <p:nvPr/>
          </p:nvGrpSpPr>
          <p:grpSpPr>
            <a:xfrm>
              <a:off x="3810000" y="3835400"/>
              <a:ext cx="4670425" cy="1717675"/>
              <a:chOff x="1625600" y="3835400"/>
              <a:chExt cx="6854825" cy="1717675"/>
            </a:xfrm>
          </p:grpSpPr>
          <p:sp>
            <p:nvSpPr>
              <p:cNvPr id="68616" name="Line 7"/>
              <p:cNvSpPr>
                <a:spLocks noChangeShapeType="1"/>
              </p:cNvSpPr>
              <p:nvPr/>
            </p:nvSpPr>
            <p:spPr bwMode="auto">
              <a:xfrm>
                <a:off x="1625600" y="3835400"/>
                <a:ext cx="6854825" cy="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68617" name="Line 8"/>
              <p:cNvSpPr>
                <a:spLocks noChangeShapeType="1"/>
              </p:cNvSpPr>
              <p:nvPr/>
            </p:nvSpPr>
            <p:spPr bwMode="auto">
              <a:xfrm>
                <a:off x="1625600" y="3886200"/>
                <a:ext cx="6854825" cy="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68627" name="Line 18"/>
              <p:cNvSpPr>
                <a:spLocks noChangeShapeType="1"/>
              </p:cNvSpPr>
              <p:nvPr/>
            </p:nvSpPr>
            <p:spPr bwMode="auto">
              <a:xfrm>
                <a:off x="1625600" y="4113213"/>
                <a:ext cx="6854825" cy="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68645" name="Line 41"/>
              <p:cNvSpPr>
                <a:spLocks noChangeShapeType="1"/>
              </p:cNvSpPr>
              <p:nvPr/>
            </p:nvSpPr>
            <p:spPr bwMode="auto">
              <a:xfrm>
                <a:off x="1625600" y="4579938"/>
                <a:ext cx="6854825" cy="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68662" name="Line 64"/>
              <p:cNvSpPr>
                <a:spLocks noChangeShapeType="1"/>
              </p:cNvSpPr>
              <p:nvPr/>
            </p:nvSpPr>
            <p:spPr bwMode="auto">
              <a:xfrm>
                <a:off x="1625600" y="5048250"/>
                <a:ext cx="6854825" cy="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68680" name="Line 88"/>
              <p:cNvSpPr>
                <a:spLocks noChangeShapeType="1"/>
              </p:cNvSpPr>
              <p:nvPr/>
            </p:nvSpPr>
            <p:spPr bwMode="auto">
              <a:xfrm>
                <a:off x="1625600" y="5502275"/>
                <a:ext cx="6854825" cy="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68681" name="Line 89"/>
              <p:cNvSpPr>
                <a:spLocks noChangeShapeType="1"/>
              </p:cNvSpPr>
              <p:nvPr/>
            </p:nvSpPr>
            <p:spPr bwMode="auto">
              <a:xfrm>
                <a:off x="1625600" y="5553075"/>
                <a:ext cx="6854825" cy="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grpSp>
        <p:sp>
          <p:nvSpPr>
            <p:cNvPr id="68682" name="Rectangle 25"/>
            <p:cNvSpPr>
              <a:spLocks noChangeArrowheads="1"/>
            </p:cNvSpPr>
            <p:nvPr/>
          </p:nvSpPr>
          <p:spPr bwMode="auto">
            <a:xfrm>
              <a:off x="5222875" y="4368800"/>
              <a:ext cx="1808159" cy="2027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pt-BR" sz="1500" i="1">
                  <a:solidFill>
                    <a:srgbClr val="1A1B1C"/>
                  </a:solidFill>
                  <a:latin typeface="Times New Roman" pitchFamily="18" charset="0"/>
                </a:rPr>
                <a:t>r</a:t>
              </a:r>
              <a:r>
                <a:rPr lang="pt-BR" sz="1500">
                  <a:solidFill>
                    <a:srgbClr val="1A1B1C"/>
                  </a:solidFill>
                  <a:latin typeface="Times New Roman" pitchFamily="18" charset="0"/>
                </a:rPr>
                <a:t>3 </a:t>
              </a:r>
              <a:r>
                <a:rPr lang="pt-BR" sz="1500">
                  <a:solidFill>
                    <a:srgbClr val="1A1B1C"/>
                  </a:solidFill>
                  <a:latin typeface="Times New Roman" pitchFamily="18" charset="0"/>
                  <a:sym typeface="Symbol" pitchFamily="18" charset="2"/>
                </a:rPr>
                <a:t></a:t>
              </a:r>
              <a:r>
                <a:rPr lang="pt-BR" sz="1500">
                  <a:solidFill>
                    <a:srgbClr val="1A1B1C"/>
                  </a:solidFill>
                  <a:latin typeface="Times New Roman" pitchFamily="18" charset="0"/>
                </a:rPr>
                <a:t>  </a:t>
              </a:r>
              <a:r>
                <a:rPr lang="pt-BR" sz="1500" i="1">
                  <a:solidFill>
                    <a:srgbClr val="1A1B1C"/>
                  </a:solidFill>
                  <a:latin typeface="Times New Roman" pitchFamily="18" charset="0"/>
                </a:rPr>
                <a:t>r</a:t>
              </a:r>
              <a:r>
                <a:rPr lang="pt-BR" sz="1500">
                  <a:solidFill>
                    <a:srgbClr val="1A1B1C"/>
                  </a:solidFill>
                  <a:latin typeface="Times New Roman" pitchFamily="18" charset="0"/>
                </a:rPr>
                <a:t>1 &lt;&lt; 4 (shift left)</a:t>
              </a:r>
              <a:endParaRPr lang="en-US">
                <a:latin typeface="Arial" pitchFamily="34" charset="0"/>
              </a:endParaRPr>
            </a:p>
          </p:txBody>
        </p:sp>
        <p:sp>
          <p:nvSpPr>
            <p:cNvPr id="68683" name="Rectangle 25"/>
            <p:cNvSpPr>
              <a:spLocks noChangeArrowheads="1"/>
            </p:cNvSpPr>
            <p:nvPr/>
          </p:nvSpPr>
          <p:spPr bwMode="auto">
            <a:xfrm>
              <a:off x="5207000" y="4578350"/>
              <a:ext cx="2619343" cy="2027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pt-BR" sz="1500" i="1" dirty="0">
                  <a:solidFill>
                    <a:srgbClr val="1A1B1C"/>
                  </a:solidFill>
                  <a:latin typeface="Times New Roman" pitchFamily="18" charset="0"/>
                </a:rPr>
                <a:t>r</a:t>
              </a:r>
              <a:r>
                <a:rPr lang="pt-BR" sz="1500" dirty="0">
                  <a:solidFill>
                    <a:srgbClr val="1A1B1C"/>
                  </a:solidFill>
                  <a:latin typeface="Times New Roman" pitchFamily="18" charset="0"/>
                </a:rPr>
                <a:t>3 </a:t>
              </a:r>
              <a:r>
                <a:rPr lang="pt-BR" sz="1500" dirty="0">
                  <a:solidFill>
                    <a:srgbClr val="1A1B1C"/>
                  </a:solidFill>
                  <a:latin typeface="Times New Roman" pitchFamily="18" charset="0"/>
                  <a:sym typeface="Symbol" pitchFamily="18" charset="2"/>
                </a:rPr>
                <a:t></a:t>
              </a:r>
              <a:r>
                <a:rPr lang="pt-BR" sz="1500" dirty="0">
                  <a:solidFill>
                    <a:srgbClr val="1A1B1C"/>
                  </a:solidFill>
                  <a:latin typeface="Times New Roman" pitchFamily="18" charset="0"/>
                </a:rPr>
                <a:t>  </a:t>
              </a:r>
              <a:r>
                <a:rPr lang="pt-BR" sz="1500" i="1" dirty="0">
                  <a:solidFill>
                    <a:srgbClr val="1A1B1C"/>
                  </a:solidFill>
                  <a:latin typeface="Times New Roman" pitchFamily="18" charset="0"/>
                </a:rPr>
                <a:t>r</a:t>
              </a:r>
              <a:r>
                <a:rPr lang="pt-BR" sz="1500" dirty="0">
                  <a:solidFill>
                    <a:srgbClr val="1A1B1C"/>
                  </a:solidFill>
                  <a:latin typeface="Times New Roman" pitchFamily="18" charset="0"/>
                </a:rPr>
                <a:t>1 &gt;&gt;&gt; </a:t>
              </a:r>
              <a:r>
                <a:rPr lang="pt-BR" sz="1500" i="1" dirty="0">
                  <a:solidFill>
                    <a:srgbClr val="1A1B1C"/>
                  </a:solidFill>
                  <a:latin typeface="Times New Roman" pitchFamily="18" charset="0"/>
                </a:rPr>
                <a:t>r</a:t>
              </a:r>
              <a:r>
                <a:rPr lang="pt-BR" sz="1500" dirty="0">
                  <a:solidFill>
                    <a:srgbClr val="1A1B1C"/>
                  </a:solidFill>
                  <a:latin typeface="Times New Roman" pitchFamily="18" charset="0"/>
                </a:rPr>
                <a:t>2 (shift </a:t>
              </a:r>
              <a:r>
                <a:rPr lang="pt-BR" sz="1500" dirty="0" err="1">
                  <a:solidFill>
                    <a:srgbClr val="1A1B1C"/>
                  </a:solidFill>
                  <a:latin typeface="Times New Roman" pitchFamily="18" charset="0"/>
                </a:rPr>
                <a:t>right</a:t>
              </a:r>
              <a:r>
                <a:rPr lang="pt-BR" sz="1500" dirty="0">
                  <a:solidFill>
                    <a:srgbClr val="1A1B1C"/>
                  </a:solidFill>
                  <a:latin typeface="Times New Roman" pitchFamily="18" charset="0"/>
                </a:rPr>
                <a:t> </a:t>
              </a:r>
              <a:r>
                <a:rPr lang="pt-BR" sz="1500" dirty="0" err="1">
                  <a:solidFill>
                    <a:srgbClr val="1A1B1C"/>
                  </a:solidFill>
                  <a:latin typeface="Times New Roman" pitchFamily="18" charset="0"/>
                </a:rPr>
                <a:t>logical</a:t>
              </a:r>
              <a:r>
                <a:rPr lang="pt-BR" sz="1500" dirty="0">
                  <a:solidFill>
                    <a:srgbClr val="1A1B1C"/>
                  </a:solidFill>
                  <a:latin typeface="Times New Roman" pitchFamily="18" charset="0"/>
                </a:rPr>
                <a:t>)</a:t>
              </a:r>
              <a:endParaRPr lang="en-US" dirty="0">
                <a:latin typeface="Arial" pitchFamily="34" charset="0"/>
              </a:endParaRPr>
            </a:p>
          </p:txBody>
        </p:sp>
        <p:sp>
          <p:nvSpPr>
            <p:cNvPr id="68684" name="Rectangle 25"/>
            <p:cNvSpPr>
              <a:spLocks noChangeArrowheads="1"/>
            </p:cNvSpPr>
            <p:nvPr/>
          </p:nvSpPr>
          <p:spPr bwMode="auto">
            <a:xfrm>
              <a:off x="5191125" y="4800600"/>
              <a:ext cx="2550131" cy="2027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pt-BR" sz="1500" i="1" dirty="0">
                  <a:solidFill>
                    <a:srgbClr val="1A1B1C"/>
                  </a:solidFill>
                  <a:latin typeface="Times New Roman" pitchFamily="18" charset="0"/>
                </a:rPr>
                <a:t>r</a:t>
              </a:r>
              <a:r>
                <a:rPr lang="pt-BR" sz="1500" dirty="0">
                  <a:solidFill>
                    <a:srgbClr val="1A1B1C"/>
                  </a:solidFill>
                  <a:latin typeface="Times New Roman" pitchFamily="18" charset="0"/>
                </a:rPr>
                <a:t>3 </a:t>
              </a:r>
              <a:r>
                <a:rPr lang="pt-BR" sz="1500" dirty="0">
                  <a:solidFill>
                    <a:srgbClr val="1A1B1C"/>
                  </a:solidFill>
                  <a:latin typeface="Times New Roman" pitchFamily="18" charset="0"/>
                  <a:sym typeface="Symbol" pitchFamily="18" charset="2"/>
                </a:rPr>
                <a:t></a:t>
              </a:r>
              <a:r>
                <a:rPr lang="pt-BR" sz="1500" dirty="0">
                  <a:solidFill>
                    <a:srgbClr val="1A1B1C"/>
                  </a:solidFill>
                  <a:latin typeface="Times New Roman" pitchFamily="18" charset="0"/>
                </a:rPr>
                <a:t>  </a:t>
              </a:r>
              <a:r>
                <a:rPr lang="pt-BR" sz="1500" i="1" dirty="0">
                  <a:solidFill>
                    <a:srgbClr val="1A1B1C"/>
                  </a:solidFill>
                  <a:latin typeface="Times New Roman" pitchFamily="18" charset="0"/>
                </a:rPr>
                <a:t>r</a:t>
              </a:r>
              <a:r>
                <a:rPr lang="pt-BR" sz="1500" dirty="0">
                  <a:solidFill>
                    <a:srgbClr val="1A1B1C"/>
                  </a:solidFill>
                  <a:latin typeface="Times New Roman" pitchFamily="18" charset="0"/>
                </a:rPr>
                <a:t>1 &gt;&gt;&gt; 4 (shift </a:t>
              </a:r>
              <a:r>
                <a:rPr lang="pt-BR" sz="1500" dirty="0" err="1">
                  <a:solidFill>
                    <a:srgbClr val="1A1B1C"/>
                  </a:solidFill>
                  <a:latin typeface="Times New Roman" pitchFamily="18" charset="0"/>
                </a:rPr>
                <a:t>right</a:t>
              </a:r>
              <a:r>
                <a:rPr lang="pt-BR" sz="1500" dirty="0">
                  <a:solidFill>
                    <a:srgbClr val="1A1B1C"/>
                  </a:solidFill>
                  <a:latin typeface="Times New Roman" pitchFamily="18" charset="0"/>
                </a:rPr>
                <a:t> </a:t>
              </a:r>
              <a:r>
                <a:rPr lang="pt-BR" sz="1500" dirty="0" err="1">
                  <a:solidFill>
                    <a:srgbClr val="1A1B1C"/>
                  </a:solidFill>
                  <a:latin typeface="Times New Roman" pitchFamily="18" charset="0"/>
                </a:rPr>
                <a:t>logical</a:t>
              </a:r>
              <a:r>
                <a:rPr lang="pt-BR" sz="1500" dirty="0">
                  <a:solidFill>
                    <a:srgbClr val="1A1B1C"/>
                  </a:solidFill>
                  <a:latin typeface="Times New Roman" pitchFamily="18" charset="0"/>
                </a:rPr>
                <a:t>)</a:t>
              </a:r>
              <a:endParaRPr lang="en-US" dirty="0">
                <a:latin typeface="Arial" pitchFamily="34" charset="0"/>
              </a:endParaRPr>
            </a:p>
          </p:txBody>
        </p:sp>
        <p:sp>
          <p:nvSpPr>
            <p:cNvPr id="68685" name="Rectangle 25"/>
            <p:cNvSpPr>
              <a:spLocks noChangeArrowheads="1"/>
            </p:cNvSpPr>
            <p:nvPr/>
          </p:nvSpPr>
          <p:spPr bwMode="auto">
            <a:xfrm>
              <a:off x="5191125" y="5029200"/>
              <a:ext cx="2738916" cy="2027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pt-BR" sz="1500" i="1" dirty="0">
                  <a:solidFill>
                    <a:srgbClr val="1A1B1C"/>
                  </a:solidFill>
                  <a:latin typeface="Times New Roman" pitchFamily="18" charset="0"/>
                </a:rPr>
                <a:t>r</a:t>
              </a:r>
              <a:r>
                <a:rPr lang="pt-BR" sz="1500" dirty="0">
                  <a:solidFill>
                    <a:srgbClr val="1A1B1C"/>
                  </a:solidFill>
                  <a:latin typeface="Times New Roman" pitchFamily="18" charset="0"/>
                </a:rPr>
                <a:t>3 </a:t>
              </a:r>
              <a:r>
                <a:rPr lang="pt-BR" sz="1500" dirty="0">
                  <a:solidFill>
                    <a:srgbClr val="1A1B1C"/>
                  </a:solidFill>
                  <a:latin typeface="Times New Roman" pitchFamily="18" charset="0"/>
                  <a:sym typeface="Symbol" pitchFamily="18" charset="2"/>
                </a:rPr>
                <a:t></a:t>
              </a:r>
              <a:r>
                <a:rPr lang="pt-BR" sz="1500" dirty="0">
                  <a:solidFill>
                    <a:srgbClr val="1A1B1C"/>
                  </a:solidFill>
                  <a:latin typeface="Times New Roman" pitchFamily="18" charset="0"/>
                </a:rPr>
                <a:t>  </a:t>
              </a:r>
              <a:r>
                <a:rPr lang="pt-BR" sz="1500" i="1" dirty="0">
                  <a:solidFill>
                    <a:srgbClr val="1A1B1C"/>
                  </a:solidFill>
                  <a:latin typeface="Times New Roman" pitchFamily="18" charset="0"/>
                </a:rPr>
                <a:t>r</a:t>
              </a:r>
              <a:r>
                <a:rPr lang="pt-BR" sz="1500" dirty="0">
                  <a:solidFill>
                    <a:srgbClr val="1A1B1C"/>
                  </a:solidFill>
                  <a:latin typeface="Times New Roman" pitchFamily="18" charset="0"/>
                </a:rPr>
                <a:t>1 &gt;&gt; </a:t>
              </a:r>
              <a:r>
                <a:rPr lang="pt-BR" sz="1500" i="1" dirty="0">
                  <a:solidFill>
                    <a:srgbClr val="1A1B1C"/>
                  </a:solidFill>
                  <a:latin typeface="Times New Roman" pitchFamily="18" charset="0"/>
                </a:rPr>
                <a:t>r</a:t>
              </a:r>
              <a:r>
                <a:rPr lang="pt-BR" sz="1500" dirty="0">
                  <a:solidFill>
                    <a:srgbClr val="1A1B1C"/>
                  </a:solidFill>
                  <a:latin typeface="Times New Roman" pitchFamily="18" charset="0"/>
                </a:rPr>
                <a:t>2 (arithmetic shift right)</a:t>
              </a:r>
              <a:endParaRPr lang="en-US" dirty="0">
                <a:latin typeface="Arial" pitchFamily="34" charset="0"/>
              </a:endParaRPr>
            </a:p>
          </p:txBody>
        </p:sp>
        <p:sp>
          <p:nvSpPr>
            <p:cNvPr id="68686" name="Rectangle 25"/>
            <p:cNvSpPr>
              <a:spLocks noChangeArrowheads="1"/>
            </p:cNvSpPr>
            <p:nvPr/>
          </p:nvSpPr>
          <p:spPr bwMode="auto">
            <a:xfrm>
              <a:off x="5191125" y="5272088"/>
              <a:ext cx="2738916" cy="2027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pt-BR" sz="1500" i="1">
                  <a:solidFill>
                    <a:srgbClr val="1A1B1C"/>
                  </a:solidFill>
                  <a:latin typeface="Times New Roman" pitchFamily="18" charset="0"/>
                </a:rPr>
                <a:t>r</a:t>
              </a:r>
              <a:r>
                <a:rPr lang="pt-BR" sz="1500">
                  <a:solidFill>
                    <a:srgbClr val="1A1B1C"/>
                  </a:solidFill>
                  <a:latin typeface="Times New Roman" pitchFamily="18" charset="0"/>
                </a:rPr>
                <a:t>3 </a:t>
              </a:r>
              <a:r>
                <a:rPr lang="pt-BR" sz="1500">
                  <a:solidFill>
                    <a:srgbClr val="1A1B1C"/>
                  </a:solidFill>
                  <a:latin typeface="Times New Roman" pitchFamily="18" charset="0"/>
                  <a:sym typeface="Symbol" pitchFamily="18" charset="2"/>
                </a:rPr>
                <a:t></a:t>
              </a:r>
              <a:r>
                <a:rPr lang="pt-BR" sz="1500">
                  <a:solidFill>
                    <a:srgbClr val="1A1B1C"/>
                  </a:solidFill>
                  <a:latin typeface="Times New Roman" pitchFamily="18" charset="0"/>
                </a:rPr>
                <a:t>  </a:t>
              </a:r>
              <a:r>
                <a:rPr lang="pt-BR" sz="1500" i="1">
                  <a:solidFill>
                    <a:srgbClr val="1A1B1C"/>
                  </a:solidFill>
                  <a:latin typeface="Times New Roman" pitchFamily="18" charset="0"/>
                </a:rPr>
                <a:t>r</a:t>
              </a:r>
              <a:r>
                <a:rPr lang="pt-BR" sz="1500">
                  <a:solidFill>
                    <a:srgbClr val="1A1B1C"/>
                  </a:solidFill>
                  <a:latin typeface="Times New Roman" pitchFamily="18" charset="0"/>
                </a:rPr>
                <a:t>1 &gt;&gt; </a:t>
              </a:r>
              <a:r>
                <a:rPr lang="pt-BR" sz="1500" i="1">
                  <a:solidFill>
                    <a:srgbClr val="1A1B1C"/>
                  </a:solidFill>
                  <a:latin typeface="Times New Roman" pitchFamily="18" charset="0"/>
                </a:rPr>
                <a:t>r</a:t>
              </a:r>
              <a:r>
                <a:rPr lang="pt-BR" sz="1500">
                  <a:solidFill>
                    <a:srgbClr val="1A1B1C"/>
                  </a:solidFill>
                  <a:latin typeface="Times New Roman" pitchFamily="18" charset="0"/>
                </a:rPr>
                <a:t>2 (arithmetic shift right)</a:t>
              </a:r>
              <a:endParaRPr lang="en-US">
                <a:latin typeface="Arial" pitchFamily="34" charset="0"/>
              </a:endParaRPr>
            </a:p>
          </p:txBody>
        </p:sp>
        <p:grpSp>
          <p:nvGrpSpPr>
            <p:cNvPr id="80" name="Group 79"/>
            <p:cNvGrpSpPr/>
            <p:nvPr/>
          </p:nvGrpSpPr>
          <p:grpSpPr>
            <a:xfrm>
              <a:off x="3835400" y="3886200"/>
              <a:ext cx="0" cy="1616076"/>
              <a:chOff x="3822700" y="3886200"/>
              <a:chExt cx="0" cy="1616076"/>
            </a:xfrm>
          </p:grpSpPr>
          <p:sp>
            <p:nvSpPr>
              <p:cNvPr id="81" name="Line 12"/>
              <p:cNvSpPr>
                <a:spLocks noChangeShapeType="1"/>
              </p:cNvSpPr>
              <p:nvPr/>
            </p:nvSpPr>
            <p:spPr bwMode="auto">
              <a:xfrm flipV="1">
                <a:off x="3822700" y="3886200"/>
                <a:ext cx="0" cy="227013"/>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82" name="Line 22"/>
              <p:cNvSpPr>
                <a:spLocks noChangeShapeType="1"/>
              </p:cNvSpPr>
              <p:nvPr/>
            </p:nvSpPr>
            <p:spPr bwMode="auto">
              <a:xfrm flipV="1">
                <a:off x="3822700" y="4125913"/>
                <a:ext cx="0" cy="227013"/>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83" name="Line 33"/>
              <p:cNvSpPr>
                <a:spLocks noChangeShapeType="1"/>
              </p:cNvSpPr>
              <p:nvPr/>
            </p:nvSpPr>
            <p:spPr bwMode="auto">
              <a:xfrm flipV="1">
                <a:off x="3822700" y="4352925"/>
                <a:ext cx="0" cy="227013"/>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84" name="Line 45"/>
              <p:cNvSpPr>
                <a:spLocks noChangeShapeType="1"/>
              </p:cNvSpPr>
              <p:nvPr/>
            </p:nvSpPr>
            <p:spPr bwMode="auto">
              <a:xfrm flipV="1">
                <a:off x="3822700" y="4579938"/>
                <a:ext cx="0" cy="227013"/>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85" name="Line 56"/>
              <p:cNvSpPr>
                <a:spLocks noChangeShapeType="1"/>
              </p:cNvSpPr>
              <p:nvPr/>
            </p:nvSpPr>
            <p:spPr bwMode="auto">
              <a:xfrm flipV="1">
                <a:off x="3822700" y="4806950"/>
                <a:ext cx="0" cy="22860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86" name="Line 69"/>
              <p:cNvSpPr>
                <a:spLocks noChangeShapeType="1"/>
              </p:cNvSpPr>
              <p:nvPr/>
            </p:nvSpPr>
            <p:spPr bwMode="auto">
              <a:xfrm flipV="1">
                <a:off x="3822700" y="5048250"/>
                <a:ext cx="0" cy="227013"/>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87" name="Line 80"/>
              <p:cNvSpPr>
                <a:spLocks noChangeShapeType="1"/>
              </p:cNvSpPr>
              <p:nvPr/>
            </p:nvSpPr>
            <p:spPr bwMode="auto">
              <a:xfrm flipV="1">
                <a:off x="3822700" y="5275263"/>
                <a:ext cx="0" cy="227013"/>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88" name="Group 87"/>
            <p:cNvGrpSpPr/>
            <p:nvPr/>
          </p:nvGrpSpPr>
          <p:grpSpPr>
            <a:xfrm>
              <a:off x="3810000" y="3889375"/>
              <a:ext cx="0" cy="1616076"/>
              <a:chOff x="3822700" y="3886200"/>
              <a:chExt cx="0" cy="1616076"/>
            </a:xfrm>
          </p:grpSpPr>
          <p:sp>
            <p:nvSpPr>
              <p:cNvPr id="89" name="Line 12"/>
              <p:cNvSpPr>
                <a:spLocks noChangeShapeType="1"/>
              </p:cNvSpPr>
              <p:nvPr/>
            </p:nvSpPr>
            <p:spPr bwMode="auto">
              <a:xfrm flipV="1">
                <a:off x="3822700" y="3886200"/>
                <a:ext cx="0" cy="227013"/>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90" name="Line 22"/>
              <p:cNvSpPr>
                <a:spLocks noChangeShapeType="1"/>
              </p:cNvSpPr>
              <p:nvPr/>
            </p:nvSpPr>
            <p:spPr bwMode="auto">
              <a:xfrm flipV="1">
                <a:off x="3822700" y="4125913"/>
                <a:ext cx="0" cy="227013"/>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91" name="Line 33"/>
              <p:cNvSpPr>
                <a:spLocks noChangeShapeType="1"/>
              </p:cNvSpPr>
              <p:nvPr/>
            </p:nvSpPr>
            <p:spPr bwMode="auto">
              <a:xfrm flipV="1">
                <a:off x="3822700" y="4352925"/>
                <a:ext cx="0" cy="227013"/>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92" name="Line 45"/>
              <p:cNvSpPr>
                <a:spLocks noChangeShapeType="1"/>
              </p:cNvSpPr>
              <p:nvPr/>
            </p:nvSpPr>
            <p:spPr bwMode="auto">
              <a:xfrm flipV="1">
                <a:off x="3822700" y="4579938"/>
                <a:ext cx="0" cy="227013"/>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93" name="Line 56"/>
              <p:cNvSpPr>
                <a:spLocks noChangeShapeType="1"/>
              </p:cNvSpPr>
              <p:nvPr/>
            </p:nvSpPr>
            <p:spPr bwMode="auto">
              <a:xfrm flipV="1">
                <a:off x="3822700" y="4806950"/>
                <a:ext cx="0" cy="228600"/>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94" name="Line 69"/>
              <p:cNvSpPr>
                <a:spLocks noChangeShapeType="1"/>
              </p:cNvSpPr>
              <p:nvPr/>
            </p:nvSpPr>
            <p:spPr bwMode="auto">
              <a:xfrm flipV="1">
                <a:off x="3822700" y="5048250"/>
                <a:ext cx="0" cy="227013"/>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95" name="Line 80"/>
              <p:cNvSpPr>
                <a:spLocks noChangeShapeType="1"/>
              </p:cNvSpPr>
              <p:nvPr/>
            </p:nvSpPr>
            <p:spPr bwMode="auto">
              <a:xfrm flipV="1">
                <a:off x="3822700" y="5275263"/>
                <a:ext cx="0" cy="227013"/>
              </a:xfrm>
              <a:prstGeom prst="line">
                <a:avLst/>
              </a:prstGeom>
              <a:noFill/>
              <a:ln w="8">
                <a:solidFill>
                  <a:srgbClr val="1A1B1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grpSp>
      </p:grpSp>
      <p:pic>
        <p:nvPicPr>
          <p:cNvPr id="70"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name="page44">
    <p:spTree>
      <p:nvGrpSpPr>
        <p:cNvPr id="1" name=""/>
        <p:cNvGrpSpPr/>
        <p:nvPr/>
      </p:nvGrpSpPr>
      <p:grpSpPr>
        <a:xfrm>
          <a:off x="0" y="0"/>
          <a:ext cx="0" cy="0"/>
          <a:chOff x="0" y="0"/>
          <a:chExt cx="0" cy="0"/>
        </a:xfrm>
      </p:grpSpPr>
      <p:sp>
        <p:nvSpPr>
          <p:cNvPr id="5" name="Slide Number Placeholder 1"/>
          <p:cNvSpPr>
            <a:spLocks noGrp="1"/>
          </p:cNvSpPr>
          <p:nvPr>
            <p:ph type="sldNum" sz="quarter" idx="12"/>
          </p:nvPr>
        </p:nvSpPr>
        <p:spPr>
          <a:xfrm>
            <a:off x="10067279" y="6356351"/>
            <a:ext cx="561975" cy="365125"/>
          </a:xfrm>
        </p:spPr>
        <p:txBody>
          <a:bodyPr/>
          <a:lstStyle/>
          <a:p>
            <a:pPr>
              <a:defRPr/>
            </a:pPr>
            <a:fld id="{19E83778-E1BF-425F-A0E5-453EB8630C8F}" type="slidenum">
              <a:rPr/>
              <a:pPr>
                <a:defRPr/>
              </a:pPr>
              <a:t>45</a:t>
            </a:fld>
            <a:endParaRPr/>
          </a:p>
        </p:txBody>
      </p:sp>
      <p:sp>
        <p:nvSpPr>
          <p:cNvPr id="2" name="Title 1"/>
          <p:cNvSpPr txBox="1">
            <a:spLocks noGrp="1"/>
          </p:cNvSpPr>
          <p:nvPr>
            <p:ph type="title" idx="4294967295"/>
          </p:nvPr>
        </p:nvSpPr>
        <p:spPr>
          <a:xfrm>
            <a:off x="1752600" y="206376"/>
            <a:ext cx="868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Example with Shift Instructions</a:t>
            </a:r>
          </a:p>
        </p:txBody>
      </p:sp>
      <p:sp>
        <p:nvSpPr>
          <p:cNvPr id="69637" name="Text Placeholder 2"/>
          <p:cNvSpPr txBox="1">
            <a:spLocks noGrp="1"/>
          </p:cNvSpPr>
          <p:nvPr>
            <p:ph type="body" idx="4294967295"/>
          </p:nvPr>
        </p:nvSpPr>
        <p:spPr bwMode="auto">
          <a:xfrm>
            <a:off x="1828800" y="1676401"/>
            <a:ext cx="8534400" cy="45259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lvl1pPr marL="431800" indent="-323850">
              <a:defRPr sz="3200">
                <a:solidFill>
                  <a:srgbClr val="000000"/>
                </a:solidFill>
                <a:latin typeface="Calibri" pitchFamily="34" charset="0"/>
              </a:defRPr>
            </a:lvl1pPr>
            <a:lvl2pPr>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dirty="0">
                <a:ea typeface="Microsoft YaHei"/>
              </a:rPr>
              <a:t>Compute 101 * 6 with shift operators</a:t>
            </a:r>
          </a:p>
        </p:txBody>
      </p:sp>
      <p:sp>
        <p:nvSpPr>
          <p:cNvPr id="4" name="Freeform 3"/>
          <p:cNvSpPr/>
          <p:nvPr/>
        </p:nvSpPr>
        <p:spPr>
          <a:xfrm>
            <a:off x="4648200" y="2438401"/>
            <a:ext cx="2952750" cy="136842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r>
              <a:rPr lang="en-IN" sz="2200">
                <a:latin typeface="Arial" pitchFamily="18"/>
                <a:ea typeface="Microsoft YaHei" pitchFamily="2"/>
                <a:cs typeface="Mangal" pitchFamily="2"/>
              </a:rPr>
              <a:t>mov r0, 101</a:t>
            </a:r>
          </a:p>
          <a:p>
            <a:pPr fontAlgn="auto" hangingPunct="0">
              <a:spcBef>
                <a:spcPts val="0"/>
              </a:spcBef>
              <a:spcAft>
                <a:spcPts val="0"/>
              </a:spcAft>
              <a:defRPr/>
            </a:pPr>
            <a:r>
              <a:rPr lang="en-IN" sz="2200">
                <a:latin typeface="Arial" pitchFamily="18"/>
                <a:ea typeface="Microsoft YaHei" pitchFamily="2"/>
                <a:cs typeface="Mangal" pitchFamily="2"/>
              </a:rPr>
              <a:t>lsl r1, r0, 1</a:t>
            </a:r>
          </a:p>
          <a:p>
            <a:pPr fontAlgn="auto" hangingPunct="0">
              <a:spcBef>
                <a:spcPts val="0"/>
              </a:spcBef>
              <a:spcAft>
                <a:spcPts val="0"/>
              </a:spcAft>
              <a:defRPr/>
            </a:pPr>
            <a:r>
              <a:rPr lang="en-IN" sz="2200">
                <a:latin typeface="Arial" pitchFamily="18"/>
                <a:ea typeface="Microsoft YaHei" pitchFamily="2"/>
                <a:cs typeface="Mangal" pitchFamily="2"/>
              </a:rPr>
              <a:t>lsl r2, r0, 2</a:t>
            </a:r>
          </a:p>
          <a:p>
            <a:pPr fontAlgn="auto" hangingPunct="0">
              <a:spcBef>
                <a:spcPts val="0"/>
              </a:spcBef>
              <a:spcAft>
                <a:spcPts val="0"/>
              </a:spcAft>
              <a:defRPr/>
            </a:pPr>
            <a:r>
              <a:rPr lang="en-IN" sz="2200">
                <a:latin typeface="Arial" pitchFamily="18"/>
                <a:ea typeface="Microsoft YaHei" pitchFamily="2"/>
                <a:cs typeface="Mangal" pitchFamily="2"/>
              </a:rPr>
              <a:t>add r3, r1, r2</a:t>
            </a:r>
          </a:p>
        </p:txBody>
      </p:sp>
      <p:pic>
        <p:nvPicPr>
          <p:cNvPr id="7"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name="page45">
    <p:spTree>
      <p:nvGrpSpPr>
        <p:cNvPr id="1" name=""/>
        <p:cNvGrpSpPr/>
        <p:nvPr/>
      </p:nvGrpSpPr>
      <p:grpSpPr>
        <a:xfrm>
          <a:off x="0" y="0"/>
          <a:ext cx="0" cy="0"/>
          <a:chOff x="0" y="0"/>
          <a:chExt cx="0" cy="0"/>
        </a:xfrm>
      </p:grpSpPr>
      <p:sp>
        <p:nvSpPr>
          <p:cNvPr id="5" name="Slide Number Placeholder 1"/>
          <p:cNvSpPr>
            <a:spLocks noGrp="1"/>
          </p:cNvSpPr>
          <p:nvPr>
            <p:ph type="sldNum" sz="quarter" idx="12"/>
          </p:nvPr>
        </p:nvSpPr>
        <p:spPr>
          <a:xfrm>
            <a:off x="10067279" y="6356351"/>
            <a:ext cx="561975" cy="365125"/>
          </a:xfrm>
        </p:spPr>
        <p:txBody>
          <a:bodyPr/>
          <a:lstStyle/>
          <a:p>
            <a:pPr>
              <a:defRPr/>
            </a:pPr>
            <a:fld id="{A12EF12E-28AA-4F99-AC32-AB72FBE88486}" type="slidenum">
              <a:rPr/>
              <a:pPr>
                <a:defRPr/>
              </a:pPr>
              <a:t>46</a:t>
            </a:fld>
            <a:endParaRPr/>
          </a:p>
        </p:txBody>
      </p:sp>
      <p:sp>
        <p:nvSpPr>
          <p:cNvPr id="2" name="Title 1"/>
          <p:cNvSpPr txBox="1">
            <a:spLocks noGrp="1"/>
          </p:cNvSpPr>
          <p:nvPr>
            <p:ph type="title" idx="4294967295"/>
          </p:nvPr>
        </p:nvSpPr>
        <p:spPr>
          <a:xfrm>
            <a:off x="1752600" y="152401"/>
            <a:ext cx="868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Example - II</a:t>
            </a:r>
          </a:p>
        </p:txBody>
      </p:sp>
      <p:sp>
        <p:nvSpPr>
          <p:cNvPr id="70661" name="Text Placeholder 2"/>
          <p:cNvSpPr txBox="1">
            <a:spLocks noGrp="1"/>
          </p:cNvSpPr>
          <p:nvPr>
            <p:ph type="body" idx="4294967295"/>
          </p:nvPr>
        </p:nvSpPr>
        <p:spPr bwMode="auto">
          <a:xfrm>
            <a:off x="1828800" y="1676401"/>
            <a:ext cx="8534400" cy="45259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lvl1pPr marL="431800" indent="-323850">
              <a:defRPr sz="3200">
                <a:solidFill>
                  <a:srgbClr val="000000"/>
                </a:solidFill>
                <a:latin typeface="Calibri" pitchFamily="34" charset="0"/>
              </a:defRPr>
            </a:lvl1pPr>
            <a:lvl2pPr>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dirty="0">
                <a:ea typeface="Microsoft YaHei"/>
              </a:rPr>
              <a:t>Compute 102 * 7.5 with shift operators</a:t>
            </a:r>
          </a:p>
        </p:txBody>
      </p:sp>
      <p:sp>
        <p:nvSpPr>
          <p:cNvPr id="4" name="Freeform 3"/>
          <p:cNvSpPr/>
          <p:nvPr/>
        </p:nvSpPr>
        <p:spPr>
          <a:xfrm>
            <a:off x="4724400" y="2514601"/>
            <a:ext cx="2952750" cy="136842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r>
              <a:rPr lang="en-IN" sz="2200" dirty="0" err="1">
                <a:latin typeface="Arial" pitchFamily="18"/>
                <a:ea typeface="Microsoft YaHei" pitchFamily="2"/>
                <a:cs typeface="Mangal" pitchFamily="2"/>
              </a:rPr>
              <a:t>mov</a:t>
            </a:r>
            <a:r>
              <a:rPr lang="en-IN" sz="2200" dirty="0">
                <a:latin typeface="Arial" pitchFamily="18"/>
                <a:ea typeface="Microsoft YaHei" pitchFamily="2"/>
                <a:cs typeface="Mangal" pitchFamily="2"/>
              </a:rPr>
              <a:t> r0, 102</a:t>
            </a:r>
          </a:p>
          <a:p>
            <a:pPr fontAlgn="auto" hangingPunct="0">
              <a:spcBef>
                <a:spcPts val="0"/>
              </a:spcBef>
              <a:spcAft>
                <a:spcPts val="0"/>
              </a:spcAft>
              <a:defRPr/>
            </a:pPr>
            <a:r>
              <a:rPr lang="en-IN" sz="2200" dirty="0" err="1">
                <a:latin typeface="Arial" pitchFamily="18"/>
                <a:ea typeface="Microsoft YaHei" pitchFamily="2"/>
                <a:cs typeface="Mangal" pitchFamily="2"/>
              </a:rPr>
              <a:t>lsl</a:t>
            </a:r>
            <a:r>
              <a:rPr lang="en-IN" sz="2200" dirty="0">
                <a:latin typeface="Arial" pitchFamily="18"/>
                <a:ea typeface="Microsoft YaHei" pitchFamily="2"/>
                <a:cs typeface="Mangal" pitchFamily="2"/>
              </a:rPr>
              <a:t> r1, r0, 3</a:t>
            </a:r>
          </a:p>
          <a:p>
            <a:pPr fontAlgn="auto" hangingPunct="0">
              <a:spcBef>
                <a:spcPts val="0"/>
              </a:spcBef>
              <a:spcAft>
                <a:spcPts val="0"/>
              </a:spcAft>
              <a:defRPr/>
            </a:pPr>
            <a:r>
              <a:rPr lang="en-IN" sz="2200" dirty="0" err="1">
                <a:latin typeface="Arial" pitchFamily="18"/>
                <a:ea typeface="Microsoft YaHei" pitchFamily="2"/>
                <a:cs typeface="Mangal" pitchFamily="2"/>
              </a:rPr>
              <a:t>lsr</a:t>
            </a:r>
            <a:r>
              <a:rPr lang="en-IN" sz="2200" dirty="0">
                <a:latin typeface="Arial" pitchFamily="18"/>
                <a:ea typeface="Microsoft YaHei" pitchFamily="2"/>
                <a:cs typeface="Mangal" pitchFamily="2"/>
              </a:rPr>
              <a:t> r2, r0, 1</a:t>
            </a:r>
          </a:p>
          <a:p>
            <a:pPr fontAlgn="auto" hangingPunct="0">
              <a:spcBef>
                <a:spcPts val="0"/>
              </a:spcBef>
              <a:spcAft>
                <a:spcPts val="0"/>
              </a:spcAft>
              <a:defRPr/>
            </a:pPr>
            <a:r>
              <a:rPr lang="en-IN" sz="2200" dirty="0">
                <a:latin typeface="Arial" pitchFamily="18"/>
                <a:ea typeface="Microsoft YaHei" pitchFamily="2"/>
                <a:cs typeface="Mangal" pitchFamily="2"/>
              </a:rPr>
              <a:t>sub r3, r1, r2</a:t>
            </a:r>
          </a:p>
        </p:txBody>
      </p:sp>
      <p:pic>
        <p:nvPicPr>
          <p:cNvPr id="7"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name="page46">
    <p:spTree>
      <p:nvGrpSpPr>
        <p:cNvPr id="1" name=""/>
        <p:cNvGrpSpPr/>
        <p:nvPr/>
      </p:nvGrpSpPr>
      <p:grpSpPr>
        <a:xfrm>
          <a:off x="0" y="0"/>
          <a:ext cx="0" cy="0"/>
          <a:chOff x="0" y="0"/>
          <a:chExt cx="0" cy="0"/>
        </a:xfrm>
      </p:grpSpPr>
      <p:sp>
        <p:nvSpPr>
          <p:cNvPr id="5" name="Slide Number Placeholder 1"/>
          <p:cNvSpPr>
            <a:spLocks noGrp="1"/>
          </p:cNvSpPr>
          <p:nvPr>
            <p:ph type="sldNum" sz="quarter" idx="12"/>
          </p:nvPr>
        </p:nvSpPr>
        <p:spPr>
          <a:xfrm>
            <a:off x="10067279" y="6356351"/>
            <a:ext cx="561975" cy="365125"/>
          </a:xfrm>
        </p:spPr>
        <p:txBody>
          <a:bodyPr/>
          <a:lstStyle/>
          <a:p>
            <a:pPr>
              <a:defRPr/>
            </a:pPr>
            <a:fld id="{D8FAA809-0609-48FE-8B64-F0F0252C6C1C}" type="slidenum">
              <a:rPr/>
              <a:pPr>
                <a:defRPr/>
              </a:pPr>
              <a:t>47</a:t>
            </a:fld>
            <a:endParaRPr/>
          </a:p>
        </p:txBody>
      </p:sp>
      <p:sp>
        <p:nvSpPr>
          <p:cNvPr id="2" name="Title 1"/>
          <p:cNvSpPr txBox="1">
            <a:spLocks noGrp="1"/>
          </p:cNvSpPr>
          <p:nvPr>
            <p:ph type="title" idx="4294967295"/>
          </p:nvPr>
        </p:nvSpPr>
        <p:spPr>
          <a:xfrm>
            <a:off x="1803400" y="206376"/>
            <a:ext cx="86360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Load-store instructions</a:t>
            </a:r>
          </a:p>
        </p:txBody>
      </p:sp>
      <p:sp>
        <p:nvSpPr>
          <p:cNvPr id="71685" name="Text Placeholder 2"/>
          <p:cNvSpPr txBox="1">
            <a:spLocks noGrp="1"/>
          </p:cNvSpPr>
          <p:nvPr>
            <p:ph type="body" idx="4294967295"/>
          </p:nvPr>
        </p:nvSpPr>
        <p:spPr bwMode="auto">
          <a:xfrm>
            <a:off x="1905000" y="2922896"/>
            <a:ext cx="8458200" cy="210630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lvl1pPr marL="431800" indent="-323850">
              <a:defRPr sz="3200">
                <a:solidFill>
                  <a:srgbClr val="000000"/>
                </a:solidFill>
                <a:latin typeface="Calibri" pitchFamily="34" charset="0"/>
              </a:defRPr>
            </a:lvl1pPr>
            <a:lvl2pPr>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dirty="0">
                <a:ea typeface="Microsoft YaHei"/>
              </a:rPr>
              <a:t>2 address format, base-offset addressing</a:t>
            </a:r>
          </a:p>
          <a:p>
            <a:pPr>
              <a:spcBef>
                <a:spcPct val="0"/>
              </a:spcBef>
              <a:spcAft>
                <a:spcPts val="1413"/>
              </a:spcAft>
            </a:pPr>
            <a:r>
              <a:rPr lang="en-US" dirty="0">
                <a:ea typeface="Microsoft YaHei"/>
              </a:rPr>
              <a:t>Fetch the contents of r2, add the offset (10), and then perform the memory access</a:t>
            </a:r>
          </a:p>
        </p:txBody>
      </p:sp>
      <p:grpSp>
        <p:nvGrpSpPr>
          <p:cNvPr id="71686" name="Group 5"/>
          <p:cNvGrpSpPr>
            <a:grpSpLocks noChangeAspect="1"/>
          </p:cNvGrpSpPr>
          <p:nvPr/>
        </p:nvGrpSpPr>
        <p:grpSpPr bwMode="auto">
          <a:xfrm>
            <a:off x="4095750" y="1631952"/>
            <a:ext cx="4106863" cy="915987"/>
            <a:chOff x="2016" y="1055"/>
            <a:chExt cx="2587" cy="577"/>
          </a:xfrm>
        </p:grpSpPr>
        <p:sp>
          <p:nvSpPr>
            <p:cNvPr id="71687" name="AutoShape 4"/>
            <p:cNvSpPr>
              <a:spLocks noChangeAspect="1" noChangeArrowheads="1" noTextEdit="1"/>
            </p:cNvSpPr>
            <p:nvPr/>
          </p:nvSpPr>
          <p:spPr bwMode="auto">
            <a:xfrm>
              <a:off x="2016" y="1055"/>
              <a:ext cx="2587" cy="5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71688" name="Line 6"/>
            <p:cNvSpPr>
              <a:spLocks noChangeShapeType="1"/>
            </p:cNvSpPr>
            <p:nvPr/>
          </p:nvSpPr>
          <p:spPr bwMode="auto">
            <a:xfrm>
              <a:off x="2040" y="1079"/>
              <a:ext cx="2530" cy="0"/>
            </a:xfrm>
            <a:prstGeom prst="line">
              <a:avLst/>
            </a:prstGeom>
            <a:noFill/>
            <a:ln w="0">
              <a:solidFill>
                <a:srgbClr val="1A1B1C"/>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71689" name="Line 7"/>
            <p:cNvSpPr>
              <a:spLocks noChangeShapeType="1"/>
            </p:cNvSpPr>
            <p:nvPr/>
          </p:nvSpPr>
          <p:spPr bwMode="auto">
            <a:xfrm>
              <a:off x="2040" y="1115"/>
              <a:ext cx="2530" cy="0"/>
            </a:xfrm>
            <a:prstGeom prst="line">
              <a:avLst/>
            </a:prstGeom>
            <a:noFill/>
            <a:ln w="0">
              <a:solidFill>
                <a:srgbClr val="1A1B1C"/>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71690" name="Line 8"/>
            <p:cNvSpPr>
              <a:spLocks noChangeShapeType="1"/>
            </p:cNvSpPr>
            <p:nvPr/>
          </p:nvSpPr>
          <p:spPr bwMode="auto">
            <a:xfrm flipV="1">
              <a:off x="2040" y="1127"/>
              <a:ext cx="0" cy="215"/>
            </a:xfrm>
            <a:prstGeom prst="line">
              <a:avLst/>
            </a:prstGeom>
            <a:noFill/>
            <a:ln w="0">
              <a:solidFill>
                <a:srgbClr val="1A1B1C"/>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71691" name="Rectangle 9"/>
            <p:cNvSpPr>
              <a:spLocks noChangeArrowheads="1"/>
            </p:cNvSpPr>
            <p:nvPr/>
          </p:nvSpPr>
          <p:spPr bwMode="auto">
            <a:xfrm>
              <a:off x="2159" y="1115"/>
              <a:ext cx="865"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200" dirty="0">
                  <a:solidFill>
                    <a:srgbClr val="1A1B1C"/>
                  </a:solidFill>
                  <a:latin typeface="Times New Roman" pitchFamily="18" charset="0"/>
                </a:rPr>
                <a:t>ld r1, 10[r2]</a:t>
              </a:r>
              <a:endParaRPr lang="en-US" dirty="0">
                <a:latin typeface="Arial" pitchFamily="34" charset="0"/>
              </a:endParaRPr>
            </a:p>
          </p:txBody>
        </p:sp>
        <p:sp>
          <p:nvSpPr>
            <p:cNvPr id="71692" name="Line 10"/>
            <p:cNvSpPr>
              <a:spLocks noChangeShapeType="1"/>
            </p:cNvSpPr>
            <p:nvPr/>
          </p:nvSpPr>
          <p:spPr bwMode="auto">
            <a:xfrm flipV="1">
              <a:off x="3186" y="1127"/>
              <a:ext cx="0" cy="215"/>
            </a:xfrm>
            <a:prstGeom prst="line">
              <a:avLst/>
            </a:prstGeom>
            <a:noFill/>
            <a:ln w="0">
              <a:solidFill>
                <a:srgbClr val="1A1B1C"/>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71693" name="Rectangle 11"/>
            <p:cNvSpPr>
              <a:spLocks noChangeArrowheads="1"/>
            </p:cNvSpPr>
            <p:nvPr/>
          </p:nvSpPr>
          <p:spPr bwMode="auto">
            <a:xfrm>
              <a:off x="3293" y="1115"/>
              <a:ext cx="1080" cy="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200" i="1" dirty="0">
                  <a:solidFill>
                    <a:srgbClr val="1A1B1C"/>
                  </a:solidFill>
                  <a:latin typeface="Times New Roman" pitchFamily="18" charset="0"/>
                </a:rPr>
                <a:t>r</a:t>
              </a:r>
              <a:r>
                <a:rPr lang="en-US" sz="2200" dirty="0">
                  <a:solidFill>
                    <a:srgbClr val="1A1B1C"/>
                  </a:solidFill>
                  <a:latin typeface="Times New Roman" pitchFamily="18" charset="0"/>
                </a:rPr>
                <a:t>1 </a:t>
              </a:r>
              <a:r>
                <a:rPr lang="pt-BR" sz="2400" dirty="0">
                  <a:solidFill>
                    <a:srgbClr val="1A1B1C"/>
                  </a:solidFill>
                  <a:latin typeface="Times New Roman" pitchFamily="18" charset="0"/>
                  <a:sym typeface="Symbol" pitchFamily="18" charset="2"/>
                </a:rPr>
                <a:t> </a:t>
              </a:r>
              <a:r>
                <a:rPr lang="en-US" sz="2200" dirty="0">
                  <a:solidFill>
                    <a:srgbClr val="1A1B1C"/>
                  </a:solidFill>
                  <a:latin typeface="Times New Roman" pitchFamily="18" charset="0"/>
                </a:rPr>
                <a:t>[</a:t>
              </a:r>
              <a:r>
                <a:rPr lang="en-US" sz="2200" i="1" dirty="0">
                  <a:solidFill>
                    <a:srgbClr val="1A1B1C"/>
                  </a:solidFill>
                  <a:latin typeface="Times New Roman" pitchFamily="18" charset="0"/>
                </a:rPr>
                <a:t>r</a:t>
              </a:r>
              <a:r>
                <a:rPr lang="en-US" sz="2200" dirty="0">
                  <a:solidFill>
                    <a:srgbClr val="1A1B1C"/>
                  </a:solidFill>
                  <a:latin typeface="Times New Roman" pitchFamily="18" charset="0"/>
                </a:rPr>
                <a:t>2 +10]</a:t>
              </a:r>
              <a:endParaRPr lang="en-US" dirty="0">
                <a:latin typeface="Arial" pitchFamily="34" charset="0"/>
              </a:endParaRPr>
            </a:p>
            <a:p>
              <a:r>
                <a:rPr lang="en-US" sz="2200" dirty="0">
                  <a:solidFill>
                    <a:srgbClr val="1A1B1C"/>
                  </a:solidFill>
                  <a:latin typeface="Times New Roman" pitchFamily="18" charset="0"/>
                </a:rPr>
                <a:t> </a:t>
              </a:r>
              <a:endParaRPr lang="en-US" dirty="0">
                <a:latin typeface="Arial" pitchFamily="34" charset="0"/>
              </a:endParaRPr>
            </a:p>
          </p:txBody>
        </p:sp>
        <p:sp>
          <p:nvSpPr>
            <p:cNvPr id="71694" name="Rectangle 12"/>
            <p:cNvSpPr>
              <a:spLocks noChangeArrowheads="1"/>
            </p:cNvSpPr>
            <p:nvPr/>
          </p:nvSpPr>
          <p:spPr bwMode="auto">
            <a:xfrm>
              <a:off x="3747" y="1115"/>
              <a:ext cx="0"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endParaRPr lang="en-US" dirty="0">
                <a:latin typeface="Arial" pitchFamily="34" charset="0"/>
              </a:endParaRPr>
            </a:p>
          </p:txBody>
        </p:sp>
        <p:sp>
          <p:nvSpPr>
            <p:cNvPr id="71695" name="Line 13"/>
            <p:cNvSpPr>
              <a:spLocks noChangeShapeType="1"/>
            </p:cNvSpPr>
            <p:nvPr/>
          </p:nvSpPr>
          <p:spPr bwMode="auto">
            <a:xfrm flipV="1">
              <a:off x="4523" y="1127"/>
              <a:ext cx="0" cy="215"/>
            </a:xfrm>
            <a:prstGeom prst="line">
              <a:avLst/>
            </a:prstGeom>
            <a:noFill/>
            <a:ln w="0">
              <a:solidFill>
                <a:srgbClr val="1A1B1C"/>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71696" name="Line 14"/>
            <p:cNvSpPr>
              <a:spLocks noChangeShapeType="1"/>
            </p:cNvSpPr>
            <p:nvPr/>
          </p:nvSpPr>
          <p:spPr bwMode="auto">
            <a:xfrm flipV="1">
              <a:off x="4570" y="1127"/>
              <a:ext cx="0" cy="215"/>
            </a:xfrm>
            <a:prstGeom prst="line">
              <a:avLst/>
            </a:prstGeom>
            <a:noFill/>
            <a:ln w="0">
              <a:solidFill>
                <a:srgbClr val="1A1B1C"/>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71697" name="Line 15"/>
            <p:cNvSpPr>
              <a:spLocks noChangeShapeType="1"/>
            </p:cNvSpPr>
            <p:nvPr/>
          </p:nvSpPr>
          <p:spPr bwMode="auto">
            <a:xfrm>
              <a:off x="2040" y="1342"/>
              <a:ext cx="2530" cy="0"/>
            </a:xfrm>
            <a:prstGeom prst="line">
              <a:avLst/>
            </a:prstGeom>
            <a:noFill/>
            <a:ln w="0">
              <a:solidFill>
                <a:srgbClr val="1A1B1C"/>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71698" name="Line 16"/>
            <p:cNvSpPr>
              <a:spLocks noChangeShapeType="1"/>
            </p:cNvSpPr>
            <p:nvPr/>
          </p:nvSpPr>
          <p:spPr bwMode="auto">
            <a:xfrm flipV="1">
              <a:off x="2040" y="1342"/>
              <a:ext cx="0" cy="215"/>
            </a:xfrm>
            <a:prstGeom prst="line">
              <a:avLst/>
            </a:prstGeom>
            <a:noFill/>
            <a:ln w="0">
              <a:solidFill>
                <a:srgbClr val="1A1B1C"/>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71699" name="Rectangle 17"/>
            <p:cNvSpPr>
              <a:spLocks noChangeArrowheads="1"/>
            </p:cNvSpPr>
            <p:nvPr/>
          </p:nvSpPr>
          <p:spPr bwMode="auto">
            <a:xfrm>
              <a:off x="2159" y="1342"/>
              <a:ext cx="875"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200" dirty="0" err="1">
                  <a:solidFill>
                    <a:srgbClr val="1A1B1C"/>
                  </a:solidFill>
                  <a:latin typeface="Times New Roman" pitchFamily="18" charset="0"/>
                </a:rPr>
                <a:t>st</a:t>
              </a:r>
              <a:r>
                <a:rPr lang="en-US" sz="2200" dirty="0">
                  <a:solidFill>
                    <a:srgbClr val="1A1B1C"/>
                  </a:solidFill>
                  <a:latin typeface="Times New Roman" pitchFamily="18" charset="0"/>
                </a:rPr>
                <a:t> r1, 10[r2]</a:t>
              </a:r>
              <a:endParaRPr lang="en-US" dirty="0">
                <a:latin typeface="Arial" pitchFamily="34" charset="0"/>
              </a:endParaRPr>
            </a:p>
          </p:txBody>
        </p:sp>
        <p:sp>
          <p:nvSpPr>
            <p:cNvPr id="71700" name="Line 18"/>
            <p:cNvSpPr>
              <a:spLocks noChangeShapeType="1"/>
            </p:cNvSpPr>
            <p:nvPr/>
          </p:nvSpPr>
          <p:spPr bwMode="auto">
            <a:xfrm flipV="1">
              <a:off x="3186" y="1342"/>
              <a:ext cx="0" cy="215"/>
            </a:xfrm>
            <a:prstGeom prst="line">
              <a:avLst/>
            </a:prstGeom>
            <a:noFill/>
            <a:ln w="0">
              <a:solidFill>
                <a:srgbClr val="1A1B1C"/>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701" name="Rectangle 19"/>
            <p:cNvSpPr>
              <a:spLocks noChangeArrowheads="1"/>
            </p:cNvSpPr>
            <p:nvPr/>
          </p:nvSpPr>
          <p:spPr bwMode="auto">
            <a:xfrm>
              <a:off x="3293" y="1342"/>
              <a:ext cx="742"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200">
                  <a:solidFill>
                    <a:srgbClr val="1A1B1C"/>
                  </a:solidFill>
                  <a:latin typeface="Times New Roman" pitchFamily="18" charset="0"/>
                </a:rPr>
                <a:t>[</a:t>
              </a:r>
              <a:r>
                <a:rPr lang="en-US" sz="2200" i="1">
                  <a:solidFill>
                    <a:srgbClr val="1A1B1C"/>
                  </a:solidFill>
                  <a:latin typeface="Times New Roman" pitchFamily="18" charset="0"/>
                </a:rPr>
                <a:t>r</a:t>
              </a:r>
              <a:r>
                <a:rPr lang="en-US" sz="2200">
                  <a:solidFill>
                    <a:srgbClr val="1A1B1C"/>
                  </a:solidFill>
                  <a:latin typeface="Times New Roman" pitchFamily="18" charset="0"/>
                </a:rPr>
                <a:t>2+10] </a:t>
              </a:r>
              <a:r>
                <a:rPr lang="pt-BR">
                  <a:solidFill>
                    <a:srgbClr val="1A1B1C"/>
                  </a:solidFill>
                  <a:latin typeface="Times New Roman" pitchFamily="18" charset="0"/>
                  <a:sym typeface="Symbol" pitchFamily="18" charset="2"/>
                </a:rPr>
                <a:t></a:t>
              </a:r>
              <a:endParaRPr lang="en-US">
                <a:latin typeface="Arial" pitchFamily="34" charset="0"/>
              </a:endParaRPr>
            </a:p>
          </p:txBody>
        </p:sp>
        <p:sp>
          <p:nvSpPr>
            <p:cNvPr id="71702" name="Rectangle 20"/>
            <p:cNvSpPr>
              <a:spLocks noChangeArrowheads="1"/>
            </p:cNvSpPr>
            <p:nvPr/>
          </p:nvSpPr>
          <p:spPr bwMode="auto">
            <a:xfrm>
              <a:off x="4128" y="1342"/>
              <a:ext cx="158"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200" i="1">
                  <a:solidFill>
                    <a:srgbClr val="1A1B1C"/>
                  </a:solidFill>
                  <a:latin typeface="Times New Roman" pitchFamily="18" charset="0"/>
                </a:rPr>
                <a:t>r</a:t>
              </a:r>
              <a:r>
                <a:rPr lang="en-US" sz="2200">
                  <a:solidFill>
                    <a:srgbClr val="1A1B1C"/>
                  </a:solidFill>
                  <a:latin typeface="Times New Roman" pitchFamily="18" charset="0"/>
                </a:rPr>
                <a:t>1</a:t>
              </a:r>
              <a:endParaRPr lang="en-US">
                <a:latin typeface="Arial" pitchFamily="34" charset="0"/>
              </a:endParaRPr>
            </a:p>
          </p:txBody>
        </p:sp>
        <p:sp>
          <p:nvSpPr>
            <p:cNvPr id="71703" name="Line 21"/>
            <p:cNvSpPr>
              <a:spLocks noChangeShapeType="1"/>
            </p:cNvSpPr>
            <p:nvPr/>
          </p:nvSpPr>
          <p:spPr bwMode="auto">
            <a:xfrm flipV="1">
              <a:off x="4523" y="1342"/>
              <a:ext cx="0" cy="215"/>
            </a:xfrm>
            <a:prstGeom prst="line">
              <a:avLst/>
            </a:prstGeom>
            <a:noFill/>
            <a:ln w="0">
              <a:solidFill>
                <a:srgbClr val="1A1B1C"/>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704" name="Line 22"/>
            <p:cNvSpPr>
              <a:spLocks noChangeShapeType="1"/>
            </p:cNvSpPr>
            <p:nvPr/>
          </p:nvSpPr>
          <p:spPr bwMode="auto">
            <a:xfrm flipV="1">
              <a:off x="4570" y="1342"/>
              <a:ext cx="0" cy="215"/>
            </a:xfrm>
            <a:prstGeom prst="line">
              <a:avLst/>
            </a:prstGeom>
            <a:noFill/>
            <a:ln w="0">
              <a:solidFill>
                <a:srgbClr val="1A1B1C"/>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705" name="Line 23"/>
            <p:cNvSpPr>
              <a:spLocks noChangeShapeType="1"/>
            </p:cNvSpPr>
            <p:nvPr/>
          </p:nvSpPr>
          <p:spPr bwMode="auto">
            <a:xfrm>
              <a:off x="2040" y="1557"/>
              <a:ext cx="2530" cy="0"/>
            </a:xfrm>
            <a:prstGeom prst="line">
              <a:avLst/>
            </a:prstGeom>
            <a:noFill/>
            <a:ln w="0">
              <a:solidFill>
                <a:srgbClr val="1A1B1C"/>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706" name="Line 24"/>
            <p:cNvSpPr>
              <a:spLocks noChangeShapeType="1"/>
            </p:cNvSpPr>
            <p:nvPr/>
          </p:nvSpPr>
          <p:spPr bwMode="auto">
            <a:xfrm>
              <a:off x="2040" y="1605"/>
              <a:ext cx="2530" cy="0"/>
            </a:xfrm>
            <a:prstGeom prst="line">
              <a:avLst/>
            </a:prstGeom>
            <a:noFill/>
            <a:ln w="0">
              <a:solidFill>
                <a:srgbClr val="1A1B1C"/>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707" name="Line 25"/>
            <p:cNvSpPr>
              <a:spLocks noChangeShapeType="1"/>
            </p:cNvSpPr>
            <p:nvPr/>
          </p:nvSpPr>
          <p:spPr bwMode="auto">
            <a:xfrm flipV="1">
              <a:off x="2088" y="1127"/>
              <a:ext cx="0" cy="215"/>
            </a:xfrm>
            <a:prstGeom prst="line">
              <a:avLst/>
            </a:prstGeom>
            <a:noFill/>
            <a:ln w="0">
              <a:solidFill>
                <a:srgbClr val="1A1B1C"/>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708" name="Line 26"/>
            <p:cNvSpPr>
              <a:spLocks noChangeShapeType="1"/>
            </p:cNvSpPr>
            <p:nvPr/>
          </p:nvSpPr>
          <p:spPr bwMode="auto">
            <a:xfrm flipV="1">
              <a:off x="2088" y="1342"/>
              <a:ext cx="0" cy="215"/>
            </a:xfrm>
            <a:prstGeom prst="line">
              <a:avLst/>
            </a:prstGeom>
            <a:noFill/>
            <a:ln w="0">
              <a:solidFill>
                <a:srgbClr val="1A1B1C"/>
              </a:solidFill>
              <a:round/>
              <a:headEnd/>
              <a:tailEnd/>
            </a:ln>
            <a:extLst>
              <a:ext uri="{909E8E84-426E-40dd-AFC4-6F175D3DCCD1}">
                <a14:hiddenFill xmlns:a14="http://schemas.microsoft.com/office/drawing/2010/main" xmlns="">
                  <a:noFill/>
                </a14:hiddenFill>
              </a:ext>
            </a:extLst>
          </p:spPr>
          <p:txBody>
            <a:bodyPr/>
            <a:lstStyle/>
            <a:p>
              <a:endParaRPr lang="en-US"/>
            </a:p>
          </p:txBody>
        </p:sp>
      </p:grpSp>
      <p:pic>
        <p:nvPicPr>
          <p:cNvPr id="29"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name="page47">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a:xfrm>
            <a:off x="10067279" y="6356351"/>
            <a:ext cx="561975" cy="365125"/>
          </a:xfrm>
        </p:spPr>
        <p:txBody>
          <a:bodyPr/>
          <a:lstStyle/>
          <a:p>
            <a:pPr>
              <a:defRPr/>
            </a:pPr>
            <a:fld id="{E47A3B32-2D5D-45F9-B7CB-078219CE3A98}" type="slidenum">
              <a:rPr>
                <a:solidFill>
                  <a:schemeClr val="tx1"/>
                </a:solidFill>
              </a:rPr>
              <a:pPr>
                <a:defRPr/>
              </a:pPr>
              <a:t>48</a:t>
            </a:fld>
            <a:endParaRPr>
              <a:solidFill>
                <a:schemeClr val="tx1"/>
              </a:solidFill>
            </a:endParaRPr>
          </a:p>
        </p:txBody>
      </p:sp>
      <p:sp>
        <p:nvSpPr>
          <p:cNvPr id="2" name="Title 1"/>
          <p:cNvSpPr txBox="1">
            <a:spLocks noGrp="1"/>
          </p:cNvSpPr>
          <p:nvPr>
            <p:ph type="title" idx="4294967295"/>
          </p:nvPr>
        </p:nvSpPr>
        <p:spPr>
          <a:xfrm>
            <a:off x="1752600" y="152401"/>
            <a:ext cx="868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Load</a:t>
            </a:r>
            <a:r>
              <a:rPr lang="fr-FR" dirty="0">
                <a:solidFill>
                  <a:schemeClr val="tx1"/>
                </a:solidFill>
              </a:rPr>
              <a:t>-Store</a:t>
            </a:r>
          </a:p>
        </p:txBody>
      </p:sp>
      <p:grpSp>
        <p:nvGrpSpPr>
          <p:cNvPr id="72709" name="Group 4"/>
          <p:cNvGrpSpPr>
            <a:grpSpLocks noChangeAspect="1"/>
          </p:cNvGrpSpPr>
          <p:nvPr/>
        </p:nvGrpSpPr>
        <p:grpSpPr bwMode="auto">
          <a:xfrm>
            <a:off x="2667000" y="1565275"/>
            <a:ext cx="7156450" cy="4413250"/>
            <a:chOff x="912" y="986"/>
            <a:chExt cx="4508" cy="2780"/>
          </a:xfrm>
        </p:grpSpPr>
        <p:sp>
          <p:nvSpPr>
            <p:cNvPr id="72710" name="AutoShape 3"/>
            <p:cNvSpPr>
              <a:spLocks noChangeAspect="1" noChangeArrowheads="1" noTextEdit="1"/>
            </p:cNvSpPr>
            <p:nvPr/>
          </p:nvSpPr>
          <p:spPr bwMode="auto">
            <a:xfrm>
              <a:off x="912" y="986"/>
              <a:ext cx="4508" cy="27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72711" name="Rectangle 5"/>
            <p:cNvSpPr>
              <a:spLocks noChangeArrowheads="1"/>
            </p:cNvSpPr>
            <p:nvPr/>
          </p:nvSpPr>
          <p:spPr bwMode="auto">
            <a:xfrm>
              <a:off x="1377" y="1072"/>
              <a:ext cx="928"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dirty="0">
                  <a:latin typeface="Bitstream Vera Sans"/>
                </a:rPr>
                <a:t>ld r1, 10[r2]</a:t>
              </a:r>
              <a:endParaRPr lang="en-US" dirty="0">
                <a:latin typeface="Arial" pitchFamily="34" charset="0"/>
              </a:endParaRPr>
            </a:p>
          </p:txBody>
        </p:sp>
        <p:sp>
          <p:nvSpPr>
            <p:cNvPr id="72712" name="Rectangle 6"/>
            <p:cNvSpPr>
              <a:spLocks noChangeArrowheads="1"/>
            </p:cNvSpPr>
            <p:nvPr/>
          </p:nvSpPr>
          <p:spPr bwMode="auto">
            <a:xfrm>
              <a:off x="1371" y="1824"/>
              <a:ext cx="407" cy="153"/>
            </a:xfrm>
            <a:prstGeom prst="rect">
              <a:avLst/>
            </a:prstGeom>
            <a:solidFill>
              <a:srgbClr val="C1EAF0"/>
            </a:solidFill>
            <a:ln w="7">
              <a:solidFill>
                <a:srgbClr val="15111D"/>
              </a:solidFill>
              <a:round/>
              <a:headEnd/>
              <a:tailEnd/>
            </a:ln>
          </p:spPr>
          <p:txBody>
            <a:bodyPr/>
            <a:lstStyle/>
            <a:p>
              <a:endParaRPr lang="en-US"/>
            </a:p>
          </p:txBody>
        </p:sp>
        <p:sp>
          <p:nvSpPr>
            <p:cNvPr id="72713" name="Rectangle 7"/>
            <p:cNvSpPr>
              <a:spLocks noChangeArrowheads="1"/>
            </p:cNvSpPr>
            <p:nvPr/>
          </p:nvSpPr>
          <p:spPr bwMode="auto">
            <a:xfrm>
              <a:off x="1370" y="1823"/>
              <a:ext cx="409" cy="876"/>
            </a:xfrm>
            <a:prstGeom prst="rect">
              <a:avLst/>
            </a:prstGeom>
            <a:noFill/>
            <a:ln w="4">
              <a:solidFill>
                <a:srgbClr val="151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2714" name="Rectangle 8"/>
            <p:cNvSpPr>
              <a:spLocks noChangeArrowheads="1"/>
            </p:cNvSpPr>
            <p:nvPr/>
          </p:nvSpPr>
          <p:spPr bwMode="auto">
            <a:xfrm>
              <a:off x="1490" y="1818"/>
              <a:ext cx="131" cy="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900">
                  <a:latin typeface="Bitstream Vera Sans"/>
                </a:rPr>
                <a:t>r1</a:t>
              </a:r>
              <a:endParaRPr lang="en-US">
                <a:latin typeface="Arial" pitchFamily="34" charset="0"/>
              </a:endParaRPr>
            </a:p>
          </p:txBody>
        </p:sp>
        <p:sp>
          <p:nvSpPr>
            <p:cNvPr id="72715" name="Rectangle 9"/>
            <p:cNvSpPr>
              <a:spLocks noChangeArrowheads="1"/>
            </p:cNvSpPr>
            <p:nvPr/>
          </p:nvSpPr>
          <p:spPr bwMode="auto">
            <a:xfrm>
              <a:off x="2376" y="1547"/>
              <a:ext cx="411" cy="1652"/>
            </a:xfrm>
            <a:prstGeom prst="rect">
              <a:avLst/>
            </a:prstGeom>
            <a:noFill/>
            <a:ln w="7">
              <a:solidFill>
                <a:srgbClr val="151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2716" name="Rectangle 10"/>
            <p:cNvSpPr>
              <a:spLocks noChangeArrowheads="1"/>
            </p:cNvSpPr>
            <p:nvPr/>
          </p:nvSpPr>
          <p:spPr bwMode="auto">
            <a:xfrm>
              <a:off x="2374" y="2195"/>
              <a:ext cx="414" cy="88"/>
            </a:xfrm>
            <a:prstGeom prst="rect">
              <a:avLst/>
            </a:prstGeom>
            <a:solidFill>
              <a:srgbClr val="C1EAF0"/>
            </a:solidFill>
            <a:ln w="5">
              <a:solidFill>
                <a:srgbClr val="15111D"/>
              </a:solidFill>
              <a:round/>
              <a:headEnd/>
              <a:tailEnd/>
            </a:ln>
          </p:spPr>
          <p:txBody>
            <a:bodyPr/>
            <a:lstStyle/>
            <a:p>
              <a:endParaRPr lang="en-US"/>
            </a:p>
          </p:txBody>
        </p:sp>
        <p:sp>
          <p:nvSpPr>
            <p:cNvPr id="72717" name="Line 11"/>
            <p:cNvSpPr>
              <a:spLocks noChangeShapeType="1"/>
            </p:cNvSpPr>
            <p:nvPr/>
          </p:nvSpPr>
          <p:spPr bwMode="auto">
            <a:xfrm>
              <a:off x="2022" y="1814"/>
              <a:ext cx="0" cy="148"/>
            </a:xfrm>
            <a:prstGeom prst="line">
              <a:avLst/>
            </a:prstGeom>
            <a:noFill/>
            <a:ln w="5">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72718" name="Freeform 12"/>
            <p:cNvSpPr>
              <a:spLocks/>
            </p:cNvSpPr>
            <p:nvPr/>
          </p:nvSpPr>
          <p:spPr bwMode="auto">
            <a:xfrm>
              <a:off x="2003" y="1897"/>
              <a:ext cx="37" cy="65"/>
            </a:xfrm>
            <a:custGeom>
              <a:avLst/>
              <a:gdLst>
                <a:gd name="T0" fmla="*/ 19 w 37"/>
                <a:gd name="T1" fmla="*/ 19 h 65"/>
                <a:gd name="T2" fmla="*/ 0 w 37"/>
                <a:gd name="T3" fmla="*/ 0 h 65"/>
                <a:gd name="T4" fmla="*/ 19 w 37"/>
                <a:gd name="T5" fmla="*/ 65 h 65"/>
                <a:gd name="T6" fmla="*/ 37 w 37"/>
                <a:gd name="T7" fmla="*/ 0 h 65"/>
                <a:gd name="T8" fmla="*/ 19 w 37"/>
                <a:gd name="T9" fmla="*/ 19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65">
                  <a:moveTo>
                    <a:pt x="19" y="19"/>
                  </a:moveTo>
                  <a:lnTo>
                    <a:pt x="0" y="0"/>
                  </a:lnTo>
                  <a:lnTo>
                    <a:pt x="19" y="65"/>
                  </a:lnTo>
                  <a:lnTo>
                    <a:pt x="37" y="0"/>
                  </a:lnTo>
                  <a:lnTo>
                    <a:pt x="19" y="19"/>
                  </a:lnTo>
                  <a:close/>
                </a:path>
              </a:pathLst>
            </a:custGeom>
            <a:solidFill>
              <a:srgbClr val="000000"/>
            </a:solidFill>
            <a:ln w="5" cap="flat">
              <a:solidFill>
                <a:srgbClr val="000000"/>
              </a:solidFill>
              <a:prstDash val="solid"/>
              <a:miter lim="800000"/>
              <a:headEnd/>
              <a:tailEnd/>
            </a:ln>
          </p:spPr>
          <p:txBody>
            <a:bodyPr/>
            <a:lstStyle/>
            <a:p>
              <a:endParaRPr lang="en-US"/>
            </a:p>
          </p:txBody>
        </p:sp>
        <p:sp>
          <p:nvSpPr>
            <p:cNvPr id="72719" name="Freeform 13"/>
            <p:cNvSpPr>
              <a:spLocks/>
            </p:cNvSpPr>
            <p:nvPr/>
          </p:nvSpPr>
          <p:spPr bwMode="auto">
            <a:xfrm>
              <a:off x="1098" y="1910"/>
              <a:ext cx="1851" cy="1542"/>
            </a:xfrm>
            <a:custGeom>
              <a:avLst/>
              <a:gdLst>
                <a:gd name="T0" fmla="*/ 1765 w 7802"/>
                <a:gd name="T1" fmla="*/ 454 h 6511"/>
                <a:gd name="T2" fmla="*/ 1851 w 7802"/>
                <a:gd name="T3" fmla="*/ 454 h 6511"/>
                <a:gd name="T4" fmla="*/ 1851 w 7802"/>
                <a:gd name="T5" fmla="*/ 1542 h 6511"/>
                <a:gd name="T6" fmla="*/ 0 w 7802"/>
                <a:gd name="T7" fmla="*/ 1542 h 6511"/>
                <a:gd name="T8" fmla="*/ 10 w 7802"/>
                <a:gd name="T9" fmla="*/ 0 h 6511"/>
                <a:gd name="T10" fmla="*/ 273 w 7802"/>
                <a:gd name="T11" fmla="*/ 0 h 65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802" h="6511">
                  <a:moveTo>
                    <a:pt x="7439" y="1915"/>
                  </a:moveTo>
                  <a:lnTo>
                    <a:pt x="7802" y="1915"/>
                  </a:lnTo>
                  <a:lnTo>
                    <a:pt x="7802" y="6511"/>
                  </a:lnTo>
                  <a:lnTo>
                    <a:pt x="0" y="6511"/>
                  </a:lnTo>
                  <a:lnTo>
                    <a:pt x="41" y="0"/>
                  </a:lnTo>
                  <a:lnTo>
                    <a:pt x="1149" y="0"/>
                  </a:lnTo>
                </a:path>
              </a:pathLst>
            </a:custGeom>
            <a:noFill/>
            <a:ln w="7"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2720" name="Freeform 14"/>
            <p:cNvSpPr>
              <a:spLocks/>
            </p:cNvSpPr>
            <p:nvPr/>
          </p:nvSpPr>
          <p:spPr bwMode="auto">
            <a:xfrm>
              <a:off x="1277" y="1883"/>
              <a:ext cx="94" cy="53"/>
            </a:xfrm>
            <a:custGeom>
              <a:avLst/>
              <a:gdLst>
                <a:gd name="T0" fmla="*/ 27 w 94"/>
                <a:gd name="T1" fmla="*/ 27 h 53"/>
                <a:gd name="T2" fmla="*/ 0 w 94"/>
                <a:gd name="T3" fmla="*/ 53 h 53"/>
                <a:gd name="T4" fmla="*/ 94 w 94"/>
                <a:gd name="T5" fmla="*/ 27 h 53"/>
                <a:gd name="T6" fmla="*/ 0 w 94"/>
                <a:gd name="T7" fmla="*/ 0 h 53"/>
                <a:gd name="T8" fmla="*/ 27 w 94"/>
                <a:gd name="T9" fmla="*/ 27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 h="53">
                  <a:moveTo>
                    <a:pt x="27" y="27"/>
                  </a:moveTo>
                  <a:lnTo>
                    <a:pt x="0" y="53"/>
                  </a:lnTo>
                  <a:lnTo>
                    <a:pt x="94" y="27"/>
                  </a:lnTo>
                  <a:lnTo>
                    <a:pt x="0" y="0"/>
                  </a:lnTo>
                  <a:lnTo>
                    <a:pt x="27" y="27"/>
                  </a:lnTo>
                  <a:close/>
                </a:path>
              </a:pathLst>
            </a:custGeom>
            <a:solidFill>
              <a:srgbClr val="000000"/>
            </a:solidFill>
            <a:ln w="7" cap="flat">
              <a:solidFill>
                <a:srgbClr val="000000"/>
              </a:solidFill>
              <a:prstDash val="solid"/>
              <a:miter lim="800000"/>
              <a:headEnd/>
              <a:tailEnd/>
            </a:ln>
          </p:spPr>
          <p:txBody>
            <a:bodyPr/>
            <a:lstStyle/>
            <a:p>
              <a:endParaRPr lang="en-US"/>
            </a:p>
          </p:txBody>
        </p:sp>
        <p:sp>
          <p:nvSpPr>
            <p:cNvPr id="72721" name="Rectangle 15"/>
            <p:cNvSpPr>
              <a:spLocks noChangeArrowheads="1"/>
            </p:cNvSpPr>
            <p:nvPr/>
          </p:nvSpPr>
          <p:spPr bwMode="auto">
            <a:xfrm>
              <a:off x="1369" y="1977"/>
              <a:ext cx="406" cy="153"/>
            </a:xfrm>
            <a:prstGeom prst="rect">
              <a:avLst/>
            </a:prstGeom>
            <a:solidFill>
              <a:srgbClr val="C1EAF0"/>
            </a:solidFill>
            <a:ln w="7">
              <a:solidFill>
                <a:srgbClr val="15111D"/>
              </a:solidFill>
              <a:round/>
              <a:headEnd/>
              <a:tailEnd/>
            </a:ln>
          </p:spPr>
          <p:txBody>
            <a:bodyPr/>
            <a:lstStyle/>
            <a:p>
              <a:endParaRPr lang="en-US"/>
            </a:p>
          </p:txBody>
        </p:sp>
        <p:sp>
          <p:nvSpPr>
            <p:cNvPr id="72722" name="Rectangle 16"/>
            <p:cNvSpPr>
              <a:spLocks noChangeArrowheads="1"/>
            </p:cNvSpPr>
            <p:nvPr/>
          </p:nvSpPr>
          <p:spPr bwMode="auto">
            <a:xfrm>
              <a:off x="1488" y="1971"/>
              <a:ext cx="131" cy="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900" dirty="0">
                  <a:latin typeface="Bitstream Vera Sans"/>
                </a:rPr>
                <a:t>r2</a:t>
              </a:r>
              <a:endParaRPr lang="en-US" dirty="0">
                <a:latin typeface="Arial" pitchFamily="34" charset="0"/>
              </a:endParaRPr>
            </a:p>
          </p:txBody>
        </p:sp>
        <p:sp>
          <p:nvSpPr>
            <p:cNvPr id="72723" name="Rectangle 17"/>
            <p:cNvSpPr>
              <a:spLocks noChangeArrowheads="1"/>
            </p:cNvSpPr>
            <p:nvPr/>
          </p:nvSpPr>
          <p:spPr bwMode="auto">
            <a:xfrm>
              <a:off x="1899" y="1656"/>
              <a:ext cx="255" cy="168"/>
            </a:xfrm>
            <a:prstGeom prst="rect">
              <a:avLst/>
            </a:prstGeom>
            <a:solidFill>
              <a:srgbClr val="C1EAF0"/>
            </a:solidFill>
            <a:ln w="6">
              <a:solidFill>
                <a:srgbClr val="15111D"/>
              </a:solidFill>
              <a:round/>
              <a:headEnd/>
              <a:tailEnd/>
            </a:ln>
          </p:spPr>
          <p:txBody>
            <a:bodyPr/>
            <a:lstStyle/>
            <a:p>
              <a:endParaRPr lang="en-US"/>
            </a:p>
          </p:txBody>
        </p:sp>
        <p:sp>
          <p:nvSpPr>
            <p:cNvPr id="72724" name="Rectangle 18"/>
            <p:cNvSpPr>
              <a:spLocks noChangeArrowheads="1"/>
            </p:cNvSpPr>
            <p:nvPr/>
          </p:nvSpPr>
          <p:spPr bwMode="auto">
            <a:xfrm>
              <a:off x="1304" y="1514"/>
              <a:ext cx="39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latin typeface="Bitstream Vera Sans"/>
                </a:rPr>
                <a:t>register</a:t>
              </a:r>
              <a:endParaRPr lang="en-US">
                <a:latin typeface="Arial" pitchFamily="34" charset="0"/>
              </a:endParaRPr>
            </a:p>
          </p:txBody>
        </p:sp>
        <p:sp>
          <p:nvSpPr>
            <p:cNvPr id="72725" name="Rectangle 19"/>
            <p:cNvSpPr>
              <a:spLocks noChangeArrowheads="1"/>
            </p:cNvSpPr>
            <p:nvPr/>
          </p:nvSpPr>
          <p:spPr bwMode="auto">
            <a:xfrm>
              <a:off x="1304" y="1671"/>
              <a:ext cx="280"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latin typeface="Bitstream Vera Sans"/>
                </a:rPr>
                <a:t>    file</a:t>
              </a:r>
              <a:endParaRPr lang="en-US">
                <a:latin typeface="Arial" pitchFamily="34" charset="0"/>
              </a:endParaRPr>
            </a:p>
          </p:txBody>
        </p:sp>
        <p:sp>
          <p:nvSpPr>
            <p:cNvPr id="72726" name="Rectangle 20"/>
            <p:cNvSpPr>
              <a:spLocks noChangeArrowheads="1"/>
            </p:cNvSpPr>
            <p:nvPr/>
          </p:nvSpPr>
          <p:spPr bwMode="auto">
            <a:xfrm>
              <a:off x="2348" y="1372"/>
              <a:ext cx="44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dirty="0">
                  <a:latin typeface="Bitstream Vera Sans"/>
                </a:rPr>
                <a:t>memory</a:t>
              </a:r>
              <a:endParaRPr lang="en-US" dirty="0">
                <a:latin typeface="Arial" pitchFamily="34" charset="0"/>
              </a:endParaRPr>
            </a:p>
          </p:txBody>
        </p:sp>
        <p:sp>
          <p:nvSpPr>
            <p:cNvPr id="72727" name="Rectangle 21"/>
            <p:cNvSpPr>
              <a:spLocks noChangeArrowheads="1"/>
            </p:cNvSpPr>
            <p:nvPr/>
          </p:nvSpPr>
          <p:spPr bwMode="auto">
            <a:xfrm>
              <a:off x="2374" y="2281"/>
              <a:ext cx="414" cy="88"/>
            </a:xfrm>
            <a:prstGeom prst="rect">
              <a:avLst/>
            </a:prstGeom>
            <a:solidFill>
              <a:srgbClr val="C1EAF0"/>
            </a:solidFill>
            <a:ln w="5">
              <a:solidFill>
                <a:srgbClr val="15111D"/>
              </a:solidFill>
              <a:round/>
              <a:headEnd/>
              <a:tailEnd/>
            </a:ln>
          </p:spPr>
          <p:txBody>
            <a:bodyPr/>
            <a:lstStyle/>
            <a:p>
              <a:endParaRPr lang="en-US"/>
            </a:p>
          </p:txBody>
        </p:sp>
        <p:sp>
          <p:nvSpPr>
            <p:cNvPr id="72728" name="Rectangle 22"/>
            <p:cNvSpPr>
              <a:spLocks noChangeArrowheads="1"/>
            </p:cNvSpPr>
            <p:nvPr/>
          </p:nvSpPr>
          <p:spPr bwMode="auto">
            <a:xfrm>
              <a:off x="2377" y="2372"/>
              <a:ext cx="409" cy="88"/>
            </a:xfrm>
            <a:prstGeom prst="rect">
              <a:avLst/>
            </a:prstGeom>
            <a:solidFill>
              <a:srgbClr val="C1EAF0"/>
            </a:solidFill>
            <a:ln w="5">
              <a:solidFill>
                <a:srgbClr val="15111D"/>
              </a:solidFill>
              <a:round/>
              <a:headEnd/>
              <a:tailEnd/>
            </a:ln>
          </p:spPr>
          <p:txBody>
            <a:bodyPr/>
            <a:lstStyle/>
            <a:p>
              <a:endParaRPr lang="en-US"/>
            </a:p>
          </p:txBody>
        </p:sp>
        <p:sp>
          <p:nvSpPr>
            <p:cNvPr id="72729" name="Rectangle 23"/>
            <p:cNvSpPr>
              <a:spLocks noChangeArrowheads="1"/>
            </p:cNvSpPr>
            <p:nvPr/>
          </p:nvSpPr>
          <p:spPr bwMode="auto">
            <a:xfrm>
              <a:off x="2376" y="2458"/>
              <a:ext cx="409" cy="88"/>
            </a:xfrm>
            <a:prstGeom prst="rect">
              <a:avLst/>
            </a:prstGeom>
            <a:solidFill>
              <a:srgbClr val="C1EAF0"/>
            </a:solidFill>
            <a:ln w="5">
              <a:solidFill>
                <a:srgbClr val="15111D"/>
              </a:solidFill>
              <a:round/>
              <a:headEnd/>
              <a:tailEnd/>
            </a:ln>
          </p:spPr>
          <p:txBody>
            <a:bodyPr/>
            <a:lstStyle/>
            <a:p>
              <a:endParaRPr lang="en-US"/>
            </a:p>
          </p:txBody>
        </p:sp>
        <p:sp>
          <p:nvSpPr>
            <p:cNvPr id="72730" name="Freeform 24"/>
            <p:cNvSpPr>
              <a:spLocks/>
            </p:cNvSpPr>
            <p:nvPr/>
          </p:nvSpPr>
          <p:spPr bwMode="auto">
            <a:xfrm>
              <a:off x="2815" y="2196"/>
              <a:ext cx="39" cy="347"/>
            </a:xfrm>
            <a:custGeom>
              <a:avLst/>
              <a:gdLst>
                <a:gd name="T0" fmla="*/ 0 w 161"/>
                <a:gd name="T1" fmla="*/ 0 h 1462"/>
                <a:gd name="T2" fmla="*/ 39 w 161"/>
                <a:gd name="T3" fmla="*/ 38 h 1462"/>
                <a:gd name="T4" fmla="*/ 39 w 161"/>
                <a:gd name="T5" fmla="*/ 311 h 1462"/>
                <a:gd name="T6" fmla="*/ 2 w 161"/>
                <a:gd name="T7" fmla="*/ 347 h 14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1" h="1462">
                  <a:moveTo>
                    <a:pt x="0" y="0"/>
                  </a:moveTo>
                  <a:lnTo>
                    <a:pt x="161" y="161"/>
                  </a:lnTo>
                  <a:lnTo>
                    <a:pt x="161" y="1310"/>
                  </a:lnTo>
                  <a:lnTo>
                    <a:pt x="10" y="1462"/>
                  </a:lnTo>
                </a:path>
              </a:pathLst>
            </a:custGeom>
            <a:noFill/>
            <a:ln w="7"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2731" name="Line 25"/>
            <p:cNvSpPr>
              <a:spLocks noChangeShapeType="1"/>
            </p:cNvSpPr>
            <p:nvPr/>
          </p:nvSpPr>
          <p:spPr bwMode="auto">
            <a:xfrm>
              <a:off x="1773" y="2044"/>
              <a:ext cx="143" cy="0"/>
            </a:xfrm>
            <a:prstGeom prst="line">
              <a:avLst/>
            </a:prstGeom>
            <a:noFill/>
            <a:ln w="5">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72732" name="Freeform 26"/>
            <p:cNvSpPr>
              <a:spLocks/>
            </p:cNvSpPr>
            <p:nvPr/>
          </p:nvSpPr>
          <p:spPr bwMode="auto">
            <a:xfrm>
              <a:off x="1851" y="2025"/>
              <a:ext cx="65" cy="37"/>
            </a:xfrm>
            <a:custGeom>
              <a:avLst/>
              <a:gdLst>
                <a:gd name="T0" fmla="*/ 18 w 65"/>
                <a:gd name="T1" fmla="*/ 19 h 37"/>
                <a:gd name="T2" fmla="*/ 0 w 65"/>
                <a:gd name="T3" fmla="*/ 37 h 37"/>
                <a:gd name="T4" fmla="*/ 65 w 65"/>
                <a:gd name="T5" fmla="*/ 19 h 37"/>
                <a:gd name="T6" fmla="*/ 0 w 65"/>
                <a:gd name="T7" fmla="*/ 0 h 37"/>
                <a:gd name="T8" fmla="*/ 18 w 65"/>
                <a:gd name="T9" fmla="*/ 19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7">
                  <a:moveTo>
                    <a:pt x="18" y="19"/>
                  </a:moveTo>
                  <a:lnTo>
                    <a:pt x="0" y="37"/>
                  </a:lnTo>
                  <a:lnTo>
                    <a:pt x="65" y="19"/>
                  </a:lnTo>
                  <a:lnTo>
                    <a:pt x="0" y="0"/>
                  </a:lnTo>
                  <a:lnTo>
                    <a:pt x="18" y="19"/>
                  </a:lnTo>
                  <a:close/>
                </a:path>
              </a:pathLst>
            </a:custGeom>
            <a:solidFill>
              <a:srgbClr val="000000"/>
            </a:solidFill>
            <a:ln w="5" cap="flat">
              <a:solidFill>
                <a:srgbClr val="000000"/>
              </a:solidFill>
              <a:prstDash val="solid"/>
              <a:miter lim="800000"/>
              <a:headEnd/>
              <a:tailEnd/>
            </a:ln>
          </p:spPr>
          <p:txBody>
            <a:bodyPr/>
            <a:lstStyle/>
            <a:p>
              <a:endParaRPr lang="en-US"/>
            </a:p>
          </p:txBody>
        </p:sp>
        <p:sp>
          <p:nvSpPr>
            <p:cNvPr id="72733" name="Oval 27"/>
            <p:cNvSpPr>
              <a:spLocks noChangeArrowheads="1"/>
            </p:cNvSpPr>
            <p:nvPr/>
          </p:nvSpPr>
          <p:spPr bwMode="auto">
            <a:xfrm>
              <a:off x="1916" y="1972"/>
              <a:ext cx="169" cy="163"/>
            </a:xfrm>
            <a:prstGeom prst="ellipse">
              <a:avLst/>
            </a:prstGeom>
            <a:solidFill>
              <a:srgbClr val="AAD400"/>
            </a:solidFill>
            <a:ln w="5">
              <a:solidFill>
                <a:srgbClr val="000000"/>
              </a:solidFill>
              <a:miter lim="800000"/>
              <a:headEnd/>
              <a:tailEnd/>
            </a:ln>
          </p:spPr>
          <p:txBody>
            <a:bodyPr/>
            <a:lstStyle/>
            <a:p>
              <a:endParaRPr lang="en-US"/>
            </a:p>
          </p:txBody>
        </p:sp>
        <p:sp>
          <p:nvSpPr>
            <p:cNvPr id="72734" name="Line 28"/>
            <p:cNvSpPr>
              <a:spLocks noChangeShapeType="1"/>
            </p:cNvSpPr>
            <p:nvPr/>
          </p:nvSpPr>
          <p:spPr bwMode="auto">
            <a:xfrm>
              <a:off x="2007" y="1986"/>
              <a:ext cx="0" cy="124"/>
            </a:xfrm>
            <a:prstGeom prst="line">
              <a:avLst/>
            </a:prstGeom>
            <a:noFill/>
            <a:ln w="7">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72735" name="Line 29"/>
            <p:cNvSpPr>
              <a:spLocks noChangeShapeType="1"/>
            </p:cNvSpPr>
            <p:nvPr/>
          </p:nvSpPr>
          <p:spPr bwMode="auto">
            <a:xfrm flipV="1">
              <a:off x="1945" y="2044"/>
              <a:ext cx="120" cy="4"/>
            </a:xfrm>
            <a:prstGeom prst="line">
              <a:avLst/>
            </a:prstGeom>
            <a:noFill/>
            <a:ln w="7">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72736" name="Rectangle 30"/>
            <p:cNvSpPr>
              <a:spLocks noChangeArrowheads="1"/>
            </p:cNvSpPr>
            <p:nvPr/>
          </p:nvSpPr>
          <p:spPr bwMode="auto">
            <a:xfrm>
              <a:off x="1945" y="1679"/>
              <a:ext cx="131"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dirty="0">
                  <a:latin typeface="Sans"/>
                </a:rPr>
                <a:t>10</a:t>
              </a:r>
              <a:endParaRPr lang="en-US" dirty="0">
                <a:latin typeface="Arial" pitchFamily="34" charset="0"/>
              </a:endParaRPr>
            </a:p>
          </p:txBody>
        </p:sp>
        <p:sp>
          <p:nvSpPr>
            <p:cNvPr id="72737" name="Freeform 31"/>
            <p:cNvSpPr>
              <a:spLocks/>
            </p:cNvSpPr>
            <p:nvPr/>
          </p:nvSpPr>
          <p:spPr bwMode="auto">
            <a:xfrm>
              <a:off x="2093" y="2044"/>
              <a:ext cx="278" cy="205"/>
            </a:xfrm>
            <a:custGeom>
              <a:avLst/>
              <a:gdLst>
                <a:gd name="T0" fmla="*/ 0 w 1169"/>
                <a:gd name="T1" fmla="*/ 0 h 867"/>
                <a:gd name="T2" fmla="*/ 120 w 1169"/>
                <a:gd name="T3" fmla="*/ 0 h 867"/>
                <a:gd name="T4" fmla="*/ 120 w 1169"/>
                <a:gd name="T5" fmla="*/ 205 h 867"/>
                <a:gd name="T6" fmla="*/ 278 w 1169"/>
                <a:gd name="T7" fmla="*/ 205 h 8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69" h="867">
                  <a:moveTo>
                    <a:pt x="0" y="0"/>
                  </a:moveTo>
                  <a:lnTo>
                    <a:pt x="504" y="0"/>
                  </a:lnTo>
                  <a:lnTo>
                    <a:pt x="504" y="867"/>
                  </a:lnTo>
                  <a:lnTo>
                    <a:pt x="1169" y="867"/>
                  </a:lnTo>
                </a:path>
              </a:pathLst>
            </a:custGeom>
            <a:noFill/>
            <a:ln w="7"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2738" name="Freeform 32"/>
            <p:cNvSpPr>
              <a:spLocks/>
            </p:cNvSpPr>
            <p:nvPr/>
          </p:nvSpPr>
          <p:spPr bwMode="auto">
            <a:xfrm>
              <a:off x="2277" y="2222"/>
              <a:ext cx="94" cy="54"/>
            </a:xfrm>
            <a:custGeom>
              <a:avLst/>
              <a:gdLst>
                <a:gd name="T0" fmla="*/ 27 w 94"/>
                <a:gd name="T1" fmla="*/ 27 h 54"/>
                <a:gd name="T2" fmla="*/ 0 w 94"/>
                <a:gd name="T3" fmla="*/ 54 h 54"/>
                <a:gd name="T4" fmla="*/ 94 w 94"/>
                <a:gd name="T5" fmla="*/ 27 h 54"/>
                <a:gd name="T6" fmla="*/ 0 w 94"/>
                <a:gd name="T7" fmla="*/ 0 h 54"/>
                <a:gd name="T8" fmla="*/ 27 w 94"/>
                <a:gd name="T9" fmla="*/ 27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 h="54">
                  <a:moveTo>
                    <a:pt x="27" y="27"/>
                  </a:moveTo>
                  <a:lnTo>
                    <a:pt x="0" y="54"/>
                  </a:lnTo>
                  <a:lnTo>
                    <a:pt x="94" y="27"/>
                  </a:lnTo>
                  <a:lnTo>
                    <a:pt x="0" y="0"/>
                  </a:lnTo>
                  <a:lnTo>
                    <a:pt x="27" y="27"/>
                  </a:lnTo>
                  <a:close/>
                </a:path>
              </a:pathLst>
            </a:custGeom>
            <a:solidFill>
              <a:srgbClr val="000000"/>
            </a:solidFill>
            <a:ln w="7" cap="flat">
              <a:solidFill>
                <a:srgbClr val="000000"/>
              </a:solidFill>
              <a:prstDash val="solid"/>
              <a:miter lim="800000"/>
              <a:headEnd/>
              <a:tailEnd/>
            </a:ln>
          </p:spPr>
          <p:txBody>
            <a:bodyPr/>
            <a:lstStyle/>
            <a:p>
              <a:endParaRPr lang="en-US"/>
            </a:p>
          </p:txBody>
        </p:sp>
        <p:sp>
          <p:nvSpPr>
            <p:cNvPr id="72739" name="Rectangle 33"/>
            <p:cNvSpPr>
              <a:spLocks noChangeArrowheads="1"/>
            </p:cNvSpPr>
            <p:nvPr/>
          </p:nvSpPr>
          <p:spPr bwMode="auto">
            <a:xfrm>
              <a:off x="3622" y="1079"/>
              <a:ext cx="920"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400" dirty="0" err="1">
                  <a:latin typeface="Bitstream Vera Sans"/>
                </a:rPr>
                <a:t>st</a:t>
              </a:r>
              <a:r>
                <a:rPr lang="en-US" sz="2400" dirty="0">
                  <a:latin typeface="Bitstream Vera Sans"/>
                </a:rPr>
                <a:t> r1, 10[r2]</a:t>
              </a:r>
              <a:endParaRPr lang="en-US" dirty="0">
                <a:latin typeface="Arial" pitchFamily="34" charset="0"/>
              </a:endParaRPr>
            </a:p>
          </p:txBody>
        </p:sp>
        <p:sp>
          <p:nvSpPr>
            <p:cNvPr id="72740" name="Rectangle 34"/>
            <p:cNvSpPr>
              <a:spLocks noChangeArrowheads="1"/>
            </p:cNvSpPr>
            <p:nvPr/>
          </p:nvSpPr>
          <p:spPr bwMode="auto">
            <a:xfrm>
              <a:off x="3617" y="1831"/>
              <a:ext cx="406" cy="152"/>
            </a:xfrm>
            <a:prstGeom prst="rect">
              <a:avLst/>
            </a:prstGeom>
            <a:solidFill>
              <a:srgbClr val="C1EAF0"/>
            </a:solidFill>
            <a:ln w="7">
              <a:solidFill>
                <a:srgbClr val="15111D"/>
              </a:solidFill>
              <a:round/>
              <a:headEnd/>
              <a:tailEnd/>
            </a:ln>
          </p:spPr>
          <p:txBody>
            <a:bodyPr/>
            <a:lstStyle/>
            <a:p>
              <a:endParaRPr lang="en-US"/>
            </a:p>
          </p:txBody>
        </p:sp>
        <p:sp>
          <p:nvSpPr>
            <p:cNvPr id="72741" name="Rectangle 35"/>
            <p:cNvSpPr>
              <a:spLocks noChangeArrowheads="1"/>
            </p:cNvSpPr>
            <p:nvPr/>
          </p:nvSpPr>
          <p:spPr bwMode="auto">
            <a:xfrm>
              <a:off x="3615" y="1829"/>
              <a:ext cx="409" cy="877"/>
            </a:xfrm>
            <a:prstGeom prst="rect">
              <a:avLst/>
            </a:prstGeom>
            <a:noFill/>
            <a:ln w="4">
              <a:solidFill>
                <a:srgbClr val="151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2742" name="Rectangle 36"/>
            <p:cNvSpPr>
              <a:spLocks noChangeArrowheads="1"/>
            </p:cNvSpPr>
            <p:nvPr/>
          </p:nvSpPr>
          <p:spPr bwMode="auto">
            <a:xfrm>
              <a:off x="3736" y="1825"/>
              <a:ext cx="131" cy="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900">
                  <a:latin typeface="Bitstream Vera Sans"/>
                </a:rPr>
                <a:t>r1</a:t>
              </a:r>
              <a:endParaRPr lang="en-US">
                <a:latin typeface="Arial" pitchFamily="34" charset="0"/>
              </a:endParaRPr>
            </a:p>
          </p:txBody>
        </p:sp>
        <p:sp>
          <p:nvSpPr>
            <p:cNvPr id="72743" name="Rectangle 37"/>
            <p:cNvSpPr>
              <a:spLocks noChangeArrowheads="1"/>
            </p:cNvSpPr>
            <p:nvPr/>
          </p:nvSpPr>
          <p:spPr bwMode="auto">
            <a:xfrm>
              <a:off x="4621" y="1554"/>
              <a:ext cx="411" cy="1652"/>
            </a:xfrm>
            <a:prstGeom prst="rect">
              <a:avLst/>
            </a:prstGeom>
            <a:noFill/>
            <a:ln w="7">
              <a:solidFill>
                <a:srgbClr val="151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2744" name="Rectangle 38"/>
            <p:cNvSpPr>
              <a:spLocks noChangeArrowheads="1"/>
            </p:cNvSpPr>
            <p:nvPr/>
          </p:nvSpPr>
          <p:spPr bwMode="auto">
            <a:xfrm>
              <a:off x="4620" y="2202"/>
              <a:ext cx="413" cy="88"/>
            </a:xfrm>
            <a:prstGeom prst="rect">
              <a:avLst/>
            </a:prstGeom>
            <a:solidFill>
              <a:srgbClr val="C1EAF0"/>
            </a:solidFill>
            <a:ln w="5">
              <a:solidFill>
                <a:srgbClr val="15111D"/>
              </a:solidFill>
              <a:round/>
              <a:headEnd/>
              <a:tailEnd/>
            </a:ln>
          </p:spPr>
          <p:txBody>
            <a:bodyPr/>
            <a:lstStyle/>
            <a:p>
              <a:endParaRPr lang="en-US"/>
            </a:p>
          </p:txBody>
        </p:sp>
        <p:sp>
          <p:nvSpPr>
            <p:cNvPr id="72745" name="Line 39"/>
            <p:cNvSpPr>
              <a:spLocks noChangeShapeType="1"/>
            </p:cNvSpPr>
            <p:nvPr/>
          </p:nvSpPr>
          <p:spPr bwMode="auto">
            <a:xfrm>
              <a:off x="4267" y="1821"/>
              <a:ext cx="0" cy="148"/>
            </a:xfrm>
            <a:prstGeom prst="line">
              <a:avLst/>
            </a:prstGeom>
            <a:noFill/>
            <a:ln w="5">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72746" name="Freeform 40"/>
            <p:cNvSpPr>
              <a:spLocks/>
            </p:cNvSpPr>
            <p:nvPr/>
          </p:nvSpPr>
          <p:spPr bwMode="auto">
            <a:xfrm>
              <a:off x="4248" y="1904"/>
              <a:ext cx="38" cy="65"/>
            </a:xfrm>
            <a:custGeom>
              <a:avLst/>
              <a:gdLst>
                <a:gd name="T0" fmla="*/ 19 w 38"/>
                <a:gd name="T1" fmla="*/ 18 h 65"/>
                <a:gd name="T2" fmla="*/ 0 w 38"/>
                <a:gd name="T3" fmla="*/ 0 h 65"/>
                <a:gd name="T4" fmla="*/ 19 w 38"/>
                <a:gd name="T5" fmla="*/ 65 h 65"/>
                <a:gd name="T6" fmla="*/ 38 w 38"/>
                <a:gd name="T7" fmla="*/ 0 h 65"/>
                <a:gd name="T8" fmla="*/ 19 w 38"/>
                <a:gd name="T9" fmla="*/ 18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65">
                  <a:moveTo>
                    <a:pt x="19" y="18"/>
                  </a:moveTo>
                  <a:lnTo>
                    <a:pt x="0" y="0"/>
                  </a:lnTo>
                  <a:lnTo>
                    <a:pt x="19" y="65"/>
                  </a:lnTo>
                  <a:lnTo>
                    <a:pt x="38" y="0"/>
                  </a:lnTo>
                  <a:lnTo>
                    <a:pt x="19" y="18"/>
                  </a:lnTo>
                  <a:close/>
                </a:path>
              </a:pathLst>
            </a:custGeom>
            <a:solidFill>
              <a:srgbClr val="000000"/>
            </a:solidFill>
            <a:ln w="5" cap="flat">
              <a:solidFill>
                <a:srgbClr val="000000"/>
              </a:solidFill>
              <a:prstDash val="solid"/>
              <a:miter lim="800000"/>
              <a:headEnd/>
              <a:tailEnd/>
            </a:ln>
          </p:spPr>
          <p:txBody>
            <a:bodyPr/>
            <a:lstStyle/>
            <a:p>
              <a:endParaRPr lang="en-US"/>
            </a:p>
          </p:txBody>
        </p:sp>
        <p:sp>
          <p:nvSpPr>
            <p:cNvPr id="72747" name="Freeform 41"/>
            <p:cNvSpPr>
              <a:spLocks/>
            </p:cNvSpPr>
            <p:nvPr/>
          </p:nvSpPr>
          <p:spPr bwMode="auto">
            <a:xfrm>
              <a:off x="3344" y="1917"/>
              <a:ext cx="1937" cy="1542"/>
            </a:xfrm>
            <a:custGeom>
              <a:avLst/>
              <a:gdLst>
                <a:gd name="T0" fmla="*/ 1765 w 8164"/>
                <a:gd name="T1" fmla="*/ 453 h 6512"/>
                <a:gd name="T2" fmla="*/ 1932 w 8164"/>
                <a:gd name="T3" fmla="*/ 453 h 6512"/>
                <a:gd name="T4" fmla="*/ 1937 w 8164"/>
                <a:gd name="T5" fmla="*/ 1542 h 6512"/>
                <a:gd name="T6" fmla="*/ 0 w 8164"/>
                <a:gd name="T7" fmla="*/ 1542 h 6512"/>
                <a:gd name="T8" fmla="*/ 9 w 8164"/>
                <a:gd name="T9" fmla="*/ 0 h 6512"/>
                <a:gd name="T10" fmla="*/ 273 w 8164"/>
                <a:gd name="T11" fmla="*/ 0 h 65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64" h="6512">
                  <a:moveTo>
                    <a:pt x="7438" y="1915"/>
                  </a:moveTo>
                  <a:lnTo>
                    <a:pt x="8144" y="1915"/>
                  </a:lnTo>
                  <a:lnTo>
                    <a:pt x="8164" y="6512"/>
                  </a:lnTo>
                  <a:lnTo>
                    <a:pt x="0" y="6512"/>
                  </a:lnTo>
                  <a:lnTo>
                    <a:pt x="40" y="0"/>
                  </a:lnTo>
                  <a:lnTo>
                    <a:pt x="1149" y="0"/>
                  </a:lnTo>
                </a:path>
              </a:pathLst>
            </a:custGeom>
            <a:noFill/>
            <a:ln w="7"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2748" name="Freeform 42"/>
            <p:cNvSpPr>
              <a:spLocks/>
            </p:cNvSpPr>
            <p:nvPr/>
          </p:nvSpPr>
          <p:spPr bwMode="auto">
            <a:xfrm>
              <a:off x="5109" y="2344"/>
              <a:ext cx="93" cy="53"/>
            </a:xfrm>
            <a:custGeom>
              <a:avLst/>
              <a:gdLst>
                <a:gd name="T0" fmla="*/ 67 w 93"/>
                <a:gd name="T1" fmla="*/ 26 h 53"/>
                <a:gd name="T2" fmla="*/ 93 w 93"/>
                <a:gd name="T3" fmla="*/ 0 h 53"/>
                <a:gd name="T4" fmla="*/ 0 w 93"/>
                <a:gd name="T5" fmla="*/ 26 h 53"/>
                <a:gd name="T6" fmla="*/ 93 w 93"/>
                <a:gd name="T7" fmla="*/ 53 h 53"/>
                <a:gd name="T8" fmla="*/ 67 w 93"/>
                <a:gd name="T9" fmla="*/ 26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 h="53">
                  <a:moveTo>
                    <a:pt x="67" y="26"/>
                  </a:moveTo>
                  <a:lnTo>
                    <a:pt x="93" y="0"/>
                  </a:lnTo>
                  <a:lnTo>
                    <a:pt x="0" y="26"/>
                  </a:lnTo>
                  <a:lnTo>
                    <a:pt x="93" y="53"/>
                  </a:lnTo>
                  <a:lnTo>
                    <a:pt x="67" y="26"/>
                  </a:lnTo>
                  <a:close/>
                </a:path>
              </a:pathLst>
            </a:custGeom>
            <a:solidFill>
              <a:srgbClr val="000000"/>
            </a:solidFill>
            <a:ln w="7" cap="flat">
              <a:solidFill>
                <a:srgbClr val="000000"/>
              </a:solidFill>
              <a:prstDash val="solid"/>
              <a:miter lim="800000"/>
              <a:headEnd/>
              <a:tailEnd/>
            </a:ln>
          </p:spPr>
          <p:txBody>
            <a:bodyPr/>
            <a:lstStyle/>
            <a:p>
              <a:endParaRPr lang="en-US"/>
            </a:p>
          </p:txBody>
        </p:sp>
        <p:sp>
          <p:nvSpPr>
            <p:cNvPr id="72749" name="Rectangle 43"/>
            <p:cNvSpPr>
              <a:spLocks noChangeArrowheads="1"/>
            </p:cNvSpPr>
            <p:nvPr/>
          </p:nvSpPr>
          <p:spPr bwMode="auto">
            <a:xfrm>
              <a:off x="3614" y="1983"/>
              <a:ext cx="407" cy="153"/>
            </a:xfrm>
            <a:prstGeom prst="rect">
              <a:avLst/>
            </a:prstGeom>
            <a:solidFill>
              <a:srgbClr val="C1EAF0"/>
            </a:solidFill>
            <a:ln w="7">
              <a:solidFill>
                <a:srgbClr val="15111D"/>
              </a:solidFill>
              <a:round/>
              <a:headEnd/>
              <a:tailEnd/>
            </a:ln>
          </p:spPr>
          <p:txBody>
            <a:bodyPr/>
            <a:lstStyle/>
            <a:p>
              <a:endParaRPr lang="en-US"/>
            </a:p>
          </p:txBody>
        </p:sp>
        <p:sp>
          <p:nvSpPr>
            <p:cNvPr id="72750" name="Rectangle 44"/>
            <p:cNvSpPr>
              <a:spLocks noChangeArrowheads="1"/>
            </p:cNvSpPr>
            <p:nvPr/>
          </p:nvSpPr>
          <p:spPr bwMode="auto">
            <a:xfrm>
              <a:off x="3733" y="1978"/>
              <a:ext cx="131" cy="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900">
                  <a:latin typeface="Bitstream Vera Sans"/>
                </a:rPr>
                <a:t>r2</a:t>
              </a:r>
              <a:endParaRPr lang="en-US">
                <a:latin typeface="Arial" pitchFamily="34" charset="0"/>
              </a:endParaRPr>
            </a:p>
          </p:txBody>
        </p:sp>
        <p:sp>
          <p:nvSpPr>
            <p:cNvPr id="72751" name="Rectangle 45"/>
            <p:cNvSpPr>
              <a:spLocks noChangeArrowheads="1"/>
            </p:cNvSpPr>
            <p:nvPr/>
          </p:nvSpPr>
          <p:spPr bwMode="auto">
            <a:xfrm>
              <a:off x="4144" y="1663"/>
              <a:ext cx="255" cy="168"/>
            </a:xfrm>
            <a:prstGeom prst="rect">
              <a:avLst/>
            </a:prstGeom>
            <a:solidFill>
              <a:srgbClr val="C1EAF0"/>
            </a:solidFill>
            <a:ln w="6">
              <a:solidFill>
                <a:srgbClr val="15111D"/>
              </a:solidFill>
              <a:round/>
              <a:headEnd/>
              <a:tailEnd/>
            </a:ln>
          </p:spPr>
          <p:txBody>
            <a:bodyPr/>
            <a:lstStyle/>
            <a:p>
              <a:endParaRPr lang="en-US"/>
            </a:p>
          </p:txBody>
        </p:sp>
        <p:sp>
          <p:nvSpPr>
            <p:cNvPr id="72752" name="Rectangle 46"/>
            <p:cNvSpPr>
              <a:spLocks noChangeArrowheads="1"/>
            </p:cNvSpPr>
            <p:nvPr/>
          </p:nvSpPr>
          <p:spPr bwMode="auto">
            <a:xfrm>
              <a:off x="3550" y="1521"/>
              <a:ext cx="39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latin typeface="Bitstream Vera Sans"/>
                </a:rPr>
                <a:t>register</a:t>
              </a:r>
              <a:endParaRPr lang="en-US">
                <a:latin typeface="Arial" pitchFamily="34" charset="0"/>
              </a:endParaRPr>
            </a:p>
          </p:txBody>
        </p:sp>
        <p:sp>
          <p:nvSpPr>
            <p:cNvPr id="72753" name="Rectangle 47"/>
            <p:cNvSpPr>
              <a:spLocks noChangeArrowheads="1"/>
            </p:cNvSpPr>
            <p:nvPr/>
          </p:nvSpPr>
          <p:spPr bwMode="auto">
            <a:xfrm>
              <a:off x="3550" y="1678"/>
              <a:ext cx="280"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latin typeface="Bitstream Vera Sans"/>
                </a:rPr>
                <a:t>    file</a:t>
              </a:r>
              <a:endParaRPr lang="en-US">
                <a:latin typeface="Arial" pitchFamily="34" charset="0"/>
              </a:endParaRPr>
            </a:p>
          </p:txBody>
        </p:sp>
        <p:sp>
          <p:nvSpPr>
            <p:cNvPr id="72754" name="Rectangle 48"/>
            <p:cNvSpPr>
              <a:spLocks noChangeArrowheads="1"/>
            </p:cNvSpPr>
            <p:nvPr/>
          </p:nvSpPr>
          <p:spPr bwMode="auto">
            <a:xfrm>
              <a:off x="4588" y="1392"/>
              <a:ext cx="44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dirty="0">
                  <a:latin typeface="Bitstream Vera Sans"/>
                </a:rPr>
                <a:t>memory</a:t>
              </a:r>
              <a:endParaRPr lang="en-US" dirty="0">
                <a:latin typeface="Arial" pitchFamily="34" charset="0"/>
              </a:endParaRPr>
            </a:p>
          </p:txBody>
        </p:sp>
        <p:sp>
          <p:nvSpPr>
            <p:cNvPr id="72755" name="Rectangle 49"/>
            <p:cNvSpPr>
              <a:spLocks noChangeArrowheads="1"/>
            </p:cNvSpPr>
            <p:nvPr/>
          </p:nvSpPr>
          <p:spPr bwMode="auto">
            <a:xfrm>
              <a:off x="4620" y="2288"/>
              <a:ext cx="413" cy="88"/>
            </a:xfrm>
            <a:prstGeom prst="rect">
              <a:avLst/>
            </a:prstGeom>
            <a:solidFill>
              <a:srgbClr val="C1EAF0"/>
            </a:solidFill>
            <a:ln w="5">
              <a:solidFill>
                <a:srgbClr val="15111D"/>
              </a:solidFill>
              <a:round/>
              <a:headEnd/>
              <a:tailEnd/>
            </a:ln>
          </p:spPr>
          <p:txBody>
            <a:bodyPr/>
            <a:lstStyle/>
            <a:p>
              <a:endParaRPr lang="en-US"/>
            </a:p>
          </p:txBody>
        </p:sp>
        <p:sp>
          <p:nvSpPr>
            <p:cNvPr id="72756" name="Rectangle 50"/>
            <p:cNvSpPr>
              <a:spLocks noChangeArrowheads="1"/>
            </p:cNvSpPr>
            <p:nvPr/>
          </p:nvSpPr>
          <p:spPr bwMode="auto">
            <a:xfrm>
              <a:off x="4623" y="2379"/>
              <a:ext cx="408" cy="88"/>
            </a:xfrm>
            <a:prstGeom prst="rect">
              <a:avLst/>
            </a:prstGeom>
            <a:solidFill>
              <a:srgbClr val="C1EAF0"/>
            </a:solidFill>
            <a:ln w="5">
              <a:solidFill>
                <a:srgbClr val="15111D"/>
              </a:solidFill>
              <a:round/>
              <a:headEnd/>
              <a:tailEnd/>
            </a:ln>
          </p:spPr>
          <p:txBody>
            <a:bodyPr/>
            <a:lstStyle/>
            <a:p>
              <a:endParaRPr lang="en-US"/>
            </a:p>
          </p:txBody>
        </p:sp>
        <p:sp>
          <p:nvSpPr>
            <p:cNvPr id="72757" name="Rectangle 51"/>
            <p:cNvSpPr>
              <a:spLocks noChangeArrowheads="1"/>
            </p:cNvSpPr>
            <p:nvPr/>
          </p:nvSpPr>
          <p:spPr bwMode="auto">
            <a:xfrm>
              <a:off x="4622" y="2465"/>
              <a:ext cx="408" cy="88"/>
            </a:xfrm>
            <a:prstGeom prst="rect">
              <a:avLst/>
            </a:prstGeom>
            <a:solidFill>
              <a:srgbClr val="C1EAF0"/>
            </a:solidFill>
            <a:ln w="5">
              <a:solidFill>
                <a:srgbClr val="15111D"/>
              </a:solidFill>
              <a:round/>
              <a:headEnd/>
              <a:tailEnd/>
            </a:ln>
          </p:spPr>
          <p:txBody>
            <a:bodyPr/>
            <a:lstStyle/>
            <a:p>
              <a:endParaRPr lang="en-US"/>
            </a:p>
          </p:txBody>
        </p:sp>
        <p:sp>
          <p:nvSpPr>
            <p:cNvPr id="72758" name="Freeform 52"/>
            <p:cNvSpPr>
              <a:spLocks/>
            </p:cNvSpPr>
            <p:nvPr/>
          </p:nvSpPr>
          <p:spPr bwMode="auto">
            <a:xfrm>
              <a:off x="5061" y="2203"/>
              <a:ext cx="38" cy="346"/>
            </a:xfrm>
            <a:custGeom>
              <a:avLst/>
              <a:gdLst>
                <a:gd name="T0" fmla="*/ 0 w 161"/>
                <a:gd name="T1" fmla="*/ 0 h 1461"/>
                <a:gd name="T2" fmla="*/ 38 w 161"/>
                <a:gd name="T3" fmla="*/ 38 h 1461"/>
                <a:gd name="T4" fmla="*/ 38 w 161"/>
                <a:gd name="T5" fmla="*/ 310 h 1461"/>
                <a:gd name="T6" fmla="*/ 2 w 161"/>
                <a:gd name="T7" fmla="*/ 346 h 14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1" h="1461">
                  <a:moveTo>
                    <a:pt x="0" y="0"/>
                  </a:moveTo>
                  <a:lnTo>
                    <a:pt x="161" y="161"/>
                  </a:lnTo>
                  <a:lnTo>
                    <a:pt x="161" y="1310"/>
                  </a:lnTo>
                  <a:lnTo>
                    <a:pt x="10" y="1461"/>
                  </a:lnTo>
                </a:path>
              </a:pathLst>
            </a:custGeom>
            <a:noFill/>
            <a:ln w="7"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2759" name="Line 53"/>
            <p:cNvSpPr>
              <a:spLocks noChangeShapeType="1"/>
            </p:cNvSpPr>
            <p:nvPr/>
          </p:nvSpPr>
          <p:spPr bwMode="auto">
            <a:xfrm>
              <a:off x="4018" y="2050"/>
              <a:ext cx="144" cy="0"/>
            </a:xfrm>
            <a:prstGeom prst="line">
              <a:avLst/>
            </a:prstGeom>
            <a:noFill/>
            <a:ln w="5">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72760" name="Freeform 54"/>
            <p:cNvSpPr>
              <a:spLocks/>
            </p:cNvSpPr>
            <p:nvPr/>
          </p:nvSpPr>
          <p:spPr bwMode="auto">
            <a:xfrm>
              <a:off x="4096" y="2032"/>
              <a:ext cx="66" cy="37"/>
            </a:xfrm>
            <a:custGeom>
              <a:avLst/>
              <a:gdLst>
                <a:gd name="T0" fmla="*/ 19 w 66"/>
                <a:gd name="T1" fmla="*/ 18 h 37"/>
                <a:gd name="T2" fmla="*/ 0 w 66"/>
                <a:gd name="T3" fmla="*/ 37 h 37"/>
                <a:gd name="T4" fmla="*/ 66 w 66"/>
                <a:gd name="T5" fmla="*/ 18 h 37"/>
                <a:gd name="T6" fmla="*/ 0 w 66"/>
                <a:gd name="T7" fmla="*/ 0 h 37"/>
                <a:gd name="T8" fmla="*/ 19 w 66"/>
                <a:gd name="T9" fmla="*/ 18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37">
                  <a:moveTo>
                    <a:pt x="19" y="18"/>
                  </a:moveTo>
                  <a:lnTo>
                    <a:pt x="0" y="37"/>
                  </a:lnTo>
                  <a:lnTo>
                    <a:pt x="66" y="18"/>
                  </a:lnTo>
                  <a:lnTo>
                    <a:pt x="0" y="0"/>
                  </a:lnTo>
                  <a:lnTo>
                    <a:pt x="19" y="18"/>
                  </a:lnTo>
                  <a:close/>
                </a:path>
              </a:pathLst>
            </a:custGeom>
            <a:solidFill>
              <a:srgbClr val="000000"/>
            </a:solidFill>
            <a:ln w="5" cap="flat">
              <a:solidFill>
                <a:srgbClr val="000000"/>
              </a:solidFill>
              <a:prstDash val="solid"/>
              <a:miter lim="800000"/>
              <a:headEnd/>
              <a:tailEnd/>
            </a:ln>
          </p:spPr>
          <p:txBody>
            <a:bodyPr/>
            <a:lstStyle/>
            <a:p>
              <a:endParaRPr lang="en-US"/>
            </a:p>
          </p:txBody>
        </p:sp>
        <p:sp>
          <p:nvSpPr>
            <p:cNvPr id="72761" name="Oval 55"/>
            <p:cNvSpPr>
              <a:spLocks noChangeArrowheads="1"/>
            </p:cNvSpPr>
            <p:nvPr/>
          </p:nvSpPr>
          <p:spPr bwMode="auto">
            <a:xfrm>
              <a:off x="4162" y="1978"/>
              <a:ext cx="168" cy="164"/>
            </a:xfrm>
            <a:prstGeom prst="ellipse">
              <a:avLst/>
            </a:prstGeom>
            <a:solidFill>
              <a:srgbClr val="AAD400"/>
            </a:solidFill>
            <a:ln w="5">
              <a:solidFill>
                <a:srgbClr val="000000"/>
              </a:solidFill>
              <a:miter lim="800000"/>
              <a:headEnd/>
              <a:tailEnd/>
            </a:ln>
          </p:spPr>
          <p:txBody>
            <a:bodyPr/>
            <a:lstStyle/>
            <a:p>
              <a:endParaRPr lang="en-US"/>
            </a:p>
          </p:txBody>
        </p:sp>
        <p:sp>
          <p:nvSpPr>
            <p:cNvPr id="72762" name="Line 56"/>
            <p:cNvSpPr>
              <a:spLocks noChangeShapeType="1"/>
            </p:cNvSpPr>
            <p:nvPr/>
          </p:nvSpPr>
          <p:spPr bwMode="auto">
            <a:xfrm>
              <a:off x="4253" y="1993"/>
              <a:ext cx="0" cy="124"/>
            </a:xfrm>
            <a:prstGeom prst="line">
              <a:avLst/>
            </a:prstGeom>
            <a:noFill/>
            <a:ln w="7">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72763" name="Line 57"/>
            <p:cNvSpPr>
              <a:spLocks noChangeShapeType="1"/>
            </p:cNvSpPr>
            <p:nvPr/>
          </p:nvSpPr>
          <p:spPr bwMode="auto">
            <a:xfrm flipV="1">
              <a:off x="4190" y="2050"/>
              <a:ext cx="120" cy="5"/>
            </a:xfrm>
            <a:prstGeom prst="line">
              <a:avLst/>
            </a:prstGeom>
            <a:noFill/>
            <a:ln w="7">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72764" name="Rectangle 58"/>
            <p:cNvSpPr>
              <a:spLocks noChangeArrowheads="1"/>
            </p:cNvSpPr>
            <p:nvPr/>
          </p:nvSpPr>
          <p:spPr bwMode="auto">
            <a:xfrm>
              <a:off x="4191" y="1686"/>
              <a:ext cx="131"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latin typeface="Sans"/>
                </a:rPr>
                <a:t>10</a:t>
              </a:r>
              <a:endParaRPr lang="en-US">
                <a:latin typeface="Arial" pitchFamily="34" charset="0"/>
              </a:endParaRPr>
            </a:p>
          </p:txBody>
        </p:sp>
        <p:sp>
          <p:nvSpPr>
            <p:cNvPr id="72765" name="Freeform 59"/>
            <p:cNvSpPr>
              <a:spLocks/>
            </p:cNvSpPr>
            <p:nvPr/>
          </p:nvSpPr>
          <p:spPr bwMode="auto">
            <a:xfrm>
              <a:off x="4339" y="2050"/>
              <a:ext cx="277" cy="206"/>
            </a:xfrm>
            <a:custGeom>
              <a:avLst/>
              <a:gdLst>
                <a:gd name="T0" fmla="*/ 0 w 1169"/>
                <a:gd name="T1" fmla="*/ 0 h 866"/>
                <a:gd name="T2" fmla="*/ 119 w 1169"/>
                <a:gd name="T3" fmla="*/ 0 h 866"/>
                <a:gd name="T4" fmla="*/ 119 w 1169"/>
                <a:gd name="T5" fmla="*/ 206 h 866"/>
                <a:gd name="T6" fmla="*/ 277 w 1169"/>
                <a:gd name="T7" fmla="*/ 206 h 86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69" h="866">
                  <a:moveTo>
                    <a:pt x="0" y="0"/>
                  </a:moveTo>
                  <a:lnTo>
                    <a:pt x="504" y="0"/>
                  </a:lnTo>
                  <a:lnTo>
                    <a:pt x="504" y="866"/>
                  </a:lnTo>
                  <a:lnTo>
                    <a:pt x="1169" y="866"/>
                  </a:lnTo>
                </a:path>
              </a:pathLst>
            </a:custGeom>
            <a:noFill/>
            <a:ln w="7"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2766" name="Freeform 60"/>
            <p:cNvSpPr>
              <a:spLocks/>
            </p:cNvSpPr>
            <p:nvPr/>
          </p:nvSpPr>
          <p:spPr bwMode="auto">
            <a:xfrm>
              <a:off x="4522" y="2229"/>
              <a:ext cx="94" cy="53"/>
            </a:xfrm>
            <a:custGeom>
              <a:avLst/>
              <a:gdLst>
                <a:gd name="T0" fmla="*/ 27 w 94"/>
                <a:gd name="T1" fmla="*/ 27 h 53"/>
                <a:gd name="T2" fmla="*/ 0 w 94"/>
                <a:gd name="T3" fmla="*/ 53 h 53"/>
                <a:gd name="T4" fmla="*/ 94 w 94"/>
                <a:gd name="T5" fmla="*/ 27 h 53"/>
                <a:gd name="T6" fmla="*/ 0 w 94"/>
                <a:gd name="T7" fmla="*/ 0 h 53"/>
                <a:gd name="T8" fmla="*/ 27 w 94"/>
                <a:gd name="T9" fmla="*/ 27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 h="53">
                  <a:moveTo>
                    <a:pt x="27" y="27"/>
                  </a:moveTo>
                  <a:lnTo>
                    <a:pt x="0" y="53"/>
                  </a:lnTo>
                  <a:lnTo>
                    <a:pt x="94" y="27"/>
                  </a:lnTo>
                  <a:lnTo>
                    <a:pt x="0" y="0"/>
                  </a:lnTo>
                  <a:lnTo>
                    <a:pt x="27" y="27"/>
                  </a:lnTo>
                  <a:close/>
                </a:path>
              </a:pathLst>
            </a:custGeom>
            <a:solidFill>
              <a:srgbClr val="000000"/>
            </a:solidFill>
            <a:ln w="7" cap="flat">
              <a:solidFill>
                <a:srgbClr val="000000"/>
              </a:solidFill>
              <a:prstDash val="solid"/>
              <a:miter lim="800000"/>
              <a:headEnd/>
              <a:tailEnd/>
            </a:ln>
          </p:spPr>
          <p:txBody>
            <a:bodyPr/>
            <a:lstStyle/>
            <a:p>
              <a:endParaRPr lang="en-US"/>
            </a:p>
          </p:txBody>
        </p:sp>
        <p:sp>
          <p:nvSpPr>
            <p:cNvPr id="72767" name="Rectangle 61"/>
            <p:cNvSpPr>
              <a:spLocks noChangeArrowheads="1"/>
            </p:cNvSpPr>
            <p:nvPr/>
          </p:nvSpPr>
          <p:spPr bwMode="auto">
            <a:xfrm>
              <a:off x="1858" y="3551"/>
              <a:ext cx="177"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0">
                  <a:latin typeface="Sans"/>
                </a:rPr>
                <a:t>(a)</a:t>
              </a:r>
              <a:endParaRPr lang="en-US">
                <a:latin typeface="Arial" pitchFamily="34" charset="0"/>
              </a:endParaRPr>
            </a:p>
          </p:txBody>
        </p:sp>
        <p:sp>
          <p:nvSpPr>
            <p:cNvPr id="72768" name="Rectangle 62"/>
            <p:cNvSpPr>
              <a:spLocks noChangeArrowheads="1"/>
            </p:cNvSpPr>
            <p:nvPr/>
          </p:nvSpPr>
          <p:spPr bwMode="auto">
            <a:xfrm>
              <a:off x="4316" y="3544"/>
              <a:ext cx="184"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0">
                  <a:latin typeface="Sans"/>
                </a:rPr>
                <a:t>(b)</a:t>
              </a:r>
              <a:endParaRPr lang="en-US">
                <a:latin typeface="Arial" pitchFamily="34" charset="0"/>
              </a:endParaRPr>
            </a:p>
          </p:txBody>
        </p:sp>
      </p:grpSp>
      <p:pic>
        <p:nvPicPr>
          <p:cNvPr id="65"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name="page48">
    <p:spTree>
      <p:nvGrpSpPr>
        <p:cNvPr id="1" name=""/>
        <p:cNvGrpSpPr/>
        <p:nvPr/>
      </p:nvGrpSpPr>
      <p:grpSpPr>
        <a:xfrm>
          <a:off x="0" y="0"/>
          <a:ext cx="0" cy="0"/>
          <a:chOff x="0" y="0"/>
          <a:chExt cx="0" cy="0"/>
        </a:xfrm>
      </p:grpSpPr>
      <p:sp>
        <p:nvSpPr>
          <p:cNvPr id="6" name="Slide Number Placeholder 1"/>
          <p:cNvSpPr>
            <a:spLocks noGrp="1"/>
          </p:cNvSpPr>
          <p:nvPr>
            <p:ph type="sldNum" sz="quarter" idx="12"/>
          </p:nvPr>
        </p:nvSpPr>
        <p:spPr>
          <a:xfrm>
            <a:off x="10067279" y="6356351"/>
            <a:ext cx="561975" cy="365125"/>
          </a:xfrm>
        </p:spPr>
        <p:txBody>
          <a:bodyPr/>
          <a:lstStyle/>
          <a:p>
            <a:pPr>
              <a:defRPr/>
            </a:pPr>
            <a:fld id="{97F01139-9755-4B09-8FD3-2058CC33CAE3}" type="slidenum">
              <a:rPr/>
              <a:pPr>
                <a:defRPr/>
              </a:pPr>
              <a:t>49</a:t>
            </a:fld>
            <a:endParaRPr/>
          </a:p>
        </p:txBody>
      </p:sp>
      <p:sp>
        <p:nvSpPr>
          <p:cNvPr id="2" name="Title 1"/>
          <p:cNvSpPr txBox="1">
            <a:spLocks noGrp="1"/>
          </p:cNvSpPr>
          <p:nvPr>
            <p:ph type="title" idx="4294967295"/>
          </p:nvPr>
        </p:nvSpPr>
        <p:spPr>
          <a:xfrm>
            <a:off x="1752600" y="152401"/>
            <a:ext cx="868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Example – Load/Store</a:t>
            </a:r>
          </a:p>
        </p:txBody>
      </p:sp>
      <p:sp>
        <p:nvSpPr>
          <p:cNvPr id="73733" name="Text Placeholder 2"/>
          <p:cNvSpPr txBox="1">
            <a:spLocks noGrp="1"/>
          </p:cNvSpPr>
          <p:nvPr>
            <p:ph type="body" idx="4294967295"/>
          </p:nvPr>
        </p:nvSpPr>
        <p:spPr bwMode="auto">
          <a:xfrm>
            <a:off x="1828800" y="1600201"/>
            <a:ext cx="8534400" cy="45259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lvl1pPr marL="431800" indent="-323850">
              <a:defRPr sz="3200">
                <a:solidFill>
                  <a:srgbClr val="000000"/>
                </a:solidFill>
                <a:latin typeface="Calibri" pitchFamily="34" charset="0"/>
              </a:defRPr>
            </a:lvl1pPr>
            <a:lvl2pPr marL="863600" indent="-323850">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dirty="0">
                <a:ea typeface="Microsoft YaHei"/>
              </a:rPr>
              <a:t>Translate :</a:t>
            </a:r>
          </a:p>
          <a:p>
            <a:pPr lvl="1">
              <a:spcBef>
                <a:spcPct val="0"/>
              </a:spcBef>
              <a:spcAft>
                <a:spcPts val="1138"/>
              </a:spcAft>
              <a:buNone/>
            </a:pPr>
            <a:endParaRPr lang="en-US" sz="2400" dirty="0">
              <a:ea typeface="Microsoft YaHei"/>
            </a:endParaRPr>
          </a:p>
        </p:txBody>
      </p:sp>
      <p:sp>
        <p:nvSpPr>
          <p:cNvPr id="4" name="Freeform 3"/>
          <p:cNvSpPr/>
          <p:nvPr/>
        </p:nvSpPr>
        <p:spPr>
          <a:xfrm>
            <a:off x="4495800" y="1873584"/>
            <a:ext cx="2951162" cy="136842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r>
              <a:rPr lang="en-IN" sz="2200" dirty="0">
                <a:latin typeface="Arial" pitchFamily="18"/>
                <a:ea typeface="Microsoft YaHei" pitchFamily="2"/>
                <a:cs typeface="Mangal" pitchFamily="2"/>
              </a:rPr>
              <a:t>int </a:t>
            </a:r>
            <a:r>
              <a:rPr lang="en-IN" sz="2200" dirty="0" err="1">
                <a:latin typeface="Arial" pitchFamily="18"/>
                <a:ea typeface="Microsoft YaHei" pitchFamily="2"/>
                <a:cs typeface="Mangal" pitchFamily="2"/>
              </a:rPr>
              <a:t>arr</a:t>
            </a:r>
            <a:r>
              <a:rPr lang="en-IN" sz="2200" dirty="0">
                <a:latin typeface="Arial" pitchFamily="18"/>
                <a:ea typeface="Microsoft YaHei" pitchFamily="2"/>
                <a:cs typeface="Mangal" pitchFamily="2"/>
              </a:rPr>
              <a:t>[10];</a:t>
            </a:r>
          </a:p>
          <a:p>
            <a:pPr fontAlgn="auto" hangingPunct="0">
              <a:spcBef>
                <a:spcPts val="0"/>
              </a:spcBef>
              <a:spcAft>
                <a:spcPts val="0"/>
              </a:spcAft>
              <a:defRPr/>
            </a:pPr>
            <a:r>
              <a:rPr lang="en-IN" sz="2200" dirty="0" err="1">
                <a:latin typeface="Arial" pitchFamily="18"/>
                <a:ea typeface="Microsoft YaHei" pitchFamily="2"/>
                <a:cs typeface="Mangal" pitchFamily="2"/>
              </a:rPr>
              <a:t>arr</a:t>
            </a:r>
            <a:r>
              <a:rPr lang="en-IN" sz="2200" dirty="0">
                <a:latin typeface="Arial" pitchFamily="18"/>
                <a:ea typeface="Microsoft YaHei" pitchFamily="2"/>
                <a:cs typeface="Mangal" pitchFamily="2"/>
              </a:rPr>
              <a:t>[3] = 5;</a:t>
            </a:r>
          </a:p>
          <a:p>
            <a:pPr fontAlgn="auto" hangingPunct="0">
              <a:spcBef>
                <a:spcPts val="0"/>
              </a:spcBef>
              <a:spcAft>
                <a:spcPts val="0"/>
              </a:spcAft>
              <a:defRPr/>
            </a:pPr>
            <a:r>
              <a:rPr lang="en-IN" sz="2200" dirty="0" err="1">
                <a:latin typeface="Arial" pitchFamily="18"/>
                <a:ea typeface="Microsoft YaHei" pitchFamily="2"/>
                <a:cs typeface="Mangal" pitchFamily="2"/>
              </a:rPr>
              <a:t>arr</a:t>
            </a:r>
            <a:r>
              <a:rPr lang="en-IN" sz="2200" dirty="0">
                <a:latin typeface="Arial" pitchFamily="18"/>
                <a:ea typeface="Microsoft YaHei" pitchFamily="2"/>
                <a:cs typeface="Mangal" pitchFamily="2"/>
              </a:rPr>
              <a:t>[4] = 8;</a:t>
            </a:r>
          </a:p>
          <a:p>
            <a:pPr fontAlgn="auto" hangingPunct="0">
              <a:spcBef>
                <a:spcPts val="0"/>
              </a:spcBef>
              <a:spcAft>
                <a:spcPts val="0"/>
              </a:spcAft>
              <a:defRPr/>
            </a:pPr>
            <a:r>
              <a:rPr lang="en-IN" sz="2200" dirty="0" err="1">
                <a:latin typeface="Arial" pitchFamily="18"/>
                <a:ea typeface="Microsoft YaHei" pitchFamily="2"/>
                <a:cs typeface="Mangal" pitchFamily="2"/>
              </a:rPr>
              <a:t>arr</a:t>
            </a:r>
            <a:r>
              <a:rPr lang="en-IN" sz="2200" dirty="0">
                <a:latin typeface="Arial" pitchFamily="18"/>
                <a:ea typeface="Microsoft YaHei" pitchFamily="2"/>
                <a:cs typeface="Mangal" pitchFamily="2"/>
              </a:rPr>
              <a:t>[5] = </a:t>
            </a:r>
            <a:r>
              <a:rPr lang="en-IN" sz="2200" dirty="0" err="1">
                <a:latin typeface="Arial" pitchFamily="18"/>
                <a:ea typeface="Microsoft YaHei" pitchFamily="2"/>
                <a:cs typeface="Mangal" pitchFamily="2"/>
              </a:rPr>
              <a:t>arr</a:t>
            </a:r>
            <a:r>
              <a:rPr lang="en-IN" sz="2200" dirty="0">
                <a:latin typeface="Arial" pitchFamily="18"/>
                <a:ea typeface="Microsoft YaHei" pitchFamily="2"/>
                <a:cs typeface="Mangal" pitchFamily="2"/>
              </a:rPr>
              <a:t>[4] + </a:t>
            </a:r>
            <a:r>
              <a:rPr lang="en-IN" sz="2200" dirty="0" err="1">
                <a:latin typeface="Arial" pitchFamily="18"/>
                <a:ea typeface="Microsoft YaHei" pitchFamily="2"/>
                <a:cs typeface="Mangal" pitchFamily="2"/>
              </a:rPr>
              <a:t>arr</a:t>
            </a:r>
            <a:r>
              <a:rPr lang="en-IN" sz="2200" dirty="0">
                <a:latin typeface="Arial" pitchFamily="18"/>
                <a:ea typeface="Microsoft YaHei" pitchFamily="2"/>
                <a:cs typeface="Mangal" pitchFamily="2"/>
              </a:rPr>
              <a:t>[3];</a:t>
            </a:r>
          </a:p>
        </p:txBody>
      </p:sp>
      <p:sp>
        <p:nvSpPr>
          <p:cNvPr id="5" name="Freeform 4"/>
          <p:cNvSpPr/>
          <p:nvPr/>
        </p:nvSpPr>
        <p:spPr>
          <a:xfrm>
            <a:off x="3505200" y="3495675"/>
            <a:ext cx="5111750" cy="23749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r>
              <a:rPr lang="en-IN" sz="2200" dirty="0">
                <a:latin typeface="Arial" pitchFamily="18"/>
                <a:ea typeface="Microsoft YaHei" pitchFamily="2"/>
                <a:cs typeface="Mangal" pitchFamily="2"/>
              </a:rPr>
              <a:t>/* assume base of array saved in r0 */</a:t>
            </a:r>
          </a:p>
          <a:p>
            <a:pPr fontAlgn="auto" hangingPunct="0">
              <a:spcBef>
                <a:spcPts val="0"/>
              </a:spcBef>
              <a:spcAft>
                <a:spcPts val="0"/>
              </a:spcAft>
              <a:defRPr/>
            </a:pPr>
            <a:r>
              <a:rPr lang="en-IN" sz="2200" dirty="0" err="1">
                <a:latin typeface="Arial" pitchFamily="18"/>
                <a:ea typeface="Microsoft YaHei" pitchFamily="2"/>
                <a:cs typeface="Mangal" pitchFamily="2"/>
              </a:rPr>
              <a:t>mov</a:t>
            </a:r>
            <a:r>
              <a:rPr lang="en-IN" sz="2200" dirty="0">
                <a:latin typeface="Arial" pitchFamily="18"/>
                <a:ea typeface="Microsoft YaHei" pitchFamily="2"/>
                <a:cs typeface="Mangal" pitchFamily="2"/>
              </a:rPr>
              <a:t> r1, 5</a:t>
            </a:r>
          </a:p>
          <a:p>
            <a:pPr fontAlgn="auto" hangingPunct="0">
              <a:spcBef>
                <a:spcPts val="0"/>
              </a:spcBef>
              <a:spcAft>
                <a:spcPts val="0"/>
              </a:spcAft>
              <a:defRPr/>
            </a:pPr>
            <a:r>
              <a:rPr lang="en-IN" sz="2200" dirty="0" err="1">
                <a:latin typeface="Arial" pitchFamily="18"/>
                <a:ea typeface="Microsoft YaHei" pitchFamily="2"/>
                <a:cs typeface="Mangal" pitchFamily="2"/>
              </a:rPr>
              <a:t>st</a:t>
            </a:r>
            <a:r>
              <a:rPr lang="en-IN" sz="2200" dirty="0">
                <a:latin typeface="Arial" pitchFamily="18"/>
                <a:ea typeface="Microsoft YaHei" pitchFamily="2"/>
                <a:cs typeface="Mangal" pitchFamily="2"/>
              </a:rPr>
              <a:t> r1, 12[r0]</a:t>
            </a:r>
          </a:p>
          <a:p>
            <a:pPr fontAlgn="auto" hangingPunct="0">
              <a:spcBef>
                <a:spcPts val="0"/>
              </a:spcBef>
              <a:spcAft>
                <a:spcPts val="0"/>
              </a:spcAft>
              <a:defRPr/>
            </a:pPr>
            <a:r>
              <a:rPr lang="en-IN" sz="2200" dirty="0" err="1">
                <a:latin typeface="Arial" pitchFamily="18"/>
                <a:ea typeface="Microsoft YaHei" pitchFamily="2"/>
                <a:cs typeface="Mangal" pitchFamily="2"/>
              </a:rPr>
              <a:t>mov</a:t>
            </a:r>
            <a:r>
              <a:rPr lang="en-IN" sz="2200" dirty="0">
                <a:latin typeface="Arial" pitchFamily="18"/>
                <a:ea typeface="Microsoft YaHei" pitchFamily="2"/>
                <a:cs typeface="Mangal" pitchFamily="2"/>
              </a:rPr>
              <a:t> r2, 8</a:t>
            </a:r>
          </a:p>
          <a:p>
            <a:pPr fontAlgn="auto" hangingPunct="0">
              <a:spcBef>
                <a:spcPts val="0"/>
              </a:spcBef>
              <a:spcAft>
                <a:spcPts val="0"/>
              </a:spcAft>
              <a:defRPr/>
            </a:pPr>
            <a:r>
              <a:rPr lang="en-IN" sz="2200" dirty="0" err="1">
                <a:latin typeface="Arial" pitchFamily="18"/>
                <a:ea typeface="Microsoft YaHei" pitchFamily="2"/>
                <a:cs typeface="Mangal" pitchFamily="2"/>
              </a:rPr>
              <a:t>st</a:t>
            </a:r>
            <a:r>
              <a:rPr lang="en-IN" sz="2200" dirty="0">
                <a:latin typeface="Arial" pitchFamily="18"/>
                <a:ea typeface="Microsoft YaHei" pitchFamily="2"/>
                <a:cs typeface="Mangal" pitchFamily="2"/>
              </a:rPr>
              <a:t> r2, 16[r0]</a:t>
            </a:r>
          </a:p>
          <a:p>
            <a:pPr fontAlgn="auto" hangingPunct="0">
              <a:spcBef>
                <a:spcPts val="0"/>
              </a:spcBef>
              <a:spcAft>
                <a:spcPts val="0"/>
              </a:spcAft>
              <a:defRPr/>
            </a:pPr>
            <a:r>
              <a:rPr lang="en-IN" sz="2200" dirty="0">
                <a:latin typeface="Arial" pitchFamily="18"/>
                <a:ea typeface="Microsoft YaHei" pitchFamily="2"/>
                <a:cs typeface="Mangal" pitchFamily="2"/>
              </a:rPr>
              <a:t>add r3, r1, r2</a:t>
            </a:r>
          </a:p>
          <a:p>
            <a:pPr fontAlgn="auto" hangingPunct="0">
              <a:spcBef>
                <a:spcPts val="0"/>
              </a:spcBef>
              <a:spcAft>
                <a:spcPts val="0"/>
              </a:spcAft>
              <a:defRPr/>
            </a:pPr>
            <a:r>
              <a:rPr lang="en-IN" sz="2200" dirty="0" err="1">
                <a:latin typeface="Arial" pitchFamily="18"/>
                <a:ea typeface="Microsoft YaHei" pitchFamily="2"/>
                <a:cs typeface="Mangal" pitchFamily="2"/>
              </a:rPr>
              <a:t>st</a:t>
            </a:r>
            <a:r>
              <a:rPr lang="en-IN" sz="2200" dirty="0">
                <a:latin typeface="Arial" pitchFamily="18"/>
                <a:ea typeface="Microsoft YaHei" pitchFamily="2"/>
                <a:cs typeface="Mangal" pitchFamily="2"/>
              </a:rPr>
              <a:t> r3, 20[r0]</a:t>
            </a:r>
          </a:p>
        </p:txBody>
      </p:sp>
      <p:pic>
        <p:nvPicPr>
          <p:cNvPr id="8"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a:xfrm>
            <a:off x="10067279" y="6356351"/>
            <a:ext cx="561975" cy="365125"/>
          </a:xfrm>
        </p:spPr>
        <p:txBody>
          <a:bodyPr/>
          <a:lstStyle/>
          <a:p>
            <a:pPr>
              <a:defRPr/>
            </a:pPr>
            <a:fld id="{C29AC56F-5113-4899-9296-C5124A428B95}" type="slidenum">
              <a:rPr/>
              <a:pPr>
                <a:defRPr/>
              </a:pPr>
              <a:t>5</a:t>
            </a:fld>
            <a:endParaRPr/>
          </a:p>
        </p:txBody>
      </p:sp>
      <p:sp>
        <p:nvSpPr>
          <p:cNvPr id="2" name="Title 1"/>
          <p:cNvSpPr txBox="1">
            <a:spLocks noGrp="1"/>
          </p:cNvSpPr>
          <p:nvPr>
            <p:ph type="title" idx="4294967295"/>
          </p:nvPr>
        </p:nvSpPr>
        <p:spPr>
          <a:xfrm>
            <a:off x="1752600" y="304801"/>
            <a:ext cx="8686800" cy="676275"/>
          </a:xfrm>
        </p:spPr>
        <p:txBody>
          <a:bodyPr vert="horz" wrap="square"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Why</a:t>
            </a:r>
            <a:r>
              <a:rPr lang="fr-FR" dirty="0">
                <a:solidFill>
                  <a:schemeClr val="tx1"/>
                </a:solidFill>
              </a:rPr>
              <a:t> </a:t>
            </a:r>
            <a:r>
              <a:rPr lang="fr-FR" dirty="0" err="1">
                <a:solidFill>
                  <a:schemeClr val="tx1"/>
                </a:solidFill>
              </a:rPr>
              <a:t>learn</a:t>
            </a:r>
            <a:r>
              <a:rPr lang="fr-FR" dirty="0">
                <a:solidFill>
                  <a:schemeClr val="tx1"/>
                </a:solidFill>
              </a:rPr>
              <a:t> </a:t>
            </a:r>
            <a:r>
              <a:rPr lang="fr-FR" dirty="0" err="1">
                <a:solidFill>
                  <a:schemeClr val="tx1"/>
                </a:solidFill>
              </a:rPr>
              <a:t>Assembly</a:t>
            </a:r>
            <a:r>
              <a:rPr lang="fr-FR" dirty="0">
                <a:solidFill>
                  <a:schemeClr val="tx1"/>
                </a:solidFill>
              </a:rPr>
              <a:t>  </a:t>
            </a:r>
            <a:r>
              <a:rPr lang="fr-FR" dirty="0" err="1">
                <a:solidFill>
                  <a:schemeClr val="tx1"/>
                </a:solidFill>
              </a:rPr>
              <a:t>Language</a:t>
            </a:r>
            <a:r>
              <a:rPr lang="fr-FR" dirty="0">
                <a:solidFill>
                  <a:schemeClr val="tx1"/>
                </a:solidFill>
              </a:rPr>
              <a:t> ?</a:t>
            </a:r>
          </a:p>
        </p:txBody>
      </p:sp>
      <p:sp>
        <p:nvSpPr>
          <p:cNvPr id="28677" name="Text Placeholder 2"/>
          <p:cNvSpPr txBox="1">
            <a:spLocks noGrp="1"/>
          </p:cNvSpPr>
          <p:nvPr>
            <p:ph type="body" idx="4294967295"/>
          </p:nvPr>
        </p:nvSpPr>
        <p:spPr bwMode="auto">
          <a:xfrm>
            <a:off x="1828800" y="1752600"/>
            <a:ext cx="8610600" cy="3810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lvl1pPr marL="431800" indent="-323850">
              <a:defRPr sz="3200">
                <a:solidFill>
                  <a:srgbClr val="000000"/>
                </a:solidFill>
                <a:latin typeface="Calibri" pitchFamily="34" charset="0"/>
              </a:defRPr>
            </a:lvl1pPr>
            <a:lvl2pPr marL="863600" indent="-323850">
              <a:defRPr sz="3200">
                <a:solidFill>
                  <a:srgbClr val="000000"/>
                </a:solidFill>
                <a:latin typeface="Calibri" pitchFamily="34" charset="0"/>
              </a:defRPr>
            </a:lvl2pPr>
            <a:lvl3pPr marL="1295400" indent="-287338">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sz="2600" dirty="0">
                <a:ea typeface="Microsoft YaHei"/>
              </a:rPr>
              <a:t>Software developers' perspective</a:t>
            </a:r>
          </a:p>
          <a:p>
            <a:pPr lvl="1">
              <a:spcBef>
                <a:spcPct val="0"/>
              </a:spcBef>
              <a:spcAft>
                <a:spcPts val="1138"/>
              </a:spcAft>
            </a:pPr>
            <a:r>
              <a:rPr lang="en-US" sz="2600" dirty="0">
                <a:ea typeface="Microsoft YaHei"/>
              </a:rPr>
              <a:t>Write </a:t>
            </a:r>
            <a:r>
              <a:rPr lang="en-US" sz="2600" dirty="0">
                <a:solidFill>
                  <a:srgbClr val="FF0000"/>
                </a:solidFill>
                <a:ea typeface="Microsoft YaHei"/>
              </a:rPr>
              <a:t>highly efficient code</a:t>
            </a:r>
          </a:p>
          <a:p>
            <a:pPr lvl="2" eaLnBrk="1">
              <a:spcBef>
                <a:spcPct val="0"/>
              </a:spcBef>
            </a:pPr>
            <a:r>
              <a:rPr lang="en-US" sz="2000" dirty="0">
                <a:ea typeface="Microsoft YaHei"/>
              </a:rPr>
              <a:t>Suitable for the core parts of games, and mission critical software</a:t>
            </a:r>
          </a:p>
          <a:p>
            <a:pPr lvl="2" eaLnBrk="1">
              <a:spcBef>
                <a:spcPct val="0"/>
              </a:spcBef>
            </a:pPr>
            <a:endParaRPr lang="en-US" sz="2000" dirty="0">
              <a:ea typeface="Microsoft YaHei"/>
            </a:endParaRPr>
          </a:p>
          <a:p>
            <a:pPr lvl="1">
              <a:spcBef>
                <a:spcPct val="0"/>
              </a:spcBef>
              <a:spcAft>
                <a:spcPts val="1138"/>
              </a:spcAft>
            </a:pPr>
            <a:r>
              <a:rPr lang="en-US" sz="2600" dirty="0">
                <a:ea typeface="Microsoft YaHei"/>
              </a:rPr>
              <a:t>Write code for operating systems and device drivers</a:t>
            </a:r>
          </a:p>
          <a:p>
            <a:pPr lvl="1">
              <a:spcBef>
                <a:spcPct val="0"/>
              </a:spcBef>
              <a:spcAft>
                <a:spcPts val="1138"/>
              </a:spcAft>
            </a:pPr>
            <a:r>
              <a:rPr lang="en-US" sz="2600" dirty="0">
                <a:ea typeface="Microsoft YaHei"/>
              </a:rPr>
              <a:t>Use features of the machine that are </a:t>
            </a:r>
            <a:r>
              <a:rPr lang="en-US" sz="2600" dirty="0">
                <a:solidFill>
                  <a:srgbClr val="FF0000"/>
                </a:solidFill>
                <a:ea typeface="Microsoft YaHei"/>
              </a:rPr>
              <a:t>not supported</a:t>
            </a:r>
            <a:r>
              <a:rPr lang="en-US" sz="2600" dirty="0">
                <a:ea typeface="Microsoft YaHei"/>
              </a:rPr>
              <a:t> by standard programming languages</a:t>
            </a:r>
          </a:p>
        </p:txBody>
      </p:sp>
      <p:pic>
        <p:nvPicPr>
          <p:cNvPr id="6"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name="page49">
    <p:spTree>
      <p:nvGrpSpPr>
        <p:cNvPr id="1" name=""/>
        <p:cNvGrpSpPr/>
        <p:nvPr/>
      </p:nvGrpSpPr>
      <p:grpSpPr>
        <a:xfrm>
          <a:off x="0" y="0"/>
          <a:ext cx="0" cy="0"/>
          <a:chOff x="0" y="0"/>
          <a:chExt cx="0" cy="0"/>
        </a:xfrm>
      </p:grpSpPr>
      <p:sp>
        <p:nvSpPr>
          <p:cNvPr id="6" name="Slide Number Placeholder 1"/>
          <p:cNvSpPr>
            <a:spLocks noGrp="1"/>
          </p:cNvSpPr>
          <p:nvPr>
            <p:ph type="sldNum" sz="quarter" idx="12"/>
          </p:nvPr>
        </p:nvSpPr>
        <p:spPr>
          <a:xfrm>
            <a:off x="10067279" y="6356351"/>
            <a:ext cx="561975" cy="365125"/>
          </a:xfrm>
        </p:spPr>
        <p:txBody>
          <a:bodyPr/>
          <a:lstStyle/>
          <a:p>
            <a:pPr>
              <a:defRPr/>
            </a:pPr>
            <a:fld id="{7B320F5F-5A6C-43CB-B0EC-C1BAC9EC38B8}" type="slidenum">
              <a:rPr/>
              <a:pPr>
                <a:defRPr/>
              </a:pPr>
              <a:t>50</a:t>
            </a:fld>
            <a:endParaRPr/>
          </a:p>
        </p:txBody>
      </p:sp>
      <p:sp>
        <p:nvSpPr>
          <p:cNvPr id="2" name="Title 1"/>
          <p:cNvSpPr txBox="1">
            <a:spLocks noGrp="1"/>
          </p:cNvSpPr>
          <p:nvPr>
            <p:ph type="title" idx="4294967295"/>
          </p:nvPr>
        </p:nvSpPr>
        <p:spPr>
          <a:xfrm>
            <a:off x="1749425" y="130176"/>
            <a:ext cx="8689975"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Branch Instructions</a:t>
            </a:r>
          </a:p>
        </p:txBody>
      </p:sp>
      <p:sp>
        <p:nvSpPr>
          <p:cNvPr id="74757" name="Text Placeholder 2"/>
          <p:cNvSpPr txBox="1">
            <a:spLocks noGrp="1"/>
          </p:cNvSpPr>
          <p:nvPr>
            <p:ph type="body" idx="4294967295"/>
          </p:nvPr>
        </p:nvSpPr>
        <p:spPr bwMode="auto">
          <a:xfrm>
            <a:off x="1749425" y="1508919"/>
            <a:ext cx="8613775" cy="45259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lvl1pPr marL="431800" indent="-323850">
              <a:defRPr sz="3200">
                <a:solidFill>
                  <a:srgbClr val="000000"/>
                </a:solidFill>
                <a:latin typeface="Calibri" pitchFamily="34" charset="0"/>
              </a:defRPr>
            </a:lvl1pPr>
            <a:lvl2pPr>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dirty="0">
                <a:ea typeface="Microsoft YaHei"/>
              </a:rPr>
              <a:t>Unconditional branch instruction</a:t>
            </a:r>
          </a:p>
        </p:txBody>
      </p:sp>
      <p:grpSp>
        <p:nvGrpSpPr>
          <p:cNvPr id="74758" name="Group 6"/>
          <p:cNvGrpSpPr>
            <a:grpSpLocks noChangeAspect="1"/>
          </p:cNvGrpSpPr>
          <p:nvPr/>
        </p:nvGrpSpPr>
        <p:grpSpPr bwMode="auto">
          <a:xfrm>
            <a:off x="4237037" y="2237191"/>
            <a:ext cx="4395788" cy="663575"/>
            <a:chOff x="1968" y="1392"/>
            <a:chExt cx="2769" cy="418"/>
          </a:xfrm>
        </p:grpSpPr>
        <p:sp>
          <p:nvSpPr>
            <p:cNvPr id="74768" name="AutoShape 5"/>
            <p:cNvSpPr>
              <a:spLocks noChangeAspect="1" noChangeArrowheads="1" noTextEdit="1"/>
            </p:cNvSpPr>
            <p:nvPr/>
          </p:nvSpPr>
          <p:spPr bwMode="auto">
            <a:xfrm>
              <a:off x="1968" y="1392"/>
              <a:ext cx="2769" cy="4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74769" name="Line 7"/>
            <p:cNvSpPr>
              <a:spLocks noChangeShapeType="1"/>
            </p:cNvSpPr>
            <p:nvPr/>
          </p:nvSpPr>
          <p:spPr bwMode="auto">
            <a:xfrm>
              <a:off x="1996" y="1420"/>
              <a:ext cx="2702" cy="0"/>
            </a:xfrm>
            <a:prstGeom prst="line">
              <a:avLst/>
            </a:prstGeom>
            <a:noFill/>
            <a:ln w="0">
              <a:solidFill>
                <a:srgbClr val="1A1B1C"/>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4770" name="Line 8"/>
            <p:cNvSpPr>
              <a:spLocks noChangeShapeType="1"/>
            </p:cNvSpPr>
            <p:nvPr/>
          </p:nvSpPr>
          <p:spPr bwMode="auto">
            <a:xfrm>
              <a:off x="2010" y="1462"/>
              <a:ext cx="2688" cy="0"/>
            </a:xfrm>
            <a:prstGeom prst="line">
              <a:avLst/>
            </a:prstGeom>
            <a:noFill/>
            <a:ln w="0">
              <a:solidFill>
                <a:srgbClr val="1A1B1C"/>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4771" name="Line 9"/>
            <p:cNvSpPr>
              <a:spLocks noChangeShapeType="1"/>
            </p:cNvSpPr>
            <p:nvPr/>
          </p:nvSpPr>
          <p:spPr bwMode="auto">
            <a:xfrm flipV="1">
              <a:off x="2010" y="1476"/>
              <a:ext cx="0" cy="238"/>
            </a:xfrm>
            <a:prstGeom prst="line">
              <a:avLst/>
            </a:prstGeom>
            <a:noFill/>
            <a:ln w="0">
              <a:solidFill>
                <a:srgbClr val="1A1B1C"/>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4772" name="Line 10"/>
            <p:cNvSpPr>
              <a:spLocks noChangeShapeType="1"/>
            </p:cNvSpPr>
            <p:nvPr/>
          </p:nvSpPr>
          <p:spPr bwMode="auto">
            <a:xfrm flipV="1">
              <a:off x="2052" y="1476"/>
              <a:ext cx="0" cy="238"/>
            </a:xfrm>
            <a:prstGeom prst="line">
              <a:avLst/>
            </a:prstGeom>
            <a:noFill/>
            <a:ln w="0">
              <a:solidFill>
                <a:srgbClr val="1A1B1C"/>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4773" name="Rectangle 11"/>
            <p:cNvSpPr>
              <a:spLocks noChangeArrowheads="1"/>
            </p:cNvSpPr>
            <p:nvPr/>
          </p:nvSpPr>
          <p:spPr bwMode="auto">
            <a:xfrm>
              <a:off x="2178" y="1462"/>
              <a:ext cx="490"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600" dirty="0">
                  <a:solidFill>
                    <a:srgbClr val="1A1B1C"/>
                  </a:solidFill>
                  <a:latin typeface="Times New Roman" pitchFamily="18" charset="0"/>
                </a:rPr>
                <a:t>b .foo</a:t>
              </a:r>
              <a:endParaRPr lang="en-US" dirty="0">
                <a:latin typeface="Arial" pitchFamily="34" charset="0"/>
              </a:endParaRPr>
            </a:p>
          </p:txBody>
        </p:sp>
        <p:sp>
          <p:nvSpPr>
            <p:cNvPr id="74774" name="Line 12"/>
            <p:cNvSpPr>
              <a:spLocks noChangeShapeType="1"/>
            </p:cNvSpPr>
            <p:nvPr/>
          </p:nvSpPr>
          <p:spPr bwMode="auto">
            <a:xfrm flipV="1">
              <a:off x="3102" y="1476"/>
              <a:ext cx="0" cy="238"/>
            </a:xfrm>
            <a:prstGeom prst="line">
              <a:avLst/>
            </a:prstGeom>
            <a:noFill/>
            <a:ln w="0">
              <a:solidFill>
                <a:srgbClr val="1A1B1C"/>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4775" name="Rectangle 13"/>
            <p:cNvSpPr>
              <a:spLocks noChangeArrowheads="1"/>
            </p:cNvSpPr>
            <p:nvPr/>
          </p:nvSpPr>
          <p:spPr bwMode="auto">
            <a:xfrm>
              <a:off x="3228" y="1462"/>
              <a:ext cx="1207"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600" dirty="0">
                  <a:solidFill>
                    <a:srgbClr val="1A1B1C"/>
                  </a:solidFill>
                  <a:latin typeface="Times New Roman" pitchFamily="18" charset="0"/>
                </a:rPr>
                <a:t>branch to .foo</a:t>
              </a:r>
              <a:endParaRPr lang="en-US" dirty="0">
                <a:latin typeface="Arial" pitchFamily="34" charset="0"/>
              </a:endParaRPr>
            </a:p>
          </p:txBody>
        </p:sp>
        <p:sp>
          <p:nvSpPr>
            <p:cNvPr id="74776" name="Line 14"/>
            <p:cNvSpPr>
              <a:spLocks noChangeShapeType="1"/>
            </p:cNvSpPr>
            <p:nvPr/>
          </p:nvSpPr>
          <p:spPr bwMode="auto">
            <a:xfrm flipV="1">
              <a:off x="4642" y="1476"/>
              <a:ext cx="0" cy="238"/>
            </a:xfrm>
            <a:prstGeom prst="line">
              <a:avLst/>
            </a:prstGeom>
            <a:noFill/>
            <a:ln w="0">
              <a:solidFill>
                <a:srgbClr val="1A1B1C"/>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4777" name="Line 15"/>
            <p:cNvSpPr>
              <a:spLocks noChangeShapeType="1"/>
            </p:cNvSpPr>
            <p:nvPr/>
          </p:nvSpPr>
          <p:spPr bwMode="auto">
            <a:xfrm flipV="1">
              <a:off x="4698" y="1476"/>
              <a:ext cx="0" cy="238"/>
            </a:xfrm>
            <a:prstGeom prst="line">
              <a:avLst/>
            </a:prstGeom>
            <a:noFill/>
            <a:ln w="0">
              <a:solidFill>
                <a:srgbClr val="1A1B1C"/>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4778" name="Line 16"/>
            <p:cNvSpPr>
              <a:spLocks noChangeShapeType="1"/>
            </p:cNvSpPr>
            <p:nvPr/>
          </p:nvSpPr>
          <p:spPr bwMode="auto">
            <a:xfrm>
              <a:off x="2010" y="1728"/>
              <a:ext cx="2688" cy="0"/>
            </a:xfrm>
            <a:prstGeom prst="line">
              <a:avLst/>
            </a:prstGeom>
            <a:noFill/>
            <a:ln w="0">
              <a:solidFill>
                <a:srgbClr val="1A1B1C"/>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4779" name="Line 17"/>
            <p:cNvSpPr>
              <a:spLocks noChangeShapeType="1"/>
            </p:cNvSpPr>
            <p:nvPr/>
          </p:nvSpPr>
          <p:spPr bwMode="auto">
            <a:xfrm>
              <a:off x="1996" y="1770"/>
              <a:ext cx="2702" cy="0"/>
            </a:xfrm>
            <a:prstGeom prst="line">
              <a:avLst/>
            </a:prstGeom>
            <a:noFill/>
            <a:ln w="0">
              <a:solidFill>
                <a:srgbClr val="1A1B1C"/>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74759" name="Group 33"/>
          <p:cNvGrpSpPr>
            <a:grpSpLocks noChangeAspect="1"/>
          </p:cNvGrpSpPr>
          <p:nvPr/>
        </p:nvGrpSpPr>
        <p:grpSpPr bwMode="auto">
          <a:xfrm>
            <a:off x="4449762" y="3154363"/>
            <a:ext cx="3952875" cy="1828800"/>
            <a:chOff x="1988" y="1968"/>
            <a:chExt cx="2490" cy="1152"/>
          </a:xfrm>
        </p:grpSpPr>
        <p:sp>
          <p:nvSpPr>
            <p:cNvPr id="74760" name="AutoShape 32"/>
            <p:cNvSpPr>
              <a:spLocks noChangeAspect="1" noChangeArrowheads="1" noTextEdit="1"/>
            </p:cNvSpPr>
            <p:nvPr/>
          </p:nvSpPr>
          <p:spPr bwMode="auto">
            <a:xfrm>
              <a:off x="1988" y="1968"/>
              <a:ext cx="2490" cy="1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74761" name="Rectangle 34"/>
            <p:cNvSpPr>
              <a:spLocks noChangeArrowheads="1"/>
            </p:cNvSpPr>
            <p:nvPr/>
          </p:nvSpPr>
          <p:spPr bwMode="auto">
            <a:xfrm>
              <a:off x="2044" y="2033"/>
              <a:ext cx="1216"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dirty="0">
                  <a:solidFill>
                    <a:srgbClr val="1A1B1C"/>
                  </a:solidFill>
                  <a:latin typeface="Courier New" pitchFamily="49" charset="0"/>
                  <a:cs typeface="Courier New" pitchFamily="49" charset="0"/>
                </a:rPr>
                <a:t>add r1, r2, r3</a:t>
              </a:r>
              <a:endParaRPr lang="en-US" dirty="0">
                <a:latin typeface="Courier New" pitchFamily="49" charset="0"/>
                <a:cs typeface="Courier New" pitchFamily="49" charset="0"/>
              </a:endParaRPr>
            </a:p>
          </p:txBody>
        </p:sp>
        <p:sp>
          <p:nvSpPr>
            <p:cNvPr id="74762" name="Rectangle 35"/>
            <p:cNvSpPr>
              <a:spLocks noChangeArrowheads="1"/>
            </p:cNvSpPr>
            <p:nvPr/>
          </p:nvSpPr>
          <p:spPr bwMode="auto">
            <a:xfrm>
              <a:off x="2044" y="2202"/>
              <a:ext cx="521"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dirty="0">
                  <a:solidFill>
                    <a:srgbClr val="1A1B1C"/>
                  </a:solidFill>
                  <a:latin typeface="Courier New" pitchFamily="49" charset="0"/>
                  <a:cs typeface="Courier New" pitchFamily="49" charset="0"/>
                </a:rPr>
                <a:t>b .foo</a:t>
              </a:r>
              <a:endParaRPr lang="en-US" dirty="0">
                <a:latin typeface="Courier New" pitchFamily="49" charset="0"/>
                <a:cs typeface="Courier New" pitchFamily="49" charset="0"/>
              </a:endParaRPr>
            </a:p>
          </p:txBody>
        </p:sp>
        <p:sp>
          <p:nvSpPr>
            <p:cNvPr id="74763" name="Rectangle 36"/>
            <p:cNvSpPr>
              <a:spLocks noChangeArrowheads="1"/>
            </p:cNvSpPr>
            <p:nvPr/>
          </p:nvSpPr>
          <p:spPr bwMode="auto">
            <a:xfrm>
              <a:off x="2044" y="2370"/>
              <a:ext cx="261"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a:solidFill>
                    <a:srgbClr val="1A1B1C"/>
                  </a:solidFill>
                  <a:latin typeface="Courier New" pitchFamily="49" charset="0"/>
                  <a:cs typeface="Courier New" pitchFamily="49" charset="0"/>
                </a:rPr>
                <a:t>...</a:t>
              </a:r>
              <a:endParaRPr lang="en-US">
                <a:latin typeface="Courier New" pitchFamily="49" charset="0"/>
                <a:cs typeface="Courier New" pitchFamily="49" charset="0"/>
              </a:endParaRPr>
            </a:p>
          </p:txBody>
        </p:sp>
        <p:sp>
          <p:nvSpPr>
            <p:cNvPr id="74764" name="Rectangle 37"/>
            <p:cNvSpPr>
              <a:spLocks noChangeArrowheads="1"/>
            </p:cNvSpPr>
            <p:nvPr/>
          </p:nvSpPr>
          <p:spPr bwMode="auto">
            <a:xfrm>
              <a:off x="2044" y="2539"/>
              <a:ext cx="261"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a:solidFill>
                    <a:srgbClr val="1A1B1C"/>
                  </a:solidFill>
                  <a:latin typeface="Courier New" pitchFamily="49" charset="0"/>
                  <a:cs typeface="Courier New" pitchFamily="49" charset="0"/>
                </a:rPr>
                <a:t>...</a:t>
              </a:r>
              <a:endParaRPr lang="en-US">
                <a:latin typeface="Courier New" pitchFamily="49" charset="0"/>
                <a:cs typeface="Courier New" pitchFamily="49" charset="0"/>
              </a:endParaRPr>
            </a:p>
          </p:txBody>
        </p:sp>
        <p:sp>
          <p:nvSpPr>
            <p:cNvPr id="74765" name="Rectangle 38"/>
            <p:cNvSpPr>
              <a:spLocks noChangeArrowheads="1"/>
            </p:cNvSpPr>
            <p:nvPr/>
          </p:nvSpPr>
          <p:spPr bwMode="auto">
            <a:xfrm>
              <a:off x="2044" y="2707"/>
              <a:ext cx="434"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a:solidFill>
                    <a:srgbClr val="1A1B1C"/>
                  </a:solidFill>
                  <a:latin typeface="Courier New" pitchFamily="49" charset="0"/>
                  <a:cs typeface="Courier New" pitchFamily="49" charset="0"/>
                </a:rPr>
                <a:t>.foo:</a:t>
              </a:r>
              <a:endParaRPr lang="en-US">
                <a:latin typeface="Courier New" pitchFamily="49" charset="0"/>
                <a:cs typeface="Courier New" pitchFamily="49" charset="0"/>
              </a:endParaRPr>
            </a:p>
          </p:txBody>
        </p:sp>
        <p:sp>
          <p:nvSpPr>
            <p:cNvPr id="74766" name="Rectangle 39"/>
            <p:cNvSpPr>
              <a:spLocks noChangeArrowheads="1"/>
            </p:cNvSpPr>
            <p:nvPr/>
          </p:nvSpPr>
          <p:spPr bwMode="auto">
            <a:xfrm>
              <a:off x="2634" y="2885"/>
              <a:ext cx="1216"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a:solidFill>
                    <a:srgbClr val="1A1B1C"/>
                  </a:solidFill>
                  <a:latin typeface="Courier New" pitchFamily="49" charset="0"/>
                  <a:cs typeface="Courier New" pitchFamily="49" charset="0"/>
                </a:rPr>
                <a:t>add r3, r1, r4</a:t>
              </a:r>
              <a:endParaRPr lang="en-US">
                <a:latin typeface="Courier New" pitchFamily="49" charset="0"/>
                <a:cs typeface="Courier New" pitchFamily="49" charset="0"/>
              </a:endParaRPr>
            </a:p>
          </p:txBody>
        </p:sp>
        <p:sp>
          <p:nvSpPr>
            <p:cNvPr id="74767" name="Rectangle 40"/>
            <p:cNvSpPr>
              <a:spLocks noChangeArrowheads="1"/>
            </p:cNvSpPr>
            <p:nvPr/>
          </p:nvSpPr>
          <p:spPr bwMode="auto">
            <a:xfrm>
              <a:off x="2007" y="1987"/>
              <a:ext cx="2451" cy="1113"/>
            </a:xfrm>
            <a:prstGeom prst="rect">
              <a:avLst/>
            </a:prstGeom>
            <a:noFill/>
            <a:ln w="9">
              <a:solidFill>
                <a:srgbClr val="24211D"/>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latin typeface="Courier New" pitchFamily="49" charset="0"/>
                <a:cs typeface="Courier New" pitchFamily="49" charset="0"/>
              </a:endParaRPr>
            </a:p>
          </p:txBody>
        </p:sp>
      </p:grpSp>
      <p:pic>
        <p:nvPicPr>
          <p:cNvPr id="28"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name="page50">
    <p:spTree>
      <p:nvGrpSpPr>
        <p:cNvPr id="1" name=""/>
        <p:cNvGrpSpPr/>
        <p:nvPr/>
      </p:nvGrpSpPr>
      <p:grpSpPr>
        <a:xfrm>
          <a:off x="0" y="0"/>
          <a:ext cx="0" cy="0"/>
          <a:chOff x="0" y="0"/>
          <a:chExt cx="0" cy="0"/>
        </a:xfrm>
      </p:grpSpPr>
      <p:sp>
        <p:nvSpPr>
          <p:cNvPr id="5" name="Slide Number Placeholder 1"/>
          <p:cNvSpPr>
            <a:spLocks noGrp="1"/>
          </p:cNvSpPr>
          <p:nvPr>
            <p:ph type="sldNum" sz="quarter" idx="12"/>
          </p:nvPr>
        </p:nvSpPr>
        <p:spPr>
          <a:xfrm>
            <a:off x="10067279" y="6356351"/>
            <a:ext cx="561975" cy="365125"/>
          </a:xfrm>
        </p:spPr>
        <p:txBody>
          <a:bodyPr/>
          <a:lstStyle/>
          <a:p>
            <a:pPr>
              <a:defRPr/>
            </a:pPr>
            <a:fld id="{1DBBA23B-8BE4-4077-BF29-BFFA77E58DCF}" type="slidenum">
              <a:rPr/>
              <a:pPr>
                <a:defRPr/>
              </a:pPr>
              <a:t>51</a:t>
            </a:fld>
            <a:endParaRPr/>
          </a:p>
        </p:txBody>
      </p:sp>
      <p:sp>
        <p:nvSpPr>
          <p:cNvPr id="2" name="Title 1"/>
          <p:cNvSpPr txBox="1">
            <a:spLocks noGrp="1"/>
          </p:cNvSpPr>
          <p:nvPr>
            <p:ph type="title" idx="4294967295"/>
          </p:nvPr>
        </p:nvSpPr>
        <p:spPr>
          <a:xfrm>
            <a:off x="1752600" y="152401"/>
            <a:ext cx="868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Conditional Branch Instructions</a:t>
            </a:r>
          </a:p>
        </p:txBody>
      </p:sp>
      <p:sp>
        <p:nvSpPr>
          <p:cNvPr id="75781" name="Text Placeholder 2"/>
          <p:cNvSpPr txBox="1">
            <a:spLocks noGrp="1"/>
          </p:cNvSpPr>
          <p:nvPr>
            <p:ph type="body" idx="4294967295"/>
          </p:nvPr>
        </p:nvSpPr>
        <p:spPr bwMode="auto">
          <a:xfrm>
            <a:off x="1803400" y="2875652"/>
            <a:ext cx="8407400" cy="37893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lvl1pPr marL="431800" indent="-323850">
              <a:defRPr sz="3200">
                <a:solidFill>
                  <a:srgbClr val="000000"/>
                </a:solidFill>
                <a:latin typeface="Calibri" pitchFamily="34" charset="0"/>
              </a:defRPr>
            </a:lvl1pPr>
            <a:lvl2pPr marL="863600" indent="-323850">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dirty="0">
                <a:ea typeface="Microsoft YaHei"/>
              </a:rPr>
              <a:t>The flags are only set by </a:t>
            </a:r>
            <a:r>
              <a:rPr lang="en-US" dirty="0" err="1">
                <a:ea typeface="Microsoft YaHei"/>
              </a:rPr>
              <a:t>cmp</a:t>
            </a:r>
            <a:r>
              <a:rPr lang="en-US" dirty="0">
                <a:ea typeface="Microsoft YaHei"/>
              </a:rPr>
              <a:t> instructions</a:t>
            </a:r>
          </a:p>
          <a:p>
            <a:pPr>
              <a:spcBef>
                <a:spcPct val="0"/>
              </a:spcBef>
              <a:spcAft>
                <a:spcPts val="1413"/>
              </a:spcAft>
            </a:pPr>
            <a:r>
              <a:rPr lang="en-US" dirty="0" err="1">
                <a:solidFill>
                  <a:srgbClr val="C5000B"/>
                </a:solidFill>
                <a:ea typeface="Microsoft YaHei"/>
              </a:rPr>
              <a:t>beq</a:t>
            </a:r>
            <a:r>
              <a:rPr lang="en-US" dirty="0">
                <a:solidFill>
                  <a:srgbClr val="C5000B"/>
                </a:solidFill>
                <a:ea typeface="Microsoft YaHei"/>
              </a:rPr>
              <a:t> (branch if equal)</a:t>
            </a:r>
          </a:p>
          <a:p>
            <a:pPr lvl="1">
              <a:spcBef>
                <a:spcPct val="0"/>
              </a:spcBef>
              <a:spcAft>
                <a:spcPts val="1138"/>
              </a:spcAft>
            </a:pPr>
            <a:r>
              <a:rPr lang="en-US" sz="2400" dirty="0">
                <a:ea typeface="Microsoft YaHei"/>
              </a:rPr>
              <a:t>If </a:t>
            </a:r>
            <a:r>
              <a:rPr lang="en-US" sz="2400" dirty="0" err="1">
                <a:ea typeface="Microsoft YaHei"/>
              </a:rPr>
              <a:t>flags.E</a:t>
            </a:r>
            <a:r>
              <a:rPr lang="en-US" sz="2400" dirty="0">
                <a:ea typeface="Microsoft YaHei"/>
              </a:rPr>
              <a:t> = 1, jump to .foo</a:t>
            </a:r>
          </a:p>
          <a:p>
            <a:pPr>
              <a:spcBef>
                <a:spcPct val="0"/>
              </a:spcBef>
              <a:spcAft>
                <a:spcPts val="1413"/>
              </a:spcAft>
            </a:pPr>
            <a:r>
              <a:rPr lang="en-US" dirty="0" err="1">
                <a:solidFill>
                  <a:srgbClr val="9966CC"/>
                </a:solidFill>
                <a:ea typeface="Microsoft YaHei"/>
              </a:rPr>
              <a:t>bgt</a:t>
            </a:r>
            <a:r>
              <a:rPr lang="en-US" dirty="0">
                <a:solidFill>
                  <a:srgbClr val="9966CC"/>
                </a:solidFill>
                <a:ea typeface="Microsoft YaHei"/>
              </a:rPr>
              <a:t> (branch if greater than)</a:t>
            </a:r>
          </a:p>
          <a:p>
            <a:pPr lvl="1">
              <a:spcBef>
                <a:spcPct val="0"/>
              </a:spcBef>
              <a:spcAft>
                <a:spcPts val="1138"/>
              </a:spcAft>
            </a:pPr>
            <a:r>
              <a:rPr lang="en-US" sz="2400" dirty="0">
                <a:ea typeface="Microsoft YaHei"/>
              </a:rPr>
              <a:t>If </a:t>
            </a:r>
            <a:r>
              <a:rPr lang="en-US" sz="2400" dirty="0" err="1">
                <a:ea typeface="Microsoft YaHei"/>
              </a:rPr>
              <a:t>flags.GT</a:t>
            </a:r>
            <a:r>
              <a:rPr lang="en-US" sz="2400" dirty="0">
                <a:ea typeface="Microsoft YaHei"/>
              </a:rPr>
              <a:t> = 1, jump to .foo</a:t>
            </a:r>
          </a:p>
          <a:p>
            <a:pPr lvl="1">
              <a:spcBef>
                <a:spcPct val="0"/>
              </a:spcBef>
              <a:spcAft>
                <a:spcPts val="1138"/>
              </a:spcAft>
            </a:pPr>
            <a:endParaRPr lang="en-US" sz="2400" dirty="0">
              <a:ea typeface="Microsoft YaHei"/>
            </a:endParaRPr>
          </a:p>
        </p:txBody>
      </p:sp>
      <p:grpSp>
        <p:nvGrpSpPr>
          <p:cNvPr id="75782" name="Group 6"/>
          <p:cNvGrpSpPr>
            <a:grpSpLocks noChangeAspect="1"/>
          </p:cNvGrpSpPr>
          <p:nvPr/>
        </p:nvGrpSpPr>
        <p:grpSpPr bwMode="auto">
          <a:xfrm>
            <a:off x="3126879" y="1847850"/>
            <a:ext cx="5819775" cy="1131888"/>
            <a:chOff x="1536" y="1104"/>
            <a:chExt cx="3666" cy="713"/>
          </a:xfrm>
        </p:grpSpPr>
        <p:sp>
          <p:nvSpPr>
            <p:cNvPr id="75783" name="AutoShape 5"/>
            <p:cNvSpPr>
              <a:spLocks noChangeAspect="1" noChangeArrowheads="1" noTextEdit="1"/>
            </p:cNvSpPr>
            <p:nvPr/>
          </p:nvSpPr>
          <p:spPr bwMode="auto">
            <a:xfrm>
              <a:off x="1536" y="1104"/>
              <a:ext cx="3666" cy="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75784" name="Freeform 7"/>
            <p:cNvSpPr>
              <a:spLocks noEditPoints="1"/>
            </p:cNvSpPr>
            <p:nvPr/>
          </p:nvSpPr>
          <p:spPr bwMode="auto">
            <a:xfrm>
              <a:off x="1560" y="1175"/>
              <a:ext cx="0" cy="428"/>
            </a:xfrm>
            <a:custGeom>
              <a:avLst/>
              <a:gdLst>
                <a:gd name="T0" fmla="*/ 214 h 36"/>
                <a:gd name="T1" fmla="*/ 0 h 36"/>
                <a:gd name="T2" fmla="*/ 428 h 36"/>
                <a:gd name="T3" fmla="*/ 214 h 36"/>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36">
                  <a:moveTo>
                    <a:pt x="0" y="18"/>
                  </a:moveTo>
                  <a:lnTo>
                    <a:pt x="0" y="0"/>
                  </a:lnTo>
                  <a:moveTo>
                    <a:pt x="0" y="36"/>
                  </a:moveTo>
                  <a:lnTo>
                    <a:pt x="0" y="18"/>
                  </a:lnTo>
                </a:path>
              </a:pathLst>
            </a:custGeom>
            <a:noFill/>
            <a:ln w="0">
              <a:solidFill>
                <a:srgbClr val="1A1B1C"/>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5785" name="Line 8"/>
            <p:cNvSpPr>
              <a:spLocks noChangeShapeType="1"/>
            </p:cNvSpPr>
            <p:nvPr/>
          </p:nvSpPr>
          <p:spPr bwMode="auto">
            <a:xfrm flipV="1">
              <a:off x="1619" y="1175"/>
              <a:ext cx="0" cy="214"/>
            </a:xfrm>
            <a:prstGeom prst="line">
              <a:avLst/>
            </a:prstGeom>
            <a:noFill/>
            <a:ln w="0">
              <a:solidFill>
                <a:srgbClr val="1A1B1C"/>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5786" name="Rectangle 9"/>
            <p:cNvSpPr>
              <a:spLocks noChangeArrowheads="1"/>
            </p:cNvSpPr>
            <p:nvPr/>
          </p:nvSpPr>
          <p:spPr bwMode="auto">
            <a:xfrm>
              <a:off x="1726" y="1164"/>
              <a:ext cx="583"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200">
                  <a:solidFill>
                    <a:srgbClr val="1A1B1C"/>
                  </a:solidFill>
                  <a:latin typeface="Times New Roman" pitchFamily="18" charset="0"/>
                </a:rPr>
                <a:t>beq .foo</a:t>
              </a:r>
              <a:endParaRPr lang="en-US">
                <a:latin typeface="Arial" pitchFamily="34" charset="0"/>
              </a:endParaRPr>
            </a:p>
          </p:txBody>
        </p:sp>
        <p:sp>
          <p:nvSpPr>
            <p:cNvPr id="75787" name="Line 10"/>
            <p:cNvSpPr>
              <a:spLocks noChangeShapeType="1"/>
            </p:cNvSpPr>
            <p:nvPr/>
          </p:nvSpPr>
          <p:spPr bwMode="auto">
            <a:xfrm flipV="1">
              <a:off x="2522" y="1175"/>
              <a:ext cx="0" cy="214"/>
            </a:xfrm>
            <a:prstGeom prst="line">
              <a:avLst/>
            </a:prstGeom>
            <a:noFill/>
            <a:ln w="0">
              <a:solidFill>
                <a:srgbClr val="1A1B1C"/>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5788" name="Rectangle 11"/>
            <p:cNvSpPr>
              <a:spLocks noChangeArrowheads="1"/>
            </p:cNvSpPr>
            <p:nvPr/>
          </p:nvSpPr>
          <p:spPr bwMode="auto">
            <a:xfrm>
              <a:off x="2629" y="1164"/>
              <a:ext cx="2056" cy="4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200" dirty="0">
                  <a:solidFill>
                    <a:srgbClr val="1A1B1C"/>
                  </a:solidFill>
                  <a:latin typeface="Times New Roman" pitchFamily="18" charset="0"/>
                </a:rPr>
                <a:t>branch to .foo if </a:t>
              </a:r>
              <a:r>
                <a:rPr lang="en-US" sz="2200" i="1" dirty="0" err="1">
                  <a:solidFill>
                    <a:srgbClr val="1A1B1C"/>
                  </a:solidFill>
                  <a:latin typeface="Times New Roman" pitchFamily="18" charset="0"/>
                </a:rPr>
                <a:t>flags.E</a:t>
              </a:r>
              <a:r>
                <a:rPr lang="en-US" sz="2200" i="1" dirty="0">
                  <a:solidFill>
                    <a:srgbClr val="1A1B1C"/>
                  </a:solidFill>
                  <a:latin typeface="Times New Roman" pitchFamily="18" charset="0"/>
                </a:rPr>
                <a:t>  </a:t>
              </a:r>
              <a:r>
                <a:rPr lang="en-US" sz="2200" dirty="0">
                  <a:solidFill>
                    <a:srgbClr val="1A1B1C"/>
                  </a:solidFill>
                  <a:latin typeface="Times New Roman" pitchFamily="18" charset="0"/>
                </a:rPr>
                <a:t>= 1</a:t>
              </a:r>
              <a:endParaRPr lang="en-US" sz="2200" i="1" dirty="0">
                <a:latin typeface="Arial" pitchFamily="34" charset="0"/>
              </a:endParaRPr>
            </a:p>
            <a:p>
              <a:endParaRPr lang="en-US" sz="2200" dirty="0">
                <a:latin typeface="Arial" pitchFamily="34" charset="0"/>
              </a:endParaRPr>
            </a:p>
          </p:txBody>
        </p:sp>
        <p:sp>
          <p:nvSpPr>
            <p:cNvPr id="75789" name="Rectangle 12"/>
            <p:cNvSpPr>
              <a:spLocks noChangeArrowheads="1"/>
            </p:cNvSpPr>
            <p:nvPr/>
          </p:nvSpPr>
          <p:spPr bwMode="auto">
            <a:xfrm>
              <a:off x="3948" y="1164"/>
              <a:ext cx="0"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endParaRPr lang="en-US">
                <a:latin typeface="Arial" pitchFamily="34" charset="0"/>
              </a:endParaRPr>
            </a:p>
          </p:txBody>
        </p:sp>
        <p:sp>
          <p:nvSpPr>
            <p:cNvPr id="75790" name="Line 14"/>
            <p:cNvSpPr>
              <a:spLocks noChangeShapeType="1"/>
            </p:cNvSpPr>
            <p:nvPr/>
          </p:nvSpPr>
          <p:spPr bwMode="auto">
            <a:xfrm flipV="1">
              <a:off x="5124" y="1175"/>
              <a:ext cx="0" cy="214"/>
            </a:xfrm>
            <a:prstGeom prst="line">
              <a:avLst/>
            </a:prstGeom>
            <a:noFill/>
            <a:ln w="0">
              <a:solidFill>
                <a:srgbClr val="1A1B1C"/>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5791" name="Line 15"/>
            <p:cNvSpPr>
              <a:spLocks noChangeShapeType="1"/>
            </p:cNvSpPr>
            <p:nvPr/>
          </p:nvSpPr>
          <p:spPr bwMode="auto">
            <a:xfrm flipV="1">
              <a:off x="5171" y="1175"/>
              <a:ext cx="0" cy="214"/>
            </a:xfrm>
            <a:prstGeom prst="line">
              <a:avLst/>
            </a:prstGeom>
            <a:noFill/>
            <a:ln w="0">
              <a:solidFill>
                <a:srgbClr val="1A1B1C"/>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5792" name="Line 16"/>
            <p:cNvSpPr>
              <a:spLocks noChangeShapeType="1"/>
            </p:cNvSpPr>
            <p:nvPr/>
          </p:nvSpPr>
          <p:spPr bwMode="auto">
            <a:xfrm>
              <a:off x="1560" y="1389"/>
              <a:ext cx="3611" cy="0"/>
            </a:xfrm>
            <a:prstGeom prst="line">
              <a:avLst/>
            </a:prstGeom>
            <a:noFill/>
            <a:ln w="0">
              <a:solidFill>
                <a:srgbClr val="1A1B1C"/>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5793" name="Line 17"/>
            <p:cNvSpPr>
              <a:spLocks noChangeShapeType="1"/>
            </p:cNvSpPr>
            <p:nvPr/>
          </p:nvSpPr>
          <p:spPr bwMode="auto">
            <a:xfrm flipV="1">
              <a:off x="1619" y="1389"/>
              <a:ext cx="0" cy="214"/>
            </a:xfrm>
            <a:prstGeom prst="line">
              <a:avLst/>
            </a:prstGeom>
            <a:noFill/>
            <a:ln w="0">
              <a:solidFill>
                <a:srgbClr val="1A1B1C"/>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5794" name="Rectangle 18"/>
            <p:cNvSpPr>
              <a:spLocks noChangeArrowheads="1"/>
            </p:cNvSpPr>
            <p:nvPr/>
          </p:nvSpPr>
          <p:spPr bwMode="auto">
            <a:xfrm>
              <a:off x="1726" y="1390"/>
              <a:ext cx="553"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200">
                  <a:solidFill>
                    <a:srgbClr val="1A1B1C"/>
                  </a:solidFill>
                  <a:latin typeface="Times New Roman" pitchFamily="18" charset="0"/>
                </a:rPr>
                <a:t>bgt .foo</a:t>
              </a:r>
              <a:endParaRPr lang="en-US">
                <a:latin typeface="Arial" pitchFamily="34" charset="0"/>
              </a:endParaRPr>
            </a:p>
          </p:txBody>
        </p:sp>
        <p:sp>
          <p:nvSpPr>
            <p:cNvPr id="75795" name="Line 19"/>
            <p:cNvSpPr>
              <a:spLocks noChangeShapeType="1"/>
            </p:cNvSpPr>
            <p:nvPr/>
          </p:nvSpPr>
          <p:spPr bwMode="auto">
            <a:xfrm flipV="1">
              <a:off x="2522" y="1389"/>
              <a:ext cx="0" cy="214"/>
            </a:xfrm>
            <a:prstGeom prst="line">
              <a:avLst/>
            </a:prstGeom>
            <a:noFill/>
            <a:ln w="0">
              <a:solidFill>
                <a:srgbClr val="1A1B1C"/>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5796" name="Rectangle 20"/>
            <p:cNvSpPr>
              <a:spLocks noChangeArrowheads="1"/>
            </p:cNvSpPr>
            <p:nvPr/>
          </p:nvSpPr>
          <p:spPr bwMode="auto">
            <a:xfrm>
              <a:off x="2629" y="1390"/>
              <a:ext cx="2215" cy="4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200" dirty="0">
                  <a:solidFill>
                    <a:srgbClr val="1A1B1C"/>
                  </a:solidFill>
                  <a:latin typeface="Times New Roman" pitchFamily="18" charset="0"/>
                </a:rPr>
                <a:t>branch to .foo if  </a:t>
              </a:r>
              <a:r>
                <a:rPr lang="en-US" sz="2200" i="1" dirty="0" err="1">
                  <a:solidFill>
                    <a:srgbClr val="1A1B1C"/>
                  </a:solidFill>
                  <a:latin typeface="Times New Roman" pitchFamily="18" charset="0"/>
                </a:rPr>
                <a:t>flags.GT</a:t>
              </a:r>
              <a:r>
                <a:rPr lang="en-US" sz="2200" i="1" dirty="0">
                  <a:solidFill>
                    <a:srgbClr val="1A1B1C"/>
                  </a:solidFill>
                  <a:latin typeface="Times New Roman" pitchFamily="18" charset="0"/>
                </a:rPr>
                <a:t>  </a:t>
              </a:r>
              <a:r>
                <a:rPr lang="en-US" sz="2200" dirty="0">
                  <a:solidFill>
                    <a:srgbClr val="1A1B1C"/>
                  </a:solidFill>
                  <a:latin typeface="Times New Roman" pitchFamily="18" charset="0"/>
                </a:rPr>
                <a:t>= 1</a:t>
              </a:r>
              <a:endParaRPr lang="en-US" sz="2200" i="1" dirty="0">
                <a:latin typeface="Arial" pitchFamily="34" charset="0"/>
              </a:endParaRPr>
            </a:p>
            <a:p>
              <a:endParaRPr lang="en-US" sz="2200" dirty="0">
                <a:latin typeface="Arial" pitchFamily="34" charset="0"/>
              </a:endParaRPr>
            </a:p>
          </p:txBody>
        </p:sp>
        <p:sp>
          <p:nvSpPr>
            <p:cNvPr id="75797" name="Line 23"/>
            <p:cNvSpPr>
              <a:spLocks noChangeShapeType="1"/>
            </p:cNvSpPr>
            <p:nvPr/>
          </p:nvSpPr>
          <p:spPr bwMode="auto">
            <a:xfrm flipV="1">
              <a:off x="5124" y="1389"/>
              <a:ext cx="0" cy="214"/>
            </a:xfrm>
            <a:prstGeom prst="line">
              <a:avLst/>
            </a:prstGeom>
            <a:noFill/>
            <a:ln w="0">
              <a:solidFill>
                <a:srgbClr val="1A1B1C"/>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5798" name="Line 24"/>
            <p:cNvSpPr>
              <a:spLocks noChangeShapeType="1"/>
            </p:cNvSpPr>
            <p:nvPr/>
          </p:nvSpPr>
          <p:spPr bwMode="auto">
            <a:xfrm flipV="1">
              <a:off x="5171" y="1389"/>
              <a:ext cx="0" cy="214"/>
            </a:xfrm>
            <a:prstGeom prst="line">
              <a:avLst/>
            </a:prstGeom>
            <a:noFill/>
            <a:ln w="0">
              <a:solidFill>
                <a:srgbClr val="1A1B1C"/>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5799" name="Freeform 25"/>
            <p:cNvSpPr>
              <a:spLocks noEditPoints="1"/>
            </p:cNvSpPr>
            <p:nvPr/>
          </p:nvSpPr>
          <p:spPr bwMode="auto">
            <a:xfrm>
              <a:off x="1560" y="1128"/>
              <a:ext cx="3611" cy="523"/>
            </a:xfrm>
            <a:custGeom>
              <a:avLst/>
              <a:gdLst>
                <a:gd name="T0" fmla="*/ 0 w 304"/>
                <a:gd name="T1" fmla="*/ 523 h 44"/>
                <a:gd name="T2" fmla="*/ 3611 w 304"/>
                <a:gd name="T3" fmla="*/ 523 h 44"/>
                <a:gd name="T4" fmla="*/ 0 w 304"/>
                <a:gd name="T5" fmla="*/ 487 h 44"/>
                <a:gd name="T6" fmla="*/ 3611 w 304"/>
                <a:gd name="T7" fmla="*/ 487 h 44"/>
                <a:gd name="T8" fmla="*/ 0 w 304"/>
                <a:gd name="T9" fmla="*/ 48 h 44"/>
                <a:gd name="T10" fmla="*/ 3611 w 304"/>
                <a:gd name="T11" fmla="*/ 48 h 44"/>
                <a:gd name="T12" fmla="*/ 0 w 304"/>
                <a:gd name="T13" fmla="*/ 0 h 44"/>
                <a:gd name="T14" fmla="*/ 3611 w 304"/>
                <a:gd name="T15" fmla="*/ 0 h 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4" h="44">
                  <a:moveTo>
                    <a:pt x="0" y="44"/>
                  </a:moveTo>
                  <a:lnTo>
                    <a:pt x="304" y="44"/>
                  </a:lnTo>
                  <a:moveTo>
                    <a:pt x="0" y="41"/>
                  </a:moveTo>
                  <a:lnTo>
                    <a:pt x="304" y="41"/>
                  </a:lnTo>
                  <a:moveTo>
                    <a:pt x="0" y="4"/>
                  </a:moveTo>
                  <a:lnTo>
                    <a:pt x="304" y="4"/>
                  </a:lnTo>
                  <a:moveTo>
                    <a:pt x="0" y="0"/>
                  </a:moveTo>
                  <a:lnTo>
                    <a:pt x="304" y="0"/>
                  </a:lnTo>
                </a:path>
              </a:pathLst>
            </a:custGeom>
            <a:noFill/>
            <a:ln w="0">
              <a:solidFill>
                <a:srgbClr val="1A1B1C"/>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pic>
        <p:nvPicPr>
          <p:cNvPr id="24"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name="page51">
    <p:spTree>
      <p:nvGrpSpPr>
        <p:cNvPr id="1" name=""/>
        <p:cNvGrpSpPr/>
        <p:nvPr/>
      </p:nvGrpSpPr>
      <p:grpSpPr>
        <a:xfrm>
          <a:off x="0" y="0"/>
          <a:ext cx="0" cy="0"/>
          <a:chOff x="0" y="0"/>
          <a:chExt cx="0" cy="0"/>
        </a:xfrm>
      </p:grpSpPr>
      <p:sp>
        <p:nvSpPr>
          <p:cNvPr id="5" name="Slide Number Placeholder 1"/>
          <p:cNvSpPr>
            <a:spLocks noGrp="1"/>
          </p:cNvSpPr>
          <p:nvPr>
            <p:ph type="sldNum" sz="quarter" idx="12"/>
          </p:nvPr>
        </p:nvSpPr>
        <p:spPr>
          <a:xfrm>
            <a:off x="10067279" y="6356351"/>
            <a:ext cx="561975" cy="365125"/>
          </a:xfrm>
        </p:spPr>
        <p:txBody>
          <a:bodyPr/>
          <a:lstStyle/>
          <a:p>
            <a:pPr>
              <a:defRPr/>
            </a:pPr>
            <a:fld id="{1FEE754E-1738-4700-BCAA-2B455C8FAC83}" type="slidenum">
              <a:rPr/>
              <a:pPr>
                <a:defRPr/>
              </a:pPr>
              <a:t>52</a:t>
            </a:fld>
            <a:endParaRPr/>
          </a:p>
        </p:txBody>
      </p:sp>
      <p:sp>
        <p:nvSpPr>
          <p:cNvPr id="2" name="Title 1"/>
          <p:cNvSpPr txBox="1">
            <a:spLocks noGrp="1"/>
          </p:cNvSpPr>
          <p:nvPr>
            <p:ph type="title" idx="4294967295"/>
          </p:nvPr>
        </p:nvSpPr>
        <p:spPr>
          <a:xfrm>
            <a:off x="1752600" y="206376"/>
            <a:ext cx="868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Examples</a:t>
            </a:r>
          </a:p>
        </p:txBody>
      </p:sp>
      <p:sp>
        <p:nvSpPr>
          <p:cNvPr id="76805" name="Text Placeholder 2"/>
          <p:cNvSpPr txBox="1">
            <a:spLocks noGrp="1"/>
          </p:cNvSpPr>
          <p:nvPr>
            <p:ph type="body" idx="4294967295"/>
          </p:nvPr>
        </p:nvSpPr>
        <p:spPr bwMode="auto">
          <a:xfrm>
            <a:off x="1770607" y="1600201"/>
            <a:ext cx="8668793" cy="42703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lvl1pPr marL="431800" indent="-323850">
              <a:defRPr sz="3200">
                <a:solidFill>
                  <a:srgbClr val="000000"/>
                </a:solidFill>
                <a:latin typeface="Calibri" pitchFamily="34" charset="0"/>
              </a:defRPr>
            </a:lvl1pPr>
            <a:lvl2pPr>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sz="2800" dirty="0">
                <a:ea typeface="Microsoft YaHei"/>
              </a:rPr>
              <a:t>If r1 &gt; r2, then save 4 in r3, else save 5 in r3</a:t>
            </a:r>
          </a:p>
        </p:txBody>
      </p:sp>
      <p:sp>
        <p:nvSpPr>
          <p:cNvPr id="4" name="Freeform 3"/>
          <p:cNvSpPr/>
          <p:nvPr/>
        </p:nvSpPr>
        <p:spPr>
          <a:xfrm>
            <a:off x="3657601" y="2743200"/>
            <a:ext cx="5113337" cy="237648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r>
              <a:rPr lang="en-IN" sz="2200" dirty="0" err="1">
                <a:latin typeface="Arial" pitchFamily="18"/>
                <a:ea typeface="Microsoft YaHei" pitchFamily="2"/>
                <a:cs typeface="Mangal" pitchFamily="2"/>
              </a:rPr>
              <a:t>cmp</a:t>
            </a:r>
            <a:r>
              <a:rPr lang="en-IN" sz="2200" dirty="0">
                <a:latin typeface="Arial" pitchFamily="18"/>
                <a:ea typeface="Microsoft YaHei" pitchFamily="2"/>
                <a:cs typeface="Mangal" pitchFamily="2"/>
              </a:rPr>
              <a:t> r1, r2</a:t>
            </a:r>
          </a:p>
          <a:p>
            <a:pPr fontAlgn="auto" hangingPunct="0">
              <a:spcBef>
                <a:spcPts val="0"/>
              </a:spcBef>
              <a:spcAft>
                <a:spcPts val="0"/>
              </a:spcAft>
              <a:defRPr/>
            </a:pPr>
            <a:r>
              <a:rPr lang="en-IN" sz="2200" dirty="0" err="1">
                <a:latin typeface="Arial" pitchFamily="18"/>
                <a:ea typeface="Microsoft YaHei" pitchFamily="2"/>
                <a:cs typeface="Mangal" pitchFamily="2"/>
              </a:rPr>
              <a:t>bgt</a:t>
            </a:r>
            <a:r>
              <a:rPr lang="en-IN" sz="2200" dirty="0">
                <a:latin typeface="Arial" pitchFamily="18"/>
                <a:ea typeface="Microsoft YaHei" pitchFamily="2"/>
                <a:cs typeface="Mangal" pitchFamily="2"/>
              </a:rPr>
              <a:t> .</a:t>
            </a:r>
            <a:r>
              <a:rPr lang="en-IN" sz="2200" dirty="0" err="1">
                <a:latin typeface="Arial" pitchFamily="18"/>
                <a:ea typeface="Microsoft YaHei" pitchFamily="2"/>
                <a:cs typeface="Mangal" pitchFamily="2"/>
              </a:rPr>
              <a:t>gtlabel</a:t>
            </a:r>
            <a:endParaRPr lang="en-IN" sz="2200" dirty="0">
              <a:latin typeface="Arial" pitchFamily="18"/>
              <a:ea typeface="Microsoft YaHei" pitchFamily="2"/>
              <a:cs typeface="Mangal" pitchFamily="2"/>
            </a:endParaRPr>
          </a:p>
          <a:p>
            <a:pPr fontAlgn="auto" hangingPunct="0">
              <a:spcBef>
                <a:spcPts val="0"/>
              </a:spcBef>
              <a:spcAft>
                <a:spcPts val="0"/>
              </a:spcAft>
              <a:defRPr/>
            </a:pPr>
            <a:r>
              <a:rPr lang="en-IN" sz="2200" dirty="0" err="1">
                <a:latin typeface="Arial" pitchFamily="18"/>
                <a:ea typeface="Microsoft YaHei" pitchFamily="2"/>
                <a:cs typeface="Mangal" pitchFamily="2"/>
              </a:rPr>
              <a:t>mov</a:t>
            </a:r>
            <a:r>
              <a:rPr lang="en-IN" sz="2200" dirty="0">
                <a:latin typeface="Arial" pitchFamily="18"/>
                <a:ea typeface="Microsoft YaHei" pitchFamily="2"/>
                <a:cs typeface="Mangal" pitchFamily="2"/>
              </a:rPr>
              <a:t> r3, 5</a:t>
            </a:r>
          </a:p>
          <a:p>
            <a:pPr fontAlgn="auto" hangingPunct="0">
              <a:spcBef>
                <a:spcPts val="0"/>
              </a:spcBef>
              <a:spcAft>
                <a:spcPts val="0"/>
              </a:spcAft>
              <a:defRPr/>
            </a:pPr>
            <a:r>
              <a:rPr lang="en-IN" sz="2200" dirty="0">
                <a:latin typeface="Arial" pitchFamily="18"/>
                <a:ea typeface="Microsoft YaHei" pitchFamily="2"/>
                <a:cs typeface="Mangal" pitchFamily="2"/>
              </a:rPr>
              <a:t>...</a:t>
            </a:r>
          </a:p>
          <a:p>
            <a:pPr fontAlgn="auto" hangingPunct="0">
              <a:spcBef>
                <a:spcPts val="0"/>
              </a:spcBef>
              <a:spcAft>
                <a:spcPts val="0"/>
              </a:spcAft>
              <a:defRPr/>
            </a:pPr>
            <a:r>
              <a:rPr lang="en-IN" sz="2200" dirty="0">
                <a:latin typeface="Arial" pitchFamily="18"/>
                <a:ea typeface="Microsoft YaHei" pitchFamily="2"/>
                <a:cs typeface="Mangal" pitchFamily="2"/>
              </a:rPr>
              <a:t>...</a:t>
            </a:r>
          </a:p>
          <a:p>
            <a:pPr fontAlgn="auto" hangingPunct="0">
              <a:spcBef>
                <a:spcPts val="0"/>
              </a:spcBef>
              <a:spcAft>
                <a:spcPts val="0"/>
              </a:spcAft>
              <a:defRPr/>
            </a:pPr>
            <a:r>
              <a:rPr lang="en-IN" sz="2200" dirty="0">
                <a:latin typeface="Arial" pitchFamily="18"/>
                <a:ea typeface="Microsoft YaHei" pitchFamily="2"/>
                <a:cs typeface="Mangal" pitchFamily="2"/>
              </a:rPr>
              <a:t>.</a:t>
            </a:r>
            <a:r>
              <a:rPr lang="en-IN" sz="2200" dirty="0" err="1">
                <a:latin typeface="Arial" pitchFamily="18"/>
                <a:ea typeface="Microsoft YaHei" pitchFamily="2"/>
                <a:cs typeface="Mangal" pitchFamily="2"/>
              </a:rPr>
              <a:t>gtlabel</a:t>
            </a:r>
            <a:r>
              <a:rPr lang="en-IN" sz="2200" dirty="0">
                <a:latin typeface="Arial" pitchFamily="18"/>
                <a:ea typeface="Microsoft YaHei" pitchFamily="2"/>
                <a:cs typeface="Mangal" pitchFamily="2"/>
              </a:rPr>
              <a:t>:</a:t>
            </a:r>
          </a:p>
          <a:p>
            <a:pPr fontAlgn="auto" hangingPunct="0">
              <a:spcBef>
                <a:spcPts val="0"/>
              </a:spcBef>
              <a:spcAft>
                <a:spcPts val="0"/>
              </a:spcAft>
              <a:defRPr/>
            </a:pPr>
            <a:r>
              <a:rPr lang="en-IN" sz="2200" dirty="0">
                <a:latin typeface="Arial" pitchFamily="18"/>
                <a:ea typeface="Microsoft YaHei" pitchFamily="2"/>
                <a:cs typeface="Mangal" pitchFamily="2"/>
              </a:rPr>
              <a:t>	</a:t>
            </a:r>
            <a:r>
              <a:rPr lang="en-IN" sz="2200" dirty="0" err="1">
                <a:latin typeface="Arial" pitchFamily="18"/>
                <a:ea typeface="Microsoft YaHei" pitchFamily="2"/>
                <a:cs typeface="Mangal" pitchFamily="2"/>
              </a:rPr>
              <a:t>mov</a:t>
            </a:r>
            <a:r>
              <a:rPr lang="en-IN" sz="2200" dirty="0">
                <a:latin typeface="Arial" pitchFamily="18"/>
                <a:ea typeface="Microsoft YaHei" pitchFamily="2"/>
                <a:cs typeface="Mangal" pitchFamily="2"/>
              </a:rPr>
              <a:t> r3, 4</a:t>
            </a:r>
          </a:p>
        </p:txBody>
      </p:sp>
      <p:pic>
        <p:nvPicPr>
          <p:cNvPr id="7"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name="page52">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a:xfrm>
            <a:off x="9351831" y="6378020"/>
            <a:ext cx="561975" cy="365125"/>
          </a:xfrm>
        </p:spPr>
        <p:txBody>
          <a:bodyPr/>
          <a:lstStyle/>
          <a:p>
            <a:pPr>
              <a:defRPr/>
            </a:pPr>
            <a:fld id="{28CAFEF5-F247-4F7E-95D3-139566F3B3CC}" type="slidenum">
              <a:rPr/>
              <a:pPr>
                <a:defRPr/>
              </a:pPr>
              <a:t>53</a:t>
            </a:fld>
            <a:endParaRPr/>
          </a:p>
        </p:txBody>
      </p:sp>
      <p:sp>
        <p:nvSpPr>
          <p:cNvPr id="2" name="Title 1"/>
          <p:cNvSpPr txBox="1">
            <a:spLocks noGrp="1"/>
          </p:cNvSpPr>
          <p:nvPr>
            <p:ph type="title" idx="4294967295"/>
          </p:nvPr>
        </p:nvSpPr>
        <p:spPr>
          <a:xfrm>
            <a:off x="1752600" y="152401"/>
            <a:ext cx="87630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Example - II</a:t>
            </a:r>
          </a:p>
        </p:txBody>
      </p:sp>
      <p:sp>
        <p:nvSpPr>
          <p:cNvPr id="77829" name="Rectangle 121"/>
          <p:cNvSpPr>
            <a:spLocks noChangeArrowheads="1"/>
          </p:cNvSpPr>
          <p:nvPr/>
        </p:nvSpPr>
        <p:spPr bwMode="auto">
          <a:xfrm>
            <a:off x="5715000" y="2286001"/>
            <a:ext cx="13785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i="1" dirty="0">
                <a:solidFill>
                  <a:srgbClr val="000000"/>
                </a:solidFill>
                <a:latin typeface="Courier New" pitchFamily="49" charset="0"/>
                <a:cs typeface="Courier New" pitchFamily="49" charset="0"/>
              </a:rPr>
              <a:t>C</a:t>
            </a:r>
            <a:endParaRPr lang="en-US" i="1" dirty="0">
              <a:latin typeface="Courier New" pitchFamily="49" charset="0"/>
              <a:cs typeface="Courier New" pitchFamily="49" charset="0"/>
            </a:endParaRPr>
          </a:p>
        </p:txBody>
      </p:sp>
      <p:grpSp>
        <p:nvGrpSpPr>
          <p:cNvPr id="77830" name="Group 5290"/>
          <p:cNvGrpSpPr>
            <a:grpSpLocks/>
          </p:cNvGrpSpPr>
          <p:nvPr/>
        </p:nvGrpSpPr>
        <p:grpSpPr bwMode="auto">
          <a:xfrm>
            <a:off x="3122613" y="2513340"/>
            <a:ext cx="5329237" cy="1271934"/>
            <a:chOff x="2136775" y="2549525"/>
            <a:chExt cx="4873625" cy="993775"/>
          </a:xfrm>
        </p:grpSpPr>
        <p:sp>
          <p:nvSpPr>
            <p:cNvPr id="77857" name="Line 120"/>
            <p:cNvSpPr>
              <a:spLocks noChangeShapeType="1"/>
            </p:cNvSpPr>
            <p:nvPr/>
          </p:nvSpPr>
          <p:spPr bwMode="auto">
            <a:xfrm>
              <a:off x="2136775" y="2549525"/>
              <a:ext cx="2320925" cy="0"/>
            </a:xfrm>
            <a:prstGeom prst="line">
              <a:avLst/>
            </a:prstGeom>
            <a:noFill/>
            <a:ln w="4">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77858" name="Line 122"/>
            <p:cNvSpPr>
              <a:spLocks noChangeShapeType="1"/>
            </p:cNvSpPr>
            <p:nvPr/>
          </p:nvSpPr>
          <p:spPr bwMode="auto">
            <a:xfrm>
              <a:off x="4689475" y="2549525"/>
              <a:ext cx="2320925" cy="0"/>
            </a:xfrm>
            <a:prstGeom prst="line">
              <a:avLst/>
            </a:prstGeom>
            <a:noFill/>
            <a:ln w="4">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77859" name="Line 123"/>
            <p:cNvSpPr>
              <a:spLocks noChangeShapeType="1"/>
            </p:cNvSpPr>
            <p:nvPr/>
          </p:nvSpPr>
          <p:spPr bwMode="auto">
            <a:xfrm flipV="1">
              <a:off x="2139950" y="2552700"/>
              <a:ext cx="0" cy="46037"/>
            </a:xfrm>
            <a:prstGeom prst="line">
              <a:avLst/>
            </a:prstGeom>
            <a:noFill/>
            <a:ln w="4">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77860" name="Line 124"/>
            <p:cNvSpPr>
              <a:spLocks noChangeShapeType="1"/>
            </p:cNvSpPr>
            <p:nvPr/>
          </p:nvSpPr>
          <p:spPr bwMode="auto">
            <a:xfrm flipV="1">
              <a:off x="7007225" y="2552700"/>
              <a:ext cx="0" cy="46037"/>
            </a:xfrm>
            <a:prstGeom prst="line">
              <a:avLst/>
            </a:prstGeom>
            <a:noFill/>
            <a:ln w="4">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77861" name="Line 125"/>
            <p:cNvSpPr>
              <a:spLocks noChangeShapeType="1"/>
            </p:cNvSpPr>
            <p:nvPr/>
          </p:nvSpPr>
          <p:spPr bwMode="auto">
            <a:xfrm flipV="1">
              <a:off x="2139950" y="2598738"/>
              <a:ext cx="0" cy="176212"/>
            </a:xfrm>
            <a:prstGeom prst="line">
              <a:avLst/>
            </a:prstGeom>
            <a:noFill/>
            <a:ln w="4">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77862" name="Line 132"/>
            <p:cNvSpPr>
              <a:spLocks noChangeShapeType="1"/>
            </p:cNvSpPr>
            <p:nvPr/>
          </p:nvSpPr>
          <p:spPr bwMode="auto">
            <a:xfrm flipV="1">
              <a:off x="7007225" y="2598738"/>
              <a:ext cx="0" cy="176212"/>
            </a:xfrm>
            <a:prstGeom prst="line">
              <a:avLst/>
            </a:prstGeom>
            <a:noFill/>
            <a:ln w="4">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77863" name="Line 133"/>
            <p:cNvSpPr>
              <a:spLocks noChangeShapeType="1"/>
            </p:cNvSpPr>
            <p:nvPr/>
          </p:nvSpPr>
          <p:spPr bwMode="auto">
            <a:xfrm flipV="1">
              <a:off x="2139950" y="2774950"/>
              <a:ext cx="0" cy="179387"/>
            </a:xfrm>
            <a:prstGeom prst="line">
              <a:avLst/>
            </a:prstGeom>
            <a:noFill/>
            <a:ln w="4">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77864" name="Line 137"/>
            <p:cNvSpPr>
              <a:spLocks noChangeShapeType="1"/>
            </p:cNvSpPr>
            <p:nvPr/>
          </p:nvSpPr>
          <p:spPr bwMode="auto">
            <a:xfrm flipV="1">
              <a:off x="7007225" y="2774950"/>
              <a:ext cx="0" cy="179387"/>
            </a:xfrm>
            <a:prstGeom prst="line">
              <a:avLst/>
            </a:prstGeom>
            <a:noFill/>
            <a:ln w="4">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77865" name="Line 138"/>
            <p:cNvSpPr>
              <a:spLocks noChangeShapeType="1"/>
            </p:cNvSpPr>
            <p:nvPr/>
          </p:nvSpPr>
          <p:spPr bwMode="auto">
            <a:xfrm flipV="1">
              <a:off x="2139950" y="2954338"/>
              <a:ext cx="0" cy="180975"/>
            </a:xfrm>
            <a:prstGeom prst="line">
              <a:avLst/>
            </a:prstGeom>
            <a:noFill/>
            <a:ln w="4">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77866" name="Line 154"/>
            <p:cNvSpPr>
              <a:spLocks noChangeShapeType="1"/>
            </p:cNvSpPr>
            <p:nvPr/>
          </p:nvSpPr>
          <p:spPr bwMode="auto">
            <a:xfrm flipV="1">
              <a:off x="7007225" y="2954338"/>
              <a:ext cx="0" cy="180975"/>
            </a:xfrm>
            <a:prstGeom prst="line">
              <a:avLst/>
            </a:prstGeom>
            <a:noFill/>
            <a:ln w="4">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77867" name="Line 155"/>
            <p:cNvSpPr>
              <a:spLocks noChangeShapeType="1"/>
            </p:cNvSpPr>
            <p:nvPr/>
          </p:nvSpPr>
          <p:spPr bwMode="auto">
            <a:xfrm flipV="1">
              <a:off x="2139950" y="3135313"/>
              <a:ext cx="0" cy="179387"/>
            </a:xfrm>
            <a:prstGeom prst="line">
              <a:avLst/>
            </a:prstGeom>
            <a:noFill/>
            <a:ln w="4">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77868" name="Line 163"/>
            <p:cNvSpPr>
              <a:spLocks noChangeShapeType="1"/>
            </p:cNvSpPr>
            <p:nvPr/>
          </p:nvSpPr>
          <p:spPr bwMode="auto">
            <a:xfrm flipV="1">
              <a:off x="7007225" y="3135313"/>
              <a:ext cx="0" cy="179387"/>
            </a:xfrm>
            <a:prstGeom prst="line">
              <a:avLst/>
            </a:prstGeom>
            <a:noFill/>
            <a:ln w="4">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77869" name="Line 164"/>
            <p:cNvSpPr>
              <a:spLocks noChangeShapeType="1"/>
            </p:cNvSpPr>
            <p:nvPr/>
          </p:nvSpPr>
          <p:spPr bwMode="auto">
            <a:xfrm flipV="1">
              <a:off x="2139950" y="3314700"/>
              <a:ext cx="0" cy="180975"/>
            </a:xfrm>
            <a:prstGeom prst="line">
              <a:avLst/>
            </a:prstGeom>
            <a:noFill/>
            <a:ln w="4">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77870" name="Line 166"/>
            <p:cNvSpPr>
              <a:spLocks noChangeShapeType="1"/>
            </p:cNvSpPr>
            <p:nvPr/>
          </p:nvSpPr>
          <p:spPr bwMode="auto">
            <a:xfrm flipV="1">
              <a:off x="7007225" y="3314700"/>
              <a:ext cx="0" cy="180975"/>
            </a:xfrm>
            <a:prstGeom prst="line">
              <a:avLst/>
            </a:prstGeom>
            <a:noFill/>
            <a:ln w="4">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77871" name="Line 167"/>
            <p:cNvSpPr>
              <a:spLocks noChangeShapeType="1"/>
            </p:cNvSpPr>
            <p:nvPr/>
          </p:nvSpPr>
          <p:spPr bwMode="auto">
            <a:xfrm flipV="1">
              <a:off x="2139950" y="3495675"/>
              <a:ext cx="0" cy="44450"/>
            </a:xfrm>
            <a:prstGeom prst="line">
              <a:avLst/>
            </a:prstGeom>
            <a:noFill/>
            <a:ln w="4">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77872" name="Line 168"/>
            <p:cNvSpPr>
              <a:spLocks noChangeShapeType="1"/>
            </p:cNvSpPr>
            <p:nvPr/>
          </p:nvSpPr>
          <p:spPr bwMode="auto">
            <a:xfrm flipV="1">
              <a:off x="7007225" y="3495675"/>
              <a:ext cx="0" cy="44450"/>
            </a:xfrm>
            <a:prstGeom prst="line">
              <a:avLst/>
            </a:prstGeom>
            <a:noFill/>
            <a:ln w="4">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77873" name="Line 169"/>
            <p:cNvSpPr>
              <a:spLocks noChangeShapeType="1"/>
            </p:cNvSpPr>
            <p:nvPr/>
          </p:nvSpPr>
          <p:spPr bwMode="auto">
            <a:xfrm>
              <a:off x="2136775" y="3543300"/>
              <a:ext cx="4873625" cy="0"/>
            </a:xfrm>
            <a:prstGeom prst="line">
              <a:avLst/>
            </a:prstGeom>
            <a:noFill/>
            <a:ln w="4">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grpSp>
      <p:sp>
        <p:nvSpPr>
          <p:cNvPr id="77831" name="Rectangle 200"/>
          <p:cNvSpPr>
            <a:spLocks noChangeArrowheads="1"/>
          </p:cNvSpPr>
          <p:nvPr/>
        </p:nvSpPr>
        <p:spPr bwMode="auto">
          <a:xfrm>
            <a:off x="5501522" y="4256220"/>
            <a:ext cx="1234312"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i="1" dirty="0" err="1">
                <a:solidFill>
                  <a:srgbClr val="000000"/>
                </a:solidFill>
                <a:latin typeface="Courier New" pitchFamily="49" charset="0"/>
                <a:cs typeface="Courier New" pitchFamily="49" charset="0"/>
              </a:rPr>
              <a:t>SimpleRisc</a:t>
            </a:r>
            <a:endParaRPr lang="en-US" sz="1600" i="1" dirty="0">
              <a:latin typeface="Courier New" pitchFamily="49" charset="0"/>
              <a:cs typeface="Courier New" pitchFamily="49" charset="0"/>
            </a:endParaRPr>
          </a:p>
        </p:txBody>
      </p:sp>
      <p:grpSp>
        <p:nvGrpSpPr>
          <p:cNvPr id="77833" name="Group 5292"/>
          <p:cNvGrpSpPr>
            <a:grpSpLocks/>
          </p:cNvGrpSpPr>
          <p:nvPr/>
        </p:nvGrpSpPr>
        <p:grpSpPr bwMode="auto">
          <a:xfrm>
            <a:off x="7064095" y="4315276"/>
            <a:ext cx="1893887" cy="407987"/>
            <a:chOff x="5041900" y="4024313"/>
            <a:chExt cx="1968500" cy="407987"/>
          </a:xfrm>
        </p:grpSpPr>
        <p:sp>
          <p:nvSpPr>
            <p:cNvPr id="77854" name="Line 201"/>
            <p:cNvSpPr>
              <a:spLocks noChangeShapeType="1"/>
            </p:cNvSpPr>
            <p:nvPr/>
          </p:nvSpPr>
          <p:spPr bwMode="auto">
            <a:xfrm>
              <a:off x="5041900" y="4024313"/>
              <a:ext cx="1968500" cy="0"/>
            </a:xfrm>
            <a:prstGeom prst="line">
              <a:avLst/>
            </a:prstGeom>
            <a:noFill/>
            <a:ln w="4">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77855" name="Line 203"/>
            <p:cNvSpPr>
              <a:spLocks noChangeShapeType="1"/>
            </p:cNvSpPr>
            <p:nvPr/>
          </p:nvSpPr>
          <p:spPr bwMode="auto">
            <a:xfrm flipV="1">
              <a:off x="7007225" y="4027488"/>
              <a:ext cx="0" cy="44450"/>
            </a:xfrm>
            <a:prstGeom prst="line">
              <a:avLst/>
            </a:prstGeom>
            <a:noFill/>
            <a:ln w="4">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77856" name="Line 230"/>
            <p:cNvSpPr>
              <a:spLocks noChangeShapeType="1"/>
            </p:cNvSpPr>
            <p:nvPr/>
          </p:nvSpPr>
          <p:spPr bwMode="auto">
            <a:xfrm flipV="1">
              <a:off x="7007225" y="4252913"/>
              <a:ext cx="0" cy="179387"/>
            </a:xfrm>
            <a:prstGeom prst="line">
              <a:avLst/>
            </a:prstGeom>
            <a:noFill/>
            <a:ln w="4">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grpSp>
      <p:sp>
        <p:nvSpPr>
          <p:cNvPr id="77834" name="Rectangle 5291"/>
          <p:cNvSpPr>
            <a:spLocks noChangeArrowheads="1"/>
          </p:cNvSpPr>
          <p:nvPr/>
        </p:nvSpPr>
        <p:spPr bwMode="auto">
          <a:xfrm>
            <a:off x="3663143" y="2561076"/>
            <a:ext cx="4572000"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400" i="1" dirty="0" err="1">
                <a:latin typeface="Courier New" pitchFamily="49" charset="0"/>
                <a:cs typeface="Courier New" pitchFamily="49" charset="0"/>
              </a:rPr>
              <a:t>int</a:t>
            </a:r>
            <a:r>
              <a:rPr lang="en-US" sz="1400" i="1" dirty="0">
                <a:latin typeface="Courier New" pitchFamily="49" charset="0"/>
                <a:cs typeface="Courier New" pitchFamily="49" charset="0"/>
              </a:rPr>
              <a:t> prod = 1;</a:t>
            </a:r>
          </a:p>
          <a:p>
            <a:r>
              <a:rPr lang="en-US" sz="1400" i="1" dirty="0" err="1">
                <a:latin typeface="Courier New" pitchFamily="49" charset="0"/>
                <a:cs typeface="Courier New" pitchFamily="49" charset="0"/>
              </a:rPr>
              <a:t>int</a:t>
            </a:r>
            <a:r>
              <a:rPr lang="en-US" sz="1400" i="1" dirty="0">
                <a:latin typeface="Courier New" pitchFamily="49" charset="0"/>
                <a:cs typeface="Courier New" pitchFamily="49" charset="0"/>
              </a:rPr>
              <a:t> </a:t>
            </a:r>
            <a:r>
              <a:rPr lang="en-US" sz="1400" i="1" dirty="0" err="1">
                <a:latin typeface="Courier New" pitchFamily="49" charset="0"/>
                <a:cs typeface="Courier New" pitchFamily="49" charset="0"/>
              </a:rPr>
              <a:t>idx</a:t>
            </a:r>
            <a:r>
              <a:rPr lang="en-US" sz="1400" i="1" dirty="0">
                <a:latin typeface="Courier New" pitchFamily="49" charset="0"/>
                <a:cs typeface="Courier New" pitchFamily="49" charset="0"/>
              </a:rPr>
              <a:t>;</a:t>
            </a:r>
          </a:p>
          <a:p>
            <a:r>
              <a:rPr lang="pt-BR" sz="1400" i="1" dirty="0">
                <a:latin typeface="Courier New" pitchFamily="49" charset="0"/>
                <a:cs typeface="Courier New" pitchFamily="49" charset="0"/>
              </a:rPr>
              <a:t>for(idx = num; idx &gt; 1; idx --) {</a:t>
            </a:r>
          </a:p>
          <a:p>
            <a:r>
              <a:rPr lang="en-US" sz="1400" i="1" dirty="0">
                <a:latin typeface="Courier New" pitchFamily="49" charset="0"/>
                <a:cs typeface="Courier New" pitchFamily="49" charset="0"/>
              </a:rPr>
              <a:t>         prod = prod * </a:t>
            </a:r>
            <a:r>
              <a:rPr lang="en-US" sz="1400" i="1" dirty="0" err="1">
                <a:latin typeface="Courier New" pitchFamily="49" charset="0"/>
                <a:cs typeface="Courier New" pitchFamily="49" charset="0"/>
              </a:rPr>
              <a:t>idx</a:t>
            </a:r>
            <a:endParaRPr lang="en-US" sz="1400" i="1" dirty="0">
              <a:latin typeface="Courier New" pitchFamily="49" charset="0"/>
              <a:cs typeface="Courier New" pitchFamily="49" charset="0"/>
            </a:endParaRPr>
          </a:p>
          <a:p>
            <a:r>
              <a:rPr lang="en-US" sz="1400" i="1" dirty="0">
                <a:latin typeface="Courier New" pitchFamily="49" charset="0"/>
                <a:cs typeface="Courier New" pitchFamily="49" charset="0"/>
              </a:rPr>
              <a:t>}</a:t>
            </a:r>
            <a:endParaRPr lang="en-US" sz="1400" dirty="0">
              <a:latin typeface="Courier New" pitchFamily="49" charset="0"/>
              <a:cs typeface="Courier New" pitchFamily="49" charset="0"/>
            </a:endParaRPr>
          </a:p>
        </p:txBody>
      </p:sp>
      <p:grpSp>
        <p:nvGrpSpPr>
          <p:cNvPr id="77835" name="Group 241"/>
          <p:cNvGrpSpPr>
            <a:grpSpLocks/>
          </p:cNvGrpSpPr>
          <p:nvPr/>
        </p:nvGrpSpPr>
        <p:grpSpPr bwMode="auto">
          <a:xfrm>
            <a:off x="2865952" y="4349195"/>
            <a:ext cx="6096000" cy="1920875"/>
            <a:chOff x="2136775" y="2549524"/>
            <a:chExt cx="4873625" cy="993776"/>
          </a:xfrm>
        </p:grpSpPr>
        <p:sp>
          <p:nvSpPr>
            <p:cNvPr id="77838" name="Line 120"/>
            <p:cNvSpPr>
              <a:spLocks noChangeShapeType="1"/>
            </p:cNvSpPr>
            <p:nvPr/>
          </p:nvSpPr>
          <p:spPr bwMode="auto">
            <a:xfrm>
              <a:off x="2136775" y="2549524"/>
              <a:ext cx="1941513" cy="3175"/>
            </a:xfrm>
            <a:prstGeom prst="line">
              <a:avLst/>
            </a:prstGeom>
            <a:noFill/>
            <a:ln w="4">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77839" name="Line 123"/>
            <p:cNvSpPr>
              <a:spLocks noChangeShapeType="1"/>
            </p:cNvSpPr>
            <p:nvPr/>
          </p:nvSpPr>
          <p:spPr bwMode="auto">
            <a:xfrm flipV="1">
              <a:off x="2139950" y="2552700"/>
              <a:ext cx="0" cy="46037"/>
            </a:xfrm>
            <a:prstGeom prst="line">
              <a:avLst/>
            </a:prstGeom>
            <a:noFill/>
            <a:ln w="4">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77840" name="Line 124"/>
            <p:cNvSpPr>
              <a:spLocks noChangeShapeType="1"/>
            </p:cNvSpPr>
            <p:nvPr/>
          </p:nvSpPr>
          <p:spPr bwMode="auto">
            <a:xfrm flipV="1">
              <a:off x="7007225" y="2552700"/>
              <a:ext cx="0" cy="46037"/>
            </a:xfrm>
            <a:prstGeom prst="line">
              <a:avLst/>
            </a:prstGeom>
            <a:noFill/>
            <a:ln w="4">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77841" name="Line 125"/>
            <p:cNvSpPr>
              <a:spLocks noChangeShapeType="1"/>
            </p:cNvSpPr>
            <p:nvPr/>
          </p:nvSpPr>
          <p:spPr bwMode="auto">
            <a:xfrm flipV="1">
              <a:off x="2139950" y="2598738"/>
              <a:ext cx="0" cy="176212"/>
            </a:xfrm>
            <a:prstGeom prst="line">
              <a:avLst/>
            </a:prstGeom>
            <a:noFill/>
            <a:ln w="4">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77842" name="Line 132"/>
            <p:cNvSpPr>
              <a:spLocks noChangeShapeType="1"/>
            </p:cNvSpPr>
            <p:nvPr/>
          </p:nvSpPr>
          <p:spPr bwMode="auto">
            <a:xfrm flipV="1">
              <a:off x="7007225" y="2598738"/>
              <a:ext cx="0" cy="176212"/>
            </a:xfrm>
            <a:prstGeom prst="line">
              <a:avLst/>
            </a:prstGeom>
            <a:noFill/>
            <a:ln w="4">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77843" name="Line 133"/>
            <p:cNvSpPr>
              <a:spLocks noChangeShapeType="1"/>
            </p:cNvSpPr>
            <p:nvPr/>
          </p:nvSpPr>
          <p:spPr bwMode="auto">
            <a:xfrm flipV="1">
              <a:off x="2139950" y="2774950"/>
              <a:ext cx="0" cy="179387"/>
            </a:xfrm>
            <a:prstGeom prst="line">
              <a:avLst/>
            </a:prstGeom>
            <a:noFill/>
            <a:ln w="4">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77844" name="Line 137"/>
            <p:cNvSpPr>
              <a:spLocks noChangeShapeType="1"/>
            </p:cNvSpPr>
            <p:nvPr/>
          </p:nvSpPr>
          <p:spPr bwMode="auto">
            <a:xfrm flipV="1">
              <a:off x="7007225" y="2774950"/>
              <a:ext cx="0" cy="179387"/>
            </a:xfrm>
            <a:prstGeom prst="line">
              <a:avLst/>
            </a:prstGeom>
            <a:noFill/>
            <a:ln w="4">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77845" name="Line 138"/>
            <p:cNvSpPr>
              <a:spLocks noChangeShapeType="1"/>
            </p:cNvSpPr>
            <p:nvPr/>
          </p:nvSpPr>
          <p:spPr bwMode="auto">
            <a:xfrm flipV="1">
              <a:off x="2139950" y="2954338"/>
              <a:ext cx="0" cy="180975"/>
            </a:xfrm>
            <a:prstGeom prst="line">
              <a:avLst/>
            </a:prstGeom>
            <a:noFill/>
            <a:ln w="4">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77846" name="Line 154"/>
            <p:cNvSpPr>
              <a:spLocks noChangeShapeType="1"/>
            </p:cNvSpPr>
            <p:nvPr/>
          </p:nvSpPr>
          <p:spPr bwMode="auto">
            <a:xfrm flipV="1">
              <a:off x="7007225" y="2954338"/>
              <a:ext cx="0" cy="180975"/>
            </a:xfrm>
            <a:prstGeom prst="line">
              <a:avLst/>
            </a:prstGeom>
            <a:noFill/>
            <a:ln w="4">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77847" name="Line 155"/>
            <p:cNvSpPr>
              <a:spLocks noChangeShapeType="1"/>
            </p:cNvSpPr>
            <p:nvPr/>
          </p:nvSpPr>
          <p:spPr bwMode="auto">
            <a:xfrm flipV="1">
              <a:off x="2139950" y="3135313"/>
              <a:ext cx="0" cy="179387"/>
            </a:xfrm>
            <a:prstGeom prst="line">
              <a:avLst/>
            </a:prstGeom>
            <a:noFill/>
            <a:ln w="4">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77848" name="Line 163"/>
            <p:cNvSpPr>
              <a:spLocks noChangeShapeType="1"/>
            </p:cNvSpPr>
            <p:nvPr/>
          </p:nvSpPr>
          <p:spPr bwMode="auto">
            <a:xfrm flipV="1">
              <a:off x="7007225" y="3135313"/>
              <a:ext cx="0" cy="179387"/>
            </a:xfrm>
            <a:prstGeom prst="line">
              <a:avLst/>
            </a:prstGeom>
            <a:noFill/>
            <a:ln w="4">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77849" name="Line 164"/>
            <p:cNvSpPr>
              <a:spLocks noChangeShapeType="1"/>
            </p:cNvSpPr>
            <p:nvPr/>
          </p:nvSpPr>
          <p:spPr bwMode="auto">
            <a:xfrm flipV="1">
              <a:off x="2139950" y="3314700"/>
              <a:ext cx="0" cy="180975"/>
            </a:xfrm>
            <a:prstGeom prst="line">
              <a:avLst/>
            </a:prstGeom>
            <a:noFill/>
            <a:ln w="4">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77850" name="Line 166"/>
            <p:cNvSpPr>
              <a:spLocks noChangeShapeType="1"/>
            </p:cNvSpPr>
            <p:nvPr/>
          </p:nvSpPr>
          <p:spPr bwMode="auto">
            <a:xfrm flipV="1">
              <a:off x="7007225" y="3314700"/>
              <a:ext cx="0" cy="180975"/>
            </a:xfrm>
            <a:prstGeom prst="line">
              <a:avLst/>
            </a:prstGeom>
            <a:noFill/>
            <a:ln w="4">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77851" name="Line 167"/>
            <p:cNvSpPr>
              <a:spLocks noChangeShapeType="1"/>
            </p:cNvSpPr>
            <p:nvPr/>
          </p:nvSpPr>
          <p:spPr bwMode="auto">
            <a:xfrm flipV="1">
              <a:off x="2139950" y="3495675"/>
              <a:ext cx="0" cy="44450"/>
            </a:xfrm>
            <a:prstGeom prst="line">
              <a:avLst/>
            </a:prstGeom>
            <a:noFill/>
            <a:ln w="4">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77852" name="Line 168"/>
            <p:cNvSpPr>
              <a:spLocks noChangeShapeType="1"/>
            </p:cNvSpPr>
            <p:nvPr/>
          </p:nvSpPr>
          <p:spPr bwMode="auto">
            <a:xfrm flipV="1">
              <a:off x="7007225" y="3495675"/>
              <a:ext cx="0" cy="44450"/>
            </a:xfrm>
            <a:prstGeom prst="line">
              <a:avLst/>
            </a:prstGeom>
            <a:noFill/>
            <a:ln w="4">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77853" name="Line 169"/>
            <p:cNvSpPr>
              <a:spLocks noChangeShapeType="1"/>
            </p:cNvSpPr>
            <p:nvPr/>
          </p:nvSpPr>
          <p:spPr bwMode="auto">
            <a:xfrm>
              <a:off x="2136775" y="3543300"/>
              <a:ext cx="4873625" cy="0"/>
            </a:xfrm>
            <a:prstGeom prst="line">
              <a:avLst/>
            </a:prstGeom>
            <a:noFill/>
            <a:ln w="4">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grpSp>
      <p:sp>
        <p:nvSpPr>
          <p:cNvPr id="77836" name="Rectangle 259"/>
          <p:cNvSpPr>
            <a:spLocks noChangeArrowheads="1"/>
          </p:cNvSpPr>
          <p:nvPr/>
        </p:nvSpPr>
        <p:spPr bwMode="auto">
          <a:xfrm>
            <a:off x="2977076" y="4459396"/>
            <a:ext cx="6374754" cy="1600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pt-BR" sz="1400" i="1" dirty="0">
                <a:latin typeface="Courier New" pitchFamily="49" charset="0"/>
                <a:cs typeface="Courier New" pitchFamily="49" charset="0"/>
              </a:rPr>
              <a:t>mov r1, 1                /* prod = 1 */</a:t>
            </a:r>
          </a:p>
          <a:p>
            <a:r>
              <a:rPr lang="pt-BR" sz="1400" i="1" dirty="0">
                <a:latin typeface="Courier New" pitchFamily="49" charset="0"/>
                <a:cs typeface="Courier New" pitchFamily="49" charset="0"/>
              </a:rPr>
              <a:t>mov r2, r0               /* idx = num */</a:t>
            </a:r>
          </a:p>
          <a:p>
            <a:r>
              <a:rPr lang="pt-BR" sz="1400" i="1" dirty="0">
                <a:latin typeface="Courier New" pitchFamily="49" charset="0"/>
                <a:cs typeface="Courier New" pitchFamily="49" charset="0"/>
              </a:rPr>
              <a:t>.loop:</a:t>
            </a:r>
          </a:p>
          <a:p>
            <a:r>
              <a:rPr lang="pt-BR" sz="1400" i="1" dirty="0">
                <a:latin typeface="Courier New" pitchFamily="49" charset="0"/>
                <a:cs typeface="Courier New" pitchFamily="49" charset="0"/>
              </a:rPr>
              <a:t>       mul r1, r1, r2    /* prod = prod * idx */</a:t>
            </a:r>
          </a:p>
          <a:p>
            <a:r>
              <a:rPr lang="pt-BR" sz="1400" i="1" dirty="0">
                <a:latin typeface="Courier New" pitchFamily="49" charset="0"/>
                <a:cs typeface="Courier New" pitchFamily="49" charset="0"/>
              </a:rPr>
              <a:t>       sub r2, r2, 1     /* idx = idx - 1 */</a:t>
            </a:r>
          </a:p>
          <a:p>
            <a:r>
              <a:rPr lang="pt-BR" sz="1400" i="1" dirty="0">
                <a:latin typeface="Courier New" pitchFamily="49" charset="0"/>
                <a:cs typeface="Courier New" pitchFamily="49" charset="0"/>
              </a:rPr>
              <a:t>       cmp r2, 1         /* compare (idx, 1) */</a:t>
            </a:r>
          </a:p>
          <a:p>
            <a:r>
              <a:rPr lang="pt-BR" sz="1400" i="1" dirty="0">
                <a:latin typeface="Courier New" pitchFamily="49" charset="0"/>
                <a:cs typeface="Courier New" pitchFamily="49" charset="0"/>
              </a:rPr>
              <a:t>       bgt .loop         /* if (idx &gt; 1) goto .loop*/</a:t>
            </a:r>
          </a:p>
        </p:txBody>
      </p:sp>
      <p:sp>
        <p:nvSpPr>
          <p:cNvPr id="77837" name="Rectangle 5293"/>
          <p:cNvSpPr>
            <a:spLocks noChangeArrowheads="1"/>
          </p:cNvSpPr>
          <p:nvPr/>
        </p:nvSpPr>
        <p:spPr bwMode="auto">
          <a:xfrm>
            <a:off x="2482756" y="3868993"/>
            <a:ext cx="486727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600" dirty="0">
                <a:latin typeface="Times New Roman" pitchFamily="18" charset="0"/>
                <a:cs typeface="Times New Roman" pitchFamily="18" charset="0"/>
              </a:rPr>
              <a:t>Let us now try to convert this program to </a:t>
            </a:r>
            <a:r>
              <a:rPr lang="en-US" sz="1600" dirty="0" err="1">
                <a:latin typeface="Times New Roman" pitchFamily="18" charset="0"/>
                <a:cs typeface="Times New Roman" pitchFamily="18" charset="0"/>
              </a:rPr>
              <a:t>SimpleRisc</a:t>
            </a:r>
            <a:r>
              <a:rPr lang="en-US" sz="1600" dirty="0">
                <a:latin typeface="Times New Roman" pitchFamily="18" charset="0"/>
                <a:cs typeface="Times New Roman" pitchFamily="18" charset="0"/>
              </a:rPr>
              <a:t> . </a:t>
            </a:r>
          </a:p>
        </p:txBody>
      </p:sp>
      <p:sp>
        <p:nvSpPr>
          <p:cNvPr id="3" name="Rectangle 2"/>
          <p:cNvSpPr/>
          <p:nvPr/>
        </p:nvSpPr>
        <p:spPr>
          <a:xfrm>
            <a:off x="2057400" y="1264676"/>
            <a:ext cx="8610600" cy="523220"/>
          </a:xfrm>
          <a:prstGeom prst="rect">
            <a:avLst/>
          </a:prstGeom>
        </p:spPr>
        <p:txBody>
          <a:bodyPr wrap="square">
            <a:spAutoFit/>
          </a:bodyPr>
          <a:lstStyle/>
          <a:p>
            <a:r>
              <a:rPr lang="en-US" sz="2800" b="1" dirty="0"/>
              <a:t>Answer: </a:t>
            </a:r>
            <a:r>
              <a:rPr lang="en-US" sz="2800" dirty="0"/>
              <a:t>Compute the factorial of the variable num.</a:t>
            </a:r>
          </a:p>
        </p:txBody>
      </p:sp>
      <p:pic>
        <p:nvPicPr>
          <p:cNvPr id="51"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name="page53">
    <p:spTree>
      <p:nvGrpSpPr>
        <p:cNvPr id="1" name=""/>
        <p:cNvGrpSpPr/>
        <p:nvPr/>
      </p:nvGrpSpPr>
      <p:grpSpPr>
        <a:xfrm>
          <a:off x="0" y="0"/>
          <a:ext cx="0" cy="0"/>
          <a:chOff x="0" y="0"/>
          <a:chExt cx="0" cy="0"/>
        </a:xfrm>
      </p:grpSpPr>
      <p:sp>
        <p:nvSpPr>
          <p:cNvPr id="5" name="Slide Number Placeholder 1"/>
          <p:cNvSpPr>
            <a:spLocks noGrp="1"/>
          </p:cNvSpPr>
          <p:nvPr>
            <p:ph type="sldNum" sz="quarter" idx="12"/>
          </p:nvPr>
        </p:nvSpPr>
        <p:spPr>
          <a:xfrm>
            <a:off x="10067279" y="6356351"/>
            <a:ext cx="561975" cy="365125"/>
          </a:xfrm>
        </p:spPr>
        <p:txBody>
          <a:bodyPr/>
          <a:lstStyle/>
          <a:p>
            <a:pPr>
              <a:defRPr/>
            </a:pPr>
            <a:fld id="{0B923815-B637-41AD-8123-B4DF3B75981A}" type="slidenum">
              <a:rPr/>
              <a:pPr>
                <a:defRPr/>
              </a:pPr>
              <a:t>54</a:t>
            </a:fld>
            <a:endParaRPr/>
          </a:p>
        </p:txBody>
      </p:sp>
      <p:sp>
        <p:nvSpPr>
          <p:cNvPr id="78853" name="Text Placeholder 2"/>
          <p:cNvSpPr txBox="1">
            <a:spLocks noGrp="1"/>
          </p:cNvSpPr>
          <p:nvPr>
            <p:ph type="body" idx="4294967295"/>
          </p:nvPr>
        </p:nvSpPr>
        <p:spPr bwMode="auto">
          <a:xfrm>
            <a:off x="1828800" y="4183064"/>
            <a:ext cx="8458200" cy="23701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lvl1pPr marL="431800" indent="-323850">
              <a:defRPr sz="3200">
                <a:solidFill>
                  <a:srgbClr val="000000"/>
                </a:solidFill>
                <a:latin typeface="Calibri" pitchFamily="34" charset="0"/>
              </a:defRPr>
            </a:lvl1pPr>
            <a:lvl2pPr>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dirty="0">
                <a:ea typeface="Microsoft YaHei"/>
              </a:rPr>
              <a:t>Write a </a:t>
            </a:r>
            <a:r>
              <a:rPr lang="en-US" dirty="0" err="1">
                <a:ea typeface="Microsoft YaHei"/>
              </a:rPr>
              <a:t>SimpleRisc</a:t>
            </a:r>
            <a:r>
              <a:rPr lang="en-US" dirty="0">
                <a:ea typeface="Microsoft YaHei"/>
              </a:rPr>
              <a:t> assembly program to find the smallest number that is a </a:t>
            </a:r>
            <a:r>
              <a:rPr lang="en-US" dirty="0">
                <a:solidFill>
                  <a:srgbClr val="4700B8"/>
                </a:solidFill>
                <a:ea typeface="Microsoft YaHei"/>
              </a:rPr>
              <a:t>sum of two cubes in two different ways</a:t>
            </a:r>
            <a:r>
              <a:rPr lang="en-US" dirty="0">
                <a:ea typeface="Microsoft YaHei"/>
              </a:rPr>
              <a:t> → 1729</a:t>
            </a:r>
          </a:p>
        </p:txBody>
      </p:sp>
      <p:pic>
        <p:nvPicPr>
          <p:cNvPr id="7885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1" y="1447800"/>
            <a:ext cx="2879725" cy="252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9"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name="page54">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a:xfrm>
            <a:off x="10067279" y="6356351"/>
            <a:ext cx="561975" cy="365125"/>
          </a:xfrm>
        </p:spPr>
        <p:txBody>
          <a:bodyPr/>
          <a:lstStyle/>
          <a:p>
            <a:pPr>
              <a:defRPr/>
            </a:pPr>
            <a:fld id="{B20D85A8-761A-4006-86AB-0BB47D4885FB}" type="slidenum">
              <a:rPr/>
              <a:pPr>
                <a:defRPr/>
              </a:pPr>
              <a:t>55</a:t>
            </a:fld>
            <a:endParaRPr/>
          </a:p>
        </p:txBody>
      </p:sp>
      <p:sp>
        <p:nvSpPr>
          <p:cNvPr id="2" name="Title 1"/>
          <p:cNvSpPr txBox="1">
            <a:spLocks noGrp="1"/>
          </p:cNvSpPr>
          <p:nvPr>
            <p:ph type="title" idx="4294967295"/>
          </p:nvPr>
        </p:nvSpPr>
        <p:spPr>
          <a:xfrm>
            <a:off x="1752600" y="130176"/>
            <a:ext cx="868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Modifiers</a:t>
            </a:r>
          </a:p>
        </p:txBody>
      </p:sp>
      <p:sp>
        <p:nvSpPr>
          <p:cNvPr id="79877" name="Text Placeholder 2"/>
          <p:cNvSpPr txBox="1">
            <a:spLocks noGrp="1"/>
          </p:cNvSpPr>
          <p:nvPr>
            <p:ph type="body" idx="4294967295"/>
          </p:nvPr>
        </p:nvSpPr>
        <p:spPr bwMode="auto">
          <a:xfrm>
            <a:off x="1828800" y="1524001"/>
            <a:ext cx="8534400" cy="45259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lvl1pPr marL="431800" indent="-323850">
              <a:defRPr sz="3200">
                <a:solidFill>
                  <a:srgbClr val="000000"/>
                </a:solidFill>
                <a:latin typeface="Calibri" pitchFamily="34" charset="0"/>
              </a:defRPr>
            </a:lvl1pPr>
            <a:lvl2pPr marL="863600" indent="-323850">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sz="2800" dirty="0">
                <a:ea typeface="Microsoft YaHei"/>
              </a:rPr>
              <a:t>We can add the following modifiers to an instruction that has an immediate operand</a:t>
            </a:r>
          </a:p>
          <a:p>
            <a:pPr>
              <a:spcBef>
                <a:spcPct val="0"/>
              </a:spcBef>
              <a:spcAft>
                <a:spcPts val="1413"/>
              </a:spcAft>
            </a:pPr>
            <a:r>
              <a:rPr lang="en-US" sz="2800" dirty="0">
                <a:ea typeface="Microsoft YaHei"/>
              </a:rPr>
              <a:t>Modifier :</a:t>
            </a:r>
          </a:p>
          <a:p>
            <a:pPr lvl="1">
              <a:spcBef>
                <a:spcPct val="0"/>
              </a:spcBef>
              <a:spcAft>
                <a:spcPts val="1138"/>
              </a:spcAft>
            </a:pPr>
            <a:r>
              <a:rPr lang="en-US" sz="2200" dirty="0">
                <a:solidFill>
                  <a:srgbClr val="2323DC"/>
                </a:solidFill>
                <a:ea typeface="Microsoft YaHei"/>
              </a:rPr>
              <a:t>default</a:t>
            </a:r>
            <a:r>
              <a:rPr lang="en-US" sz="2200" dirty="0">
                <a:ea typeface="Microsoft YaHei"/>
              </a:rPr>
              <a:t> : </a:t>
            </a:r>
            <a:r>
              <a:rPr lang="en-US" sz="2200" dirty="0" err="1">
                <a:ea typeface="Microsoft YaHei"/>
              </a:rPr>
              <a:t>mov</a:t>
            </a:r>
            <a:r>
              <a:rPr lang="en-US" sz="2200" dirty="0">
                <a:ea typeface="Microsoft YaHei"/>
              </a:rPr>
              <a:t> → treat the 16 bit immediate as a </a:t>
            </a:r>
            <a:r>
              <a:rPr lang="en-US" sz="2200" dirty="0">
                <a:solidFill>
                  <a:srgbClr val="2323DC"/>
                </a:solidFill>
                <a:ea typeface="Microsoft YaHei"/>
              </a:rPr>
              <a:t>signed number </a:t>
            </a:r>
            <a:r>
              <a:rPr lang="en-US" sz="2200" dirty="0">
                <a:ea typeface="Microsoft YaHei"/>
              </a:rPr>
              <a:t>(automatic sign extension)</a:t>
            </a:r>
          </a:p>
          <a:p>
            <a:pPr lvl="1">
              <a:spcBef>
                <a:spcPct val="0"/>
              </a:spcBef>
              <a:spcAft>
                <a:spcPts val="1138"/>
              </a:spcAft>
            </a:pPr>
            <a:r>
              <a:rPr lang="en-US" sz="2200" dirty="0">
                <a:solidFill>
                  <a:srgbClr val="B84747"/>
                </a:solidFill>
                <a:ea typeface="Microsoft YaHei"/>
              </a:rPr>
              <a:t>(u)</a:t>
            </a:r>
            <a:r>
              <a:rPr lang="en-US" sz="2200" dirty="0">
                <a:ea typeface="Microsoft YaHei"/>
              </a:rPr>
              <a:t> : </a:t>
            </a:r>
            <a:r>
              <a:rPr lang="en-US" sz="2200" dirty="0" err="1">
                <a:ea typeface="Microsoft YaHei"/>
              </a:rPr>
              <a:t>movu</a:t>
            </a:r>
            <a:r>
              <a:rPr lang="en-US" sz="2200" dirty="0">
                <a:ea typeface="Microsoft YaHei"/>
              </a:rPr>
              <a:t> → treat the 16 bit immediate as an unsigned number</a:t>
            </a:r>
          </a:p>
          <a:p>
            <a:pPr lvl="1">
              <a:spcBef>
                <a:spcPct val="0"/>
              </a:spcBef>
              <a:spcAft>
                <a:spcPts val="1138"/>
              </a:spcAft>
            </a:pPr>
            <a:r>
              <a:rPr lang="en-US" sz="2200" dirty="0">
                <a:solidFill>
                  <a:srgbClr val="C5000B"/>
                </a:solidFill>
                <a:ea typeface="Microsoft YaHei"/>
              </a:rPr>
              <a:t>(h)</a:t>
            </a:r>
            <a:r>
              <a:rPr lang="en-US" sz="2200" dirty="0">
                <a:ea typeface="Microsoft YaHei"/>
              </a:rPr>
              <a:t> : </a:t>
            </a:r>
            <a:r>
              <a:rPr lang="en-US" sz="2200" dirty="0" err="1">
                <a:ea typeface="Microsoft YaHei"/>
              </a:rPr>
              <a:t>movh</a:t>
            </a:r>
            <a:r>
              <a:rPr lang="en-US" sz="2200" dirty="0">
                <a:ea typeface="Microsoft YaHei"/>
              </a:rPr>
              <a:t> → left shift the 16 bit immediate by 16 positions</a:t>
            </a:r>
          </a:p>
        </p:txBody>
      </p:sp>
      <p:pic>
        <p:nvPicPr>
          <p:cNvPr id="6"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name="page55">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a:xfrm>
            <a:off x="10067279" y="6356351"/>
            <a:ext cx="561975" cy="365125"/>
          </a:xfrm>
        </p:spPr>
        <p:txBody>
          <a:bodyPr/>
          <a:lstStyle/>
          <a:p>
            <a:pPr>
              <a:defRPr/>
            </a:pPr>
            <a:fld id="{8B31F275-D819-4A0E-93DE-98151E14C4D2}" type="slidenum">
              <a:rPr/>
              <a:pPr>
                <a:defRPr/>
              </a:pPr>
              <a:t>56</a:t>
            </a:fld>
            <a:endParaRPr/>
          </a:p>
        </p:txBody>
      </p:sp>
      <p:sp>
        <p:nvSpPr>
          <p:cNvPr id="2" name="Title 1"/>
          <p:cNvSpPr txBox="1">
            <a:spLocks noGrp="1"/>
          </p:cNvSpPr>
          <p:nvPr>
            <p:ph type="title" idx="4294967295"/>
          </p:nvPr>
        </p:nvSpPr>
        <p:spPr>
          <a:xfrm>
            <a:off x="1752600" y="152401"/>
            <a:ext cx="868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Mechanism</a:t>
            </a:r>
            <a:endParaRPr lang="fr-FR" dirty="0">
              <a:solidFill>
                <a:schemeClr val="tx1"/>
              </a:solidFill>
            </a:endParaRPr>
          </a:p>
        </p:txBody>
      </p:sp>
      <p:sp>
        <p:nvSpPr>
          <p:cNvPr id="80901" name="Text Placeholder 2"/>
          <p:cNvSpPr txBox="1">
            <a:spLocks noGrp="1"/>
          </p:cNvSpPr>
          <p:nvPr>
            <p:ph type="body" idx="4294967295"/>
          </p:nvPr>
        </p:nvSpPr>
        <p:spPr bwMode="auto">
          <a:xfrm>
            <a:off x="1828800" y="1704975"/>
            <a:ext cx="8610600" cy="45831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lvl1pPr marL="431800" indent="-323850">
              <a:defRPr sz="3200">
                <a:solidFill>
                  <a:srgbClr val="000000"/>
                </a:solidFill>
                <a:latin typeface="Calibri" pitchFamily="34" charset="0"/>
              </a:defRPr>
            </a:lvl1pPr>
            <a:lvl2pPr marL="863600" indent="-323850">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sz="2600" dirty="0">
                <a:ea typeface="Microsoft YaHei"/>
              </a:rPr>
              <a:t>The processor </a:t>
            </a:r>
            <a:r>
              <a:rPr lang="en-US" sz="2600" dirty="0">
                <a:solidFill>
                  <a:srgbClr val="FF3366"/>
                </a:solidFill>
                <a:ea typeface="Microsoft YaHei"/>
              </a:rPr>
              <a:t>internally converts</a:t>
            </a:r>
            <a:r>
              <a:rPr lang="en-US" sz="2600" dirty="0">
                <a:ea typeface="Microsoft YaHei"/>
              </a:rPr>
              <a:t> a 16 bit immediate to a 32 bit number</a:t>
            </a:r>
          </a:p>
          <a:p>
            <a:pPr>
              <a:spcBef>
                <a:spcPct val="0"/>
              </a:spcBef>
              <a:spcAft>
                <a:spcPts val="1413"/>
              </a:spcAft>
            </a:pPr>
            <a:r>
              <a:rPr lang="en-US" sz="2600" dirty="0">
                <a:ea typeface="Microsoft YaHei"/>
              </a:rPr>
              <a:t>It uses </a:t>
            </a:r>
            <a:r>
              <a:rPr lang="en-US" sz="2600" dirty="0">
                <a:solidFill>
                  <a:srgbClr val="008000"/>
                </a:solidFill>
                <a:ea typeface="Microsoft YaHei"/>
              </a:rPr>
              <a:t>this 32 bit number</a:t>
            </a:r>
            <a:r>
              <a:rPr lang="en-US" sz="2600" dirty="0">
                <a:ea typeface="Microsoft YaHei"/>
              </a:rPr>
              <a:t> for all the computations</a:t>
            </a:r>
          </a:p>
          <a:p>
            <a:pPr>
              <a:spcBef>
                <a:spcPct val="0"/>
              </a:spcBef>
              <a:spcAft>
                <a:spcPts val="1413"/>
              </a:spcAft>
            </a:pPr>
            <a:r>
              <a:rPr lang="en-US" sz="2600" dirty="0">
                <a:ea typeface="Microsoft YaHei"/>
              </a:rPr>
              <a:t>Valid only for arithmetic/logical </a:t>
            </a:r>
            <a:r>
              <a:rPr lang="en-US" sz="2600" dirty="0" err="1">
                <a:ea typeface="Microsoft YaHei"/>
              </a:rPr>
              <a:t>insts</a:t>
            </a:r>
            <a:endParaRPr lang="en-US" sz="2600" dirty="0">
              <a:ea typeface="Microsoft YaHei"/>
            </a:endParaRPr>
          </a:p>
          <a:p>
            <a:pPr>
              <a:spcBef>
                <a:spcPct val="0"/>
              </a:spcBef>
              <a:spcAft>
                <a:spcPts val="1413"/>
              </a:spcAft>
            </a:pPr>
            <a:r>
              <a:rPr lang="en-US" sz="2600" dirty="0">
                <a:ea typeface="Microsoft YaHei"/>
              </a:rPr>
              <a:t>We can control the generation of this 32 bit number</a:t>
            </a:r>
          </a:p>
          <a:p>
            <a:pPr lvl="1">
              <a:spcBef>
                <a:spcPct val="0"/>
              </a:spcBef>
              <a:spcAft>
                <a:spcPts val="1138"/>
              </a:spcAft>
            </a:pPr>
            <a:r>
              <a:rPr lang="en-US" sz="2000" dirty="0">
                <a:ea typeface="Microsoft YaHei"/>
              </a:rPr>
              <a:t>sign extension (</a:t>
            </a:r>
            <a:r>
              <a:rPr lang="en-US" sz="2000" dirty="0">
                <a:solidFill>
                  <a:srgbClr val="008000"/>
                </a:solidFill>
                <a:ea typeface="Microsoft YaHei"/>
              </a:rPr>
              <a:t>default</a:t>
            </a:r>
            <a:r>
              <a:rPr lang="en-US" sz="2000" dirty="0">
                <a:ea typeface="Microsoft YaHei"/>
              </a:rPr>
              <a:t>)</a:t>
            </a:r>
          </a:p>
          <a:p>
            <a:pPr lvl="1">
              <a:spcBef>
                <a:spcPct val="0"/>
              </a:spcBef>
              <a:spcAft>
                <a:spcPts val="1138"/>
              </a:spcAft>
            </a:pPr>
            <a:r>
              <a:rPr lang="en-US" sz="2000" dirty="0">
                <a:ea typeface="Microsoft YaHei"/>
              </a:rPr>
              <a:t>treat the 16 bit number as unsigned (</a:t>
            </a:r>
            <a:r>
              <a:rPr lang="en-US" sz="2000" dirty="0">
                <a:solidFill>
                  <a:srgbClr val="FF420E"/>
                </a:solidFill>
                <a:ea typeface="Microsoft YaHei"/>
              </a:rPr>
              <a:t>u suffix</a:t>
            </a:r>
            <a:r>
              <a:rPr lang="en-US" sz="2000" dirty="0">
                <a:ea typeface="Microsoft YaHei"/>
              </a:rPr>
              <a:t>)</a:t>
            </a:r>
          </a:p>
          <a:p>
            <a:pPr lvl="1">
              <a:spcBef>
                <a:spcPct val="0"/>
              </a:spcBef>
              <a:spcAft>
                <a:spcPts val="1138"/>
              </a:spcAft>
            </a:pPr>
            <a:r>
              <a:rPr lang="en-US" sz="2000" dirty="0">
                <a:ea typeface="Microsoft YaHei"/>
              </a:rPr>
              <a:t>load the 16 bit number in the upper bytes (</a:t>
            </a:r>
            <a:r>
              <a:rPr lang="en-US" sz="2000" dirty="0">
                <a:solidFill>
                  <a:srgbClr val="DC2300"/>
                </a:solidFill>
                <a:ea typeface="Microsoft YaHei"/>
              </a:rPr>
              <a:t>h suffix</a:t>
            </a:r>
            <a:r>
              <a:rPr lang="en-US" sz="2000" dirty="0">
                <a:ea typeface="Microsoft YaHei"/>
              </a:rPr>
              <a:t>)</a:t>
            </a:r>
          </a:p>
        </p:txBody>
      </p:sp>
      <p:pic>
        <p:nvPicPr>
          <p:cNvPr id="6"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name="page56">
    <p:spTree>
      <p:nvGrpSpPr>
        <p:cNvPr id="1" name=""/>
        <p:cNvGrpSpPr/>
        <p:nvPr/>
      </p:nvGrpSpPr>
      <p:grpSpPr>
        <a:xfrm>
          <a:off x="0" y="0"/>
          <a:ext cx="0" cy="0"/>
          <a:chOff x="0" y="0"/>
          <a:chExt cx="0" cy="0"/>
        </a:xfrm>
      </p:grpSpPr>
      <p:sp>
        <p:nvSpPr>
          <p:cNvPr id="17" name="Slide Number Placeholder 1"/>
          <p:cNvSpPr>
            <a:spLocks noGrp="1"/>
          </p:cNvSpPr>
          <p:nvPr>
            <p:ph type="sldNum" sz="quarter" idx="12"/>
          </p:nvPr>
        </p:nvSpPr>
        <p:spPr>
          <a:xfrm>
            <a:off x="10067279" y="6356351"/>
            <a:ext cx="561975" cy="365125"/>
          </a:xfrm>
        </p:spPr>
        <p:txBody>
          <a:bodyPr/>
          <a:lstStyle/>
          <a:p>
            <a:pPr>
              <a:defRPr/>
            </a:pPr>
            <a:fld id="{0183876B-55F8-48D8-9B93-B90D742F50E9}" type="slidenum">
              <a:rPr/>
              <a:pPr>
                <a:defRPr/>
              </a:pPr>
              <a:t>57</a:t>
            </a:fld>
            <a:endParaRPr/>
          </a:p>
        </p:txBody>
      </p:sp>
      <p:sp>
        <p:nvSpPr>
          <p:cNvPr id="2" name="Title 1"/>
          <p:cNvSpPr txBox="1">
            <a:spLocks noGrp="1"/>
          </p:cNvSpPr>
          <p:nvPr>
            <p:ph type="title" idx="4294967295"/>
          </p:nvPr>
        </p:nvSpPr>
        <p:spPr>
          <a:xfrm>
            <a:off x="1752600" y="152401"/>
            <a:ext cx="868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More about Modifiers</a:t>
            </a:r>
          </a:p>
        </p:txBody>
      </p:sp>
      <p:sp>
        <p:nvSpPr>
          <p:cNvPr id="81925" name="Text Placeholder 2"/>
          <p:cNvSpPr txBox="1">
            <a:spLocks noGrp="1"/>
          </p:cNvSpPr>
          <p:nvPr>
            <p:ph type="body" idx="4294967295"/>
          </p:nvPr>
        </p:nvSpPr>
        <p:spPr bwMode="auto">
          <a:xfrm>
            <a:off x="1919288" y="1718553"/>
            <a:ext cx="8520112" cy="37433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lvl1pPr marL="431800" indent="-323850">
              <a:defRPr sz="3200">
                <a:solidFill>
                  <a:srgbClr val="000000"/>
                </a:solidFill>
                <a:latin typeface="Calibri" pitchFamily="34" charset="0"/>
              </a:defRPr>
            </a:lvl1pPr>
            <a:lvl2pPr>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dirty="0">
                <a:ea typeface="Microsoft YaHei"/>
              </a:rPr>
              <a:t>default : </a:t>
            </a:r>
            <a:r>
              <a:rPr lang="en-US" dirty="0" err="1">
                <a:ea typeface="Microsoft YaHei"/>
              </a:rPr>
              <a:t>mov</a:t>
            </a:r>
            <a:r>
              <a:rPr lang="en-US" dirty="0">
                <a:ea typeface="Microsoft YaHei"/>
              </a:rPr>
              <a:t> r1, 0xAB 12</a:t>
            </a:r>
          </a:p>
          <a:p>
            <a:pPr marL="107950" indent="0">
              <a:spcBef>
                <a:spcPct val="0"/>
              </a:spcBef>
              <a:spcAft>
                <a:spcPts val="1413"/>
              </a:spcAft>
              <a:buNone/>
            </a:pPr>
            <a:endParaRPr lang="en-US" dirty="0">
              <a:ea typeface="Microsoft YaHei"/>
            </a:endParaRPr>
          </a:p>
          <a:p>
            <a:pPr>
              <a:spcBef>
                <a:spcPct val="0"/>
              </a:spcBef>
              <a:spcAft>
                <a:spcPts val="1413"/>
              </a:spcAft>
            </a:pPr>
            <a:r>
              <a:rPr lang="en-US" dirty="0">
                <a:ea typeface="Microsoft YaHei"/>
              </a:rPr>
              <a:t>unsigned : </a:t>
            </a:r>
            <a:r>
              <a:rPr lang="en-US" dirty="0" err="1">
                <a:ea typeface="Microsoft YaHei"/>
              </a:rPr>
              <a:t>movu</a:t>
            </a:r>
            <a:r>
              <a:rPr lang="en-US" dirty="0">
                <a:ea typeface="Microsoft YaHei"/>
              </a:rPr>
              <a:t> r1, 0xAB 12</a:t>
            </a:r>
          </a:p>
          <a:p>
            <a:pPr>
              <a:spcBef>
                <a:spcPct val="0"/>
              </a:spcBef>
              <a:spcAft>
                <a:spcPts val="1413"/>
              </a:spcAft>
            </a:pPr>
            <a:endParaRPr lang="en-US" dirty="0">
              <a:ea typeface="Microsoft YaHei"/>
            </a:endParaRPr>
          </a:p>
          <a:p>
            <a:pPr>
              <a:spcBef>
                <a:spcPct val="0"/>
              </a:spcBef>
              <a:spcAft>
                <a:spcPts val="1413"/>
              </a:spcAft>
            </a:pPr>
            <a:r>
              <a:rPr lang="en-US" dirty="0">
                <a:ea typeface="Microsoft YaHei"/>
              </a:rPr>
              <a:t>high: </a:t>
            </a:r>
            <a:r>
              <a:rPr lang="en-US" dirty="0" err="1">
                <a:ea typeface="Microsoft YaHei"/>
              </a:rPr>
              <a:t>movh</a:t>
            </a:r>
            <a:r>
              <a:rPr lang="en-US" dirty="0">
                <a:ea typeface="Microsoft YaHei"/>
              </a:rPr>
              <a:t> r1, 0xAB 12</a:t>
            </a:r>
          </a:p>
        </p:txBody>
      </p:sp>
      <p:sp>
        <p:nvSpPr>
          <p:cNvPr id="4" name="Freeform 3"/>
          <p:cNvSpPr/>
          <p:nvPr/>
        </p:nvSpPr>
        <p:spPr>
          <a:xfrm>
            <a:off x="4267200" y="2376488"/>
            <a:ext cx="863600" cy="6477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5" name="Freeform 4"/>
          <p:cNvSpPr/>
          <p:nvPr/>
        </p:nvSpPr>
        <p:spPr>
          <a:xfrm>
            <a:off x="5130800" y="2376488"/>
            <a:ext cx="863600" cy="6477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6" name="Freeform 5"/>
          <p:cNvSpPr/>
          <p:nvPr/>
        </p:nvSpPr>
        <p:spPr>
          <a:xfrm>
            <a:off x="5994401" y="2376488"/>
            <a:ext cx="865187" cy="6477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algn="ctr" fontAlgn="auto" hangingPunct="0">
              <a:spcBef>
                <a:spcPts val="0"/>
              </a:spcBef>
              <a:spcAft>
                <a:spcPts val="0"/>
              </a:spcAft>
              <a:defRPr/>
            </a:pPr>
            <a:r>
              <a:rPr lang="en-IN">
                <a:latin typeface="Arial" pitchFamily="18"/>
                <a:ea typeface="Microsoft YaHei" pitchFamily="2"/>
                <a:cs typeface="Mangal" pitchFamily="2"/>
              </a:rPr>
              <a:t>AB</a:t>
            </a:r>
          </a:p>
        </p:txBody>
      </p:sp>
      <p:sp>
        <p:nvSpPr>
          <p:cNvPr id="7" name="Freeform 6"/>
          <p:cNvSpPr/>
          <p:nvPr/>
        </p:nvSpPr>
        <p:spPr>
          <a:xfrm>
            <a:off x="6859587" y="2376488"/>
            <a:ext cx="863600" cy="6477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algn="ctr" fontAlgn="auto" hangingPunct="0">
              <a:spcBef>
                <a:spcPts val="0"/>
              </a:spcBef>
              <a:spcAft>
                <a:spcPts val="0"/>
              </a:spcAft>
              <a:defRPr/>
            </a:pPr>
            <a:r>
              <a:rPr lang="en-IN">
                <a:latin typeface="Arial" pitchFamily="18"/>
                <a:ea typeface="Microsoft YaHei" pitchFamily="2"/>
                <a:cs typeface="Mangal" pitchFamily="2"/>
              </a:rPr>
              <a:t>12</a:t>
            </a:r>
          </a:p>
        </p:txBody>
      </p:sp>
      <p:sp>
        <p:nvSpPr>
          <p:cNvPr id="8" name="Freeform 7"/>
          <p:cNvSpPr/>
          <p:nvPr/>
        </p:nvSpPr>
        <p:spPr>
          <a:xfrm>
            <a:off x="4411663" y="2592388"/>
            <a:ext cx="1439863" cy="2159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algn="ctr" fontAlgn="auto" hangingPunct="0">
              <a:spcBef>
                <a:spcPts val="0"/>
              </a:spcBef>
              <a:spcAft>
                <a:spcPts val="0"/>
              </a:spcAft>
              <a:defRPr/>
            </a:pPr>
            <a:r>
              <a:rPr lang="en-IN" dirty="0">
                <a:latin typeface="Arial" pitchFamily="18"/>
                <a:ea typeface="Microsoft YaHei" pitchFamily="2"/>
                <a:cs typeface="Mangal" pitchFamily="2"/>
              </a:rPr>
              <a:t>sign bit</a:t>
            </a:r>
          </a:p>
        </p:txBody>
      </p:sp>
      <p:sp>
        <p:nvSpPr>
          <p:cNvPr id="9" name="Freeform 8"/>
          <p:cNvSpPr/>
          <p:nvPr/>
        </p:nvSpPr>
        <p:spPr>
          <a:xfrm>
            <a:off x="4267200" y="3733800"/>
            <a:ext cx="865188" cy="6477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algn="ctr" fontAlgn="auto" hangingPunct="0">
              <a:spcBef>
                <a:spcPts val="0"/>
              </a:spcBef>
              <a:spcAft>
                <a:spcPts val="0"/>
              </a:spcAft>
              <a:defRPr/>
            </a:pPr>
            <a:r>
              <a:rPr lang="en-IN">
                <a:latin typeface="Arial" pitchFamily="18"/>
                <a:ea typeface="Microsoft YaHei" pitchFamily="2"/>
                <a:cs typeface="Mangal" pitchFamily="2"/>
              </a:rPr>
              <a:t>00</a:t>
            </a:r>
          </a:p>
        </p:txBody>
      </p:sp>
      <p:sp>
        <p:nvSpPr>
          <p:cNvPr id="10" name="Freeform 9"/>
          <p:cNvSpPr/>
          <p:nvPr/>
        </p:nvSpPr>
        <p:spPr>
          <a:xfrm>
            <a:off x="5132388" y="3733800"/>
            <a:ext cx="863600" cy="6477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algn="ctr" fontAlgn="auto" hangingPunct="0">
              <a:spcBef>
                <a:spcPts val="0"/>
              </a:spcBef>
              <a:spcAft>
                <a:spcPts val="0"/>
              </a:spcAft>
              <a:defRPr/>
            </a:pPr>
            <a:r>
              <a:rPr lang="en-IN">
                <a:latin typeface="Arial" pitchFamily="18"/>
                <a:ea typeface="Microsoft YaHei" pitchFamily="2"/>
                <a:cs typeface="Mangal" pitchFamily="2"/>
              </a:rPr>
              <a:t>00</a:t>
            </a:r>
          </a:p>
        </p:txBody>
      </p:sp>
      <p:sp>
        <p:nvSpPr>
          <p:cNvPr id="11" name="Freeform 10"/>
          <p:cNvSpPr/>
          <p:nvPr/>
        </p:nvSpPr>
        <p:spPr>
          <a:xfrm>
            <a:off x="5995988" y="3733800"/>
            <a:ext cx="863600" cy="6477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algn="ctr" fontAlgn="auto" hangingPunct="0">
              <a:spcBef>
                <a:spcPts val="0"/>
              </a:spcBef>
              <a:spcAft>
                <a:spcPts val="0"/>
              </a:spcAft>
              <a:defRPr/>
            </a:pPr>
            <a:r>
              <a:rPr lang="en-IN" dirty="0">
                <a:latin typeface="Arial" pitchFamily="18"/>
                <a:ea typeface="Microsoft YaHei" pitchFamily="2"/>
                <a:cs typeface="Mangal" pitchFamily="2"/>
              </a:rPr>
              <a:t>AB</a:t>
            </a:r>
          </a:p>
        </p:txBody>
      </p:sp>
      <p:sp>
        <p:nvSpPr>
          <p:cNvPr id="12" name="Freeform 11"/>
          <p:cNvSpPr/>
          <p:nvPr/>
        </p:nvSpPr>
        <p:spPr>
          <a:xfrm>
            <a:off x="6859588" y="3733800"/>
            <a:ext cx="863600" cy="6477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algn="ctr" fontAlgn="auto" hangingPunct="0">
              <a:spcBef>
                <a:spcPts val="0"/>
              </a:spcBef>
              <a:spcAft>
                <a:spcPts val="0"/>
              </a:spcAft>
              <a:defRPr/>
            </a:pPr>
            <a:r>
              <a:rPr lang="en-IN" dirty="0">
                <a:latin typeface="Arial" pitchFamily="18"/>
                <a:ea typeface="Microsoft YaHei" pitchFamily="2"/>
                <a:cs typeface="Mangal" pitchFamily="2"/>
              </a:rPr>
              <a:t>12</a:t>
            </a:r>
          </a:p>
        </p:txBody>
      </p:sp>
      <p:sp>
        <p:nvSpPr>
          <p:cNvPr id="13" name="Freeform 12"/>
          <p:cNvSpPr/>
          <p:nvPr/>
        </p:nvSpPr>
        <p:spPr>
          <a:xfrm>
            <a:off x="4267200" y="5105400"/>
            <a:ext cx="863600" cy="6477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algn="ctr" fontAlgn="auto" hangingPunct="0">
              <a:spcBef>
                <a:spcPts val="0"/>
              </a:spcBef>
              <a:spcAft>
                <a:spcPts val="0"/>
              </a:spcAft>
              <a:defRPr/>
            </a:pPr>
            <a:r>
              <a:rPr lang="en-IN">
                <a:latin typeface="Arial" pitchFamily="18"/>
                <a:ea typeface="Microsoft YaHei" pitchFamily="2"/>
                <a:cs typeface="Mangal" pitchFamily="2"/>
              </a:rPr>
              <a:t>AB</a:t>
            </a:r>
          </a:p>
        </p:txBody>
      </p:sp>
      <p:sp>
        <p:nvSpPr>
          <p:cNvPr id="14" name="Freeform 13"/>
          <p:cNvSpPr/>
          <p:nvPr/>
        </p:nvSpPr>
        <p:spPr>
          <a:xfrm>
            <a:off x="5130800" y="5105400"/>
            <a:ext cx="863600" cy="6477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algn="ctr" fontAlgn="auto" hangingPunct="0">
              <a:spcBef>
                <a:spcPts val="0"/>
              </a:spcBef>
              <a:spcAft>
                <a:spcPts val="0"/>
              </a:spcAft>
              <a:defRPr/>
            </a:pPr>
            <a:r>
              <a:rPr lang="en-IN">
                <a:latin typeface="Arial" pitchFamily="18"/>
                <a:ea typeface="Microsoft YaHei" pitchFamily="2"/>
                <a:cs typeface="Mangal" pitchFamily="2"/>
              </a:rPr>
              <a:t>12</a:t>
            </a:r>
          </a:p>
        </p:txBody>
      </p:sp>
      <p:sp>
        <p:nvSpPr>
          <p:cNvPr id="15" name="Freeform 14"/>
          <p:cNvSpPr/>
          <p:nvPr/>
        </p:nvSpPr>
        <p:spPr>
          <a:xfrm>
            <a:off x="5994401" y="5105400"/>
            <a:ext cx="865187" cy="6477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algn="ctr" fontAlgn="auto" hangingPunct="0">
              <a:spcBef>
                <a:spcPts val="0"/>
              </a:spcBef>
              <a:spcAft>
                <a:spcPts val="0"/>
              </a:spcAft>
              <a:defRPr/>
            </a:pPr>
            <a:r>
              <a:rPr lang="en-IN">
                <a:latin typeface="Arial" pitchFamily="18"/>
                <a:ea typeface="Microsoft YaHei" pitchFamily="2"/>
                <a:cs typeface="Mangal" pitchFamily="2"/>
              </a:rPr>
              <a:t>00</a:t>
            </a:r>
          </a:p>
        </p:txBody>
      </p:sp>
      <p:sp>
        <p:nvSpPr>
          <p:cNvPr id="16" name="Freeform 15"/>
          <p:cNvSpPr/>
          <p:nvPr/>
        </p:nvSpPr>
        <p:spPr>
          <a:xfrm>
            <a:off x="6859587" y="5105400"/>
            <a:ext cx="863600" cy="6477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algn="ctr" fontAlgn="auto" hangingPunct="0">
              <a:spcBef>
                <a:spcPts val="0"/>
              </a:spcBef>
              <a:spcAft>
                <a:spcPts val="0"/>
              </a:spcAft>
              <a:defRPr/>
            </a:pPr>
            <a:r>
              <a:rPr lang="en-IN">
                <a:latin typeface="Arial" pitchFamily="18"/>
                <a:ea typeface="Microsoft YaHei" pitchFamily="2"/>
                <a:cs typeface="Mangal" pitchFamily="2"/>
              </a:rPr>
              <a:t>00</a:t>
            </a:r>
          </a:p>
        </p:txBody>
      </p:sp>
      <p:pic>
        <p:nvPicPr>
          <p:cNvPr id="19"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name="page57">
    <p:spTree>
      <p:nvGrpSpPr>
        <p:cNvPr id="1" name=""/>
        <p:cNvGrpSpPr/>
        <p:nvPr/>
      </p:nvGrpSpPr>
      <p:grpSpPr>
        <a:xfrm>
          <a:off x="0" y="0"/>
          <a:ext cx="0" cy="0"/>
          <a:chOff x="0" y="0"/>
          <a:chExt cx="0" cy="0"/>
        </a:xfrm>
      </p:grpSpPr>
      <p:sp>
        <p:nvSpPr>
          <p:cNvPr id="7" name="Slide Number Placeholder 1"/>
          <p:cNvSpPr>
            <a:spLocks noGrp="1"/>
          </p:cNvSpPr>
          <p:nvPr>
            <p:ph type="sldNum" sz="quarter" idx="12"/>
          </p:nvPr>
        </p:nvSpPr>
        <p:spPr>
          <a:xfrm>
            <a:off x="10067279" y="6356351"/>
            <a:ext cx="561975" cy="365125"/>
          </a:xfrm>
        </p:spPr>
        <p:txBody>
          <a:bodyPr/>
          <a:lstStyle/>
          <a:p>
            <a:pPr>
              <a:defRPr/>
            </a:pPr>
            <a:fld id="{892C795A-AF71-45B1-A134-A6E46DC15187}" type="slidenum">
              <a:rPr/>
              <a:pPr>
                <a:defRPr/>
              </a:pPr>
              <a:t>58</a:t>
            </a:fld>
            <a:endParaRPr/>
          </a:p>
        </p:txBody>
      </p:sp>
      <p:sp>
        <p:nvSpPr>
          <p:cNvPr id="2" name="Title 1"/>
          <p:cNvSpPr txBox="1">
            <a:spLocks noGrp="1"/>
          </p:cNvSpPr>
          <p:nvPr>
            <p:ph type="title" idx="4294967295"/>
          </p:nvPr>
        </p:nvSpPr>
        <p:spPr>
          <a:xfrm>
            <a:off x="1752600" y="76201"/>
            <a:ext cx="868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Examples</a:t>
            </a:r>
          </a:p>
        </p:txBody>
      </p:sp>
      <p:sp>
        <p:nvSpPr>
          <p:cNvPr id="82949" name="Text Placeholder 2"/>
          <p:cNvSpPr txBox="1">
            <a:spLocks noGrp="1"/>
          </p:cNvSpPr>
          <p:nvPr>
            <p:ph type="body" idx="4294967295"/>
          </p:nvPr>
        </p:nvSpPr>
        <p:spPr bwMode="auto">
          <a:xfrm>
            <a:off x="1828800" y="1447801"/>
            <a:ext cx="8610600" cy="45259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lvl1pPr marL="431800" indent="-323850">
              <a:defRPr sz="3200">
                <a:solidFill>
                  <a:srgbClr val="000000"/>
                </a:solidFill>
                <a:latin typeface="Calibri" pitchFamily="34" charset="0"/>
              </a:defRPr>
            </a:lvl1pPr>
            <a:lvl2pPr marL="863600" indent="-323850">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dirty="0">
                <a:ea typeface="Microsoft YaHei"/>
              </a:rPr>
              <a:t>Move : 0x FF </a:t>
            </a:r>
            <a:r>
              <a:rPr lang="en-US" dirty="0" err="1">
                <a:ea typeface="Microsoft YaHei"/>
              </a:rPr>
              <a:t>FF</a:t>
            </a:r>
            <a:r>
              <a:rPr lang="en-US" dirty="0">
                <a:ea typeface="Microsoft YaHei"/>
              </a:rPr>
              <a:t> A3 2B in r0</a:t>
            </a:r>
          </a:p>
          <a:p>
            <a:pPr>
              <a:spcBef>
                <a:spcPct val="0"/>
              </a:spcBef>
              <a:spcAft>
                <a:spcPts val="1413"/>
              </a:spcAft>
            </a:pPr>
            <a:endParaRPr lang="en-US" dirty="0">
              <a:ea typeface="Microsoft YaHei"/>
            </a:endParaRPr>
          </a:p>
          <a:p>
            <a:pPr>
              <a:spcBef>
                <a:spcPct val="0"/>
              </a:spcBef>
              <a:spcAft>
                <a:spcPts val="1413"/>
              </a:spcAft>
            </a:pPr>
            <a:r>
              <a:rPr lang="en-US" dirty="0">
                <a:ea typeface="Microsoft YaHei"/>
              </a:rPr>
              <a:t>Move : 0x 00 00 A3 2B in r0</a:t>
            </a:r>
          </a:p>
          <a:p>
            <a:pPr>
              <a:spcBef>
                <a:spcPct val="0"/>
              </a:spcBef>
              <a:spcAft>
                <a:spcPts val="1413"/>
              </a:spcAft>
            </a:pPr>
            <a:endParaRPr lang="en-US" dirty="0">
              <a:ea typeface="Microsoft YaHei"/>
            </a:endParaRPr>
          </a:p>
          <a:p>
            <a:pPr>
              <a:spcBef>
                <a:spcPct val="0"/>
              </a:spcBef>
              <a:spcAft>
                <a:spcPts val="1413"/>
              </a:spcAft>
            </a:pPr>
            <a:r>
              <a:rPr lang="en-US" dirty="0">
                <a:ea typeface="Microsoft YaHei"/>
              </a:rPr>
              <a:t>Move : 0x A3 2B 00 00 in r0</a:t>
            </a:r>
          </a:p>
          <a:p>
            <a:pPr lvl="1">
              <a:spcBef>
                <a:spcPct val="0"/>
              </a:spcBef>
              <a:spcAft>
                <a:spcPts val="1138"/>
              </a:spcAft>
              <a:buNone/>
            </a:pPr>
            <a:endParaRPr lang="en-US" sz="2400" dirty="0">
              <a:ea typeface="Microsoft YaHei"/>
            </a:endParaRPr>
          </a:p>
          <a:p>
            <a:pPr lvl="1">
              <a:spcBef>
                <a:spcPct val="0"/>
              </a:spcBef>
              <a:spcAft>
                <a:spcPts val="1138"/>
              </a:spcAft>
              <a:buNone/>
            </a:pPr>
            <a:endParaRPr lang="en-US" sz="2400" dirty="0">
              <a:ea typeface="Microsoft YaHei"/>
            </a:endParaRPr>
          </a:p>
        </p:txBody>
      </p:sp>
      <p:sp>
        <p:nvSpPr>
          <p:cNvPr id="4" name="Freeform 3"/>
          <p:cNvSpPr/>
          <p:nvPr/>
        </p:nvSpPr>
        <p:spPr>
          <a:xfrm>
            <a:off x="4548189" y="2057401"/>
            <a:ext cx="3311525" cy="64928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algn="ctr" fontAlgn="auto" hangingPunct="0">
              <a:spcBef>
                <a:spcPts val="0"/>
              </a:spcBef>
              <a:spcAft>
                <a:spcPts val="0"/>
              </a:spcAft>
              <a:defRPr/>
            </a:pPr>
            <a:r>
              <a:rPr lang="en-IN" dirty="0" err="1">
                <a:latin typeface="Arial" pitchFamily="18"/>
                <a:ea typeface="Microsoft YaHei" pitchFamily="2"/>
                <a:cs typeface="Mangal" pitchFamily="2"/>
              </a:rPr>
              <a:t>mov</a:t>
            </a:r>
            <a:r>
              <a:rPr lang="en-IN" dirty="0">
                <a:latin typeface="Arial" pitchFamily="18"/>
                <a:ea typeface="Microsoft YaHei" pitchFamily="2"/>
                <a:cs typeface="Mangal" pitchFamily="2"/>
              </a:rPr>
              <a:t> r0, 0xA32B</a:t>
            </a:r>
          </a:p>
        </p:txBody>
      </p:sp>
      <p:sp>
        <p:nvSpPr>
          <p:cNvPr id="5" name="Freeform 4"/>
          <p:cNvSpPr/>
          <p:nvPr/>
        </p:nvSpPr>
        <p:spPr>
          <a:xfrm>
            <a:off x="4548189" y="3352800"/>
            <a:ext cx="3311525" cy="64928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algn="ctr" fontAlgn="auto" hangingPunct="0">
              <a:spcBef>
                <a:spcPts val="0"/>
              </a:spcBef>
              <a:spcAft>
                <a:spcPts val="0"/>
              </a:spcAft>
              <a:defRPr/>
            </a:pPr>
            <a:r>
              <a:rPr lang="en-IN" dirty="0" err="1">
                <a:latin typeface="Arial" pitchFamily="18"/>
                <a:ea typeface="Microsoft YaHei" pitchFamily="2"/>
                <a:cs typeface="Mangal" pitchFamily="2"/>
              </a:rPr>
              <a:t>movu</a:t>
            </a:r>
            <a:r>
              <a:rPr lang="en-IN" dirty="0">
                <a:latin typeface="Arial" pitchFamily="18"/>
                <a:ea typeface="Microsoft YaHei" pitchFamily="2"/>
                <a:cs typeface="Mangal" pitchFamily="2"/>
              </a:rPr>
              <a:t> r0, 0xA32B</a:t>
            </a:r>
          </a:p>
        </p:txBody>
      </p:sp>
      <p:sp>
        <p:nvSpPr>
          <p:cNvPr id="6" name="Freeform 5"/>
          <p:cNvSpPr/>
          <p:nvPr/>
        </p:nvSpPr>
        <p:spPr>
          <a:xfrm>
            <a:off x="4548189" y="4724401"/>
            <a:ext cx="3311525" cy="64928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algn="ctr" fontAlgn="auto" hangingPunct="0">
              <a:spcBef>
                <a:spcPts val="0"/>
              </a:spcBef>
              <a:spcAft>
                <a:spcPts val="0"/>
              </a:spcAft>
              <a:defRPr/>
            </a:pPr>
            <a:r>
              <a:rPr lang="en-IN" dirty="0" err="1">
                <a:latin typeface="Arial" pitchFamily="18"/>
                <a:ea typeface="Microsoft YaHei" pitchFamily="2"/>
                <a:cs typeface="Mangal" pitchFamily="2"/>
              </a:rPr>
              <a:t>movh</a:t>
            </a:r>
            <a:r>
              <a:rPr lang="en-IN" dirty="0">
                <a:latin typeface="Arial" pitchFamily="18"/>
                <a:ea typeface="Microsoft YaHei" pitchFamily="2"/>
                <a:cs typeface="Mangal" pitchFamily="2"/>
              </a:rPr>
              <a:t> r0, 0xA32B</a:t>
            </a:r>
          </a:p>
        </p:txBody>
      </p:sp>
      <p:pic>
        <p:nvPicPr>
          <p:cNvPr id="9"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name="page58">
    <p:spTree>
      <p:nvGrpSpPr>
        <p:cNvPr id="1" name=""/>
        <p:cNvGrpSpPr/>
        <p:nvPr/>
      </p:nvGrpSpPr>
      <p:grpSpPr>
        <a:xfrm>
          <a:off x="0" y="0"/>
          <a:ext cx="0" cy="0"/>
          <a:chOff x="0" y="0"/>
          <a:chExt cx="0" cy="0"/>
        </a:xfrm>
      </p:grpSpPr>
      <p:sp>
        <p:nvSpPr>
          <p:cNvPr id="5" name="Slide Number Placeholder 1"/>
          <p:cNvSpPr>
            <a:spLocks noGrp="1"/>
          </p:cNvSpPr>
          <p:nvPr>
            <p:ph type="sldNum" sz="quarter" idx="12"/>
          </p:nvPr>
        </p:nvSpPr>
        <p:spPr>
          <a:xfrm>
            <a:off x="10067279" y="6356351"/>
            <a:ext cx="561975" cy="365125"/>
          </a:xfrm>
        </p:spPr>
        <p:txBody>
          <a:bodyPr/>
          <a:lstStyle/>
          <a:p>
            <a:pPr>
              <a:defRPr/>
            </a:pPr>
            <a:fld id="{56CB0DE3-C27D-41E7-BA93-3099F326886F}" type="slidenum">
              <a:rPr/>
              <a:pPr>
                <a:defRPr/>
              </a:pPr>
              <a:t>59</a:t>
            </a:fld>
            <a:endParaRPr/>
          </a:p>
        </p:txBody>
      </p:sp>
      <p:sp>
        <p:nvSpPr>
          <p:cNvPr id="83973" name="Text Placeholder 2"/>
          <p:cNvSpPr txBox="1">
            <a:spLocks noGrp="1"/>
          </p:cNvSpPr>
          <p:nvPr>
            <p:ph type="body" idx="4294967295"/>
          </p:nvPr>
        </p:nvSpPr>
        <p:spPr bwMode="auto">
          <a:xfrm>
            <a:off x="1758287" y="1624085"/>
            <a:ext cx="7416800" cy="6318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lvl1pPr marL="431800" indent="-323850">
              <a:defRPr sz="3200">
                <a:solidFill>
                  <a:srgbClr val="000000"/>
                </a:solidFill>
                <a:latin typeface="Calibri" pitchFamily="34" charset="0"/>
              </a:defRPr>
            </a:lvl1pPr>
            <a:lvl2pPr>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pt-BR" dirty="0">
                <a:ea typeface="Microsoft YaHei"/>
              </a:rPr>
              <a:t>Set r0 ← 0x 12 AB A9 2D</a:t>
            </a:r>
          </a:p>
        </p:txBody>
      </p:sp>
      <p:sp>
        <p:nvSpPr>
          <p:cNvPr id="4" name="Freeform 3"/>
          <p:cNvSpPr/>
          <p:nvPr/>
        </p:nvSpPr>
        <p:spPr>
          <a:xfrm>
            <a:off x="3827464" y="2520157"/>
            <a:ext cx="4968875" cy="57626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r>
              <a:rPr lang="en-IN" dirty="0" err="1">
                <a:latin typeface="Arial" pitchFamily="18"/>
                <a:ea typeface="Microsoft YaHei" pitchFamily="2"/>
                <a:cs typeface="Mangal" pitchFamily="2"/>
              </a:rPr>
              <a:t>movh</a:t>
            </a:r>
            <a:r>
              <a:rPr lang="en-IN" dirty="0">
                <a:latin typeface="Arial" pitchFamily="18"/>
                <a:ea typeface="Microsoft YaHei" pitchFamily="2"/>
                <a:cs typeface="Mangal" pitchFamily="2"/>
              </a:rPr>
              <a:t> r0, 0x 12 AB</a:t>
            </a:r>
          </a:p>
          <a:p>
            <a:pPr fontAlgn="auto" hangingPunct="0">
              <a:spcBef>
                <a:spcPts val="0"/>
              </a:spcBef>
              <a:spcAft>
                <a:spcPts val="0"/>
              </a:spcAft>
              <a:defRPr/>
            </a:pPr>
            <a:r>
              <a:rPr lang="en-IN" dirty="0" err="1">
                <a:latin typeface="Arial" pitchFamily="18"/>
                <a:ea typeface="Microsoft YaHei" pitchFamily="2"/>
                <a:cs typeface="Mangal" pitchFamily="2"/>
              </a:rPr>
              <a:t>addu</a:t>
            </a:r>
            <a:r>
              <a:rPr lang="en-IN" dirty="0">
                <a:latin typeface="Arial" pitchFamily="18"/>
                <a:ea typeface="Microsoft YaHei" pitchFamily="2"/>
                <a:cs typeface="Mangal" pitchFamily="2"/>
              </a:rPr>
              <a:t>  r0, 0x A9 2D</a:t>
            </a:r>
          </a:p>
        </p:txBody>
      </p:sp>
      <p:pic>
        <p:nvPicPr>
          <p:cNvPr id="7"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1"/>
          <p:cNvSpPr txBox="1">
            <a:spLocks/>
          </p:cNvSpPr>
          <p:nvPr/>
        </p:nvSpPr>
        <p:spPr>
          <a:xfrm>
            <a:off x="1752600" y="152401"/>
            <a:ext cx="8686800" cy="936625"/>
          </a:xfrm>
          <a:prstGeom prst="rect">
            <a:avLst/>
          </a:prstGeom>
        </p:spPr>
        <p:txBody>
          <a:bodyPr vert="horz" lIns="0" tIns="0" rIns="0" bIns="0" rtlCol="0" anchor="ctr">
            <a:normAutofit/>
          </a:bodyPr>
          <a:lstStyle>
            <a:defPPr lvl="0">
              <a:buSzPct val="45000"/>
              <a:buFont typeface="StarSymbol"/>
              <a:buNone/>
              <a:defRPr/>
            </a:defPPr>
            <a:lvl1pPr lvl="0" algn="ctr" defTabSz="914400" rtl="0" eaLnBrk="1" latinLnBrk="0" hangingPunct="1">
              <a:spcBef>
                <a:spcPct val="0"/>
              </a:spcBef>
              <a:buSzPct val="45000"/>
              <a:buFont typeface="StarSymbol"/>
              <a:buChar char="●"/>
              <a:defRPr sz="4400" kern="1200">
                <a:solidFill>
                  <a:srgbClr val="FFFFFF"/>
                </a:solidFill>
                <a:latin typeface="+mj-lt"/>
                <a:ea typeface="+mj-ea"/>
                <a:cs typeface="+mj-cs"/>
              </a:defRPr>
            </a:lvl1pPr>
            <a:lvl2pPr lvl="1" eaLnBrk="1" hangingPunct="1">
              <a:buSzPct val="45000"/>
              <a:buFont typeface="StarSymbol"/>
              <a:buChar char="●"/>
              <a:defRPr>
                <a:solidFill>
                  <a:schemeClr val="tx2"/>
                </a:solidFill>
              </a:defRPr>
            </a:lvl2pPr>
            <a:lvl3pPr lvl="2" eaLnBrk="1" hangingPunct="1">
              <a:buSzPct val="45000"/>
              <a:buFont typeface="StarSymbol"/>
              <a:buChar char="●"/>
              <a:defRPr>
                <a:solidFill>
                  <a:schemeClr val="tx2"/>
                </a:solidFill>
              </a:defRPr>
            </a:lvl3pPr>
            <a:lvl4pPr lvl="3" eaLnBrk="1" hangingPunct="1">
              <a:buSzPct val="45000"/>
              <a:buFont typeface="StarSymbol"/>
              <a:buChar char="●"/>
              <a:defRPr>
                <a:solidFill>
                  <a:schemeClr val="tx2"/>
                </a:solidFill>
              </a:defRPr>
            </a:lvl4pPr>
            <a:lvl5pPr lvl="4" eaLnBrk="1" hangingPunct="1">
              <a:buSzPct val="45000"/>
              <a:buFont typeface="StarSymbol"/>
              <a:buChar char="●"/>
              <a:defRPr>
                <a:solidFill>
                  <a:schemeClr val="tx2"/>
                </a:solidFill>
              </a:defRPr>
            </a:lvl5pPr>
            <a:lvl6pPr lvl="5" eaLnBrk="1" hangingPunct="1">
              <a:buSzPct val="45000"/>
              <a:buFont typeface="StarSymbol"/>
              <a:buChar char="●"/>
              <a:defRPr>
                <a:solidFill>
                  <a:schemeClr val="tx2"/>
                </a:solidFill>
              </a:defRPr>
            </a:lvl6pPr>
            <a:lvl7pPr lvl="6" eaLnBrk="1" hangingPunct="1">
              <a:buSzPct val="45000"/>
              <a:buFont typeface="StarSymbol"/>
              <a:buChar char="●"/>
              <a:defRPr>
                <a:solidFill>
                  <a:schemeClr val="tx2"/>
                </a:solidFill>
              </a:defRPr>
            </a:lvl7pPr>
            <a:lvl8pPr lvl="7" eaLnBrk="1" hangingPunct="1">
              <a:buSzPct val="45000"/>
              <a:buFont typeface="StarSymbol"/>
              <a:buChar char="●"/>
              <a:defRPr>
                <a:solidFill>
                  <a:schemeClr val="tx2"/>
                </a:solidFill>
              </a:defRPr>
            </a:lvl8pPr>
            <a:lvl9pPr lvl="8" eaLnBrk="1" hangingPunct="1">
              <a:buSzPct val="45000"/>
              <a:buFont typeface="StarSymbol"/>
              <a:buChar char="●"/>
              <a:defRPr>
                <a:solidFill>
                  <a:schemeClr val="tx2"/>
                </a:solidFill>
              </a:defRPr>
            </a:lvl9pPr>
          </a:lstStyle>
          <a:p>
            <a:pPr fontAlgn="auto">
              <a:spcBef>
                <a:spcPts val="0"/>
              </a:spcBef>
              <a:spcAft>
                <a:spcPts val="0"/>
              </a:spcAft>
              <a:buNone/>
              <a:defRPr/>
            </a:pPr>
            <a:r>
              <a:rPr lang="fr-FR" dirty="0">
                <a:solidFill>
                  <a:schemeClr val="tx1"/>
                </a:solidFill>
              </a:rPr>
              <a:t>Example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a:xfrm>
            <a:off x="10067279" y="6356351"/>
            <a:ext cx="561975" cy="365125"/>
          </a:xfrm>
        </p:spPr>
        <p:txBody>
          <a:bodyPr/>
          <a:lstStyle/>
          <a:p>
            <a:pPr>
              <a:defRPr/>
            </a:pPr>
            <a:fld id="{96AEE105-755A-4B43-BF14-9B973A515DE0}" type="slidenum">
              <a:rPr/>
              <a:pPr>
                <a:defRPr/>
              </a:pPr>
              <a:t>6</a:t>
            </a:fld>
            <a:endParaRPr/>
          </a:p>
        </p:txBody>
      </p:sp>
      <p:sp>
        <p:nvSpPr>
          <p:cNvPr id="2" name="Title 1"/>
          <p:cNvSpPr txBox="1">
            <a:spLocks noGrp="1"/>
          </p:cNvSpPr>
          <p:nvPr>
            <p:ph type="title" idx="4294967295"/>
          </p:nvPr>
        </p:nvSpPr>
        <p:spPr>
          <a:xfrm>
            <a:off x="1752600" y="152401"/>
            <a:ext cx="85725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Assemblers</a:t>
            </a:r>
            <a:endParaRPr lang="fr-FR" dirty="0">
              <a:solidFill>
                <a:schemeClr val="tx1"/>
              </a:solidFill>
            </a:endParaRPr>
          </a:p>
        </p:txBody>
      </p:sp>
      <p:sp>
        <p:nvSpPr>
          <p:cNvPr id="29701" name="Text Placeholder 2"/>
          <p:cNvSpPr txBox="1">
            <a:spLocks noGrp="1"/>
          </p:cNvSpPr>
          <p:nvPr>
            <p:ph type="body" idx="4294967295"/>
          </p:nvPr>
        </p:nvSpPr>
        <p:spPr bwMode="auto">
          <a:xfrm>
            <a:off x="1828800" y="1905000"/>
            <a:ext cx="8458200" cy="3276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lvl1pPr marL="431800" indent="-323850">
              <a:defRPr sz="3200">
                <a:solidFill>
                  <a:srgbClr val="000000"/>
                </a:solidFill>
                <a:latin typeface="Calibri" pitchFamily="34" charset="0"/>
              </a:defRPr>
            </a:lvl1pPr>
            <a:lvl2pPr marL="863600" indent="-323850">
              <a:defRPr sz="3200">
                <a:solidFill>
                  <a:srgbClr val="000000"/>
                </a:solidFill>
                <a:latin typeface="Calibri" pitchFamily="34" charset="0"/>
              </a:defRPr>
            </a:lvl2pPr>
            <a:lvl3pPr marL="1295400" indent="-287338">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sz="2600" dirty="0">
                <a:solidFill>
                  <a:srgbClr val="0066CC"/>
                </a:solidFill>
                <a:ea typeface="Microsoft YaHei"/>
              </a:rPr>
              <a:t>Assemblers are programs</a:t>
            </a:r>
            <a:r>
              <a:rPr lang="en-US" sz="2600" dirty="0">
                <a:ea typeface="Microsoft YaHei"/>
              </a:rPr>
              <a:t> that convert programs written in low level languages to machine code (0s and 1s)</a:t>
            </a:r>
          </a:p>
          <a:p>
            <a:pPr>
              <a:spcBef>
                <a:spcPct val="0"/>
              </a:spcBef>
              <a:spcAft>
                <a:spcPts val="1413"/>
              </a:spcAft>
            </a:pPr>
            <a:r>
              <a:rPr lang="en-US" sz="2600" dirty="0">
                <a:ea typeface="Microsoft YaHei"/>
              </a:rPr>
              <a:t>Examples :</a:t>
            </a:r>
          </a:p>
          <a:p>
            <a:pPr lvl="1">
              <a:spcBef>
                <a:spcPct val="0"/>
              </a:spcBef>
              <a:spcAft>
                <a:spcPts val="1138"/>
              </a:spcAft>
            </a:pPr>
            <a:r>
              <a:rPr lang="en-US" sz="2000" dirty="0" err="1">
                <a:ea typeface="Microsoft YaHei"/>
              </a:rPr>
              <a:t>nasm</a:t>
            </a:r>
            <a:r>
              <a:rPr lang="en-US" sz="2000" dirty="0">
                <a:ea typeface="Microsoft YaHei"/>
              </a:rPr>
              <a:t>, </a:t>
            </a:r>
            <a:r>
              <a:rPr lang="en-US" sz="2000" dirty="0" err="1">
                <a:ea typeface="Microsoft YaHei"/>
              </a:rPr>
              <a:t>tasm</a:t>
            </a:r>
            <a:r>
              <a:rPr lang="en-US" sz="2000" dirty="0">
                <a:ea typeface="Microsoft YaHei"/>
              </a:rPr>
              <a:t>, and </a:t>
            </a:r>
            <a:r>
              <a:rPr lang="en-US" sz="2000" dirty="0" err="1">
                <a:ea typeface="Microsoft YaHei"/>
              </a:rPr>
              <a:t>masm</a:t>
            </a:r>
            <a:r>
              <a:rPr lang="en-US" sz="2000" dirty="0">
                <a:ea typeface="Microsoft YaHei"/>
              </a:rPr>
              <a:t> for x86 ISAs</a:t>
            </a:r>
          </a:p>
          <a:p>
            <a:pPr lvl="1">
              <a:spcBef>
                <a:spcPct val="0"/>
              </a:spcBef>
              <a:spcAft>
                <a:spcPts val="1138"/>
              </a:spcAft>
            </a:pPr>
            <a:r>
              <a:rPr lang="en-US" sz="2000" dirty="0">
                <a:ea typeface="Microsoft YaHei"/>
              </a:rPr>
              <a:t>On a </a:t>
            </a:r>
            <a:r>
              <a:rPr lang="en-US" sz="2000" dirty="0" err="1">
                <a:ea typeface="Microsoft YaHei"/>
              </a:rPr>
              <a:t>linux</a:t>
            </a:r>
            <a:r>
              <a:rPr lang="en-US" sz="2000" dirty="0">
                <a:ea typeface="Microsoft YaHei"/>
              </a:rPr>
              <a:t> system try :</a:t>
            </a:r>
          </a:p>
          <a:p>
            <a:pPr lvl="2" eaLnBrk="1">
              <a:spcBef>
                <a:spcPct val="0"/>
              </a:spcBef>
            </a:pPr>
            <a:r>
              <a:rPr lang="en-US" sz="1600" dirty="0" err="1">
                <a:ea typeface="Microsoft YaHei"/>
              </a:rPr>
              <a:t>gcc</a:t>
            </a:r>
            <a:r>
              <a:rPr lang="en-US" sz="1600" dirty="0">
                <a:ea typeface="Microsoft YaHei"/>
              </a:rPr>
              <a:t> -S &lt;</a:t>
            </a:r>
            <a:r>
              <a:rPr lang="en-US" sz="1600" dirty="0" err="1">
                <a:ea typeface="Microsoft YaHei"/>
              </a:rPr>
              <a:t>filename.c</a:t>
            </a:r>
            <a:r>
              <a:rPr lang="en-US" sz="1600" dirty="0">
                <a:ea typeface="Microsoft YaHei"/>
              </a:rPr>
              <a:t>&gt;</a:t>
            </a:r>
          </a:p>
          <a:p>
            <a:pPr lvl="2" eaLnBrk="1">
              <a:spcBef>
                <a:spcPct val="0"/>
              </a:spcBef>
            </a:pPr>
            <a:r>
              <a:rPr lang="en-US" sz="1600" dirty="0" err="1">
                <a:ea typeface="Microsoft YaHei"/>
              </a:rPr>
              <a:t>filename.s</a:t>
            </a:r>
            <a:r>
              <a:rPr lang="en-US" sz="1600" dirty="0">
                <a:ea typeface="Microsoft YaHei"/>
              </a:rPr>
              <a:t> is its assembly representation</a:t>
            </a:r>
          </a:p>
          <a:p>
            <a:pPr lvl="2" eaLnBrk="1">
              <a:spcBef>
                <a:spcPct val="0"/>
              </a:spcBef>
            </a:pPr>
            <a:r>
              <a:rPr lang="en-US" sz="1600" dirty="0">
                <a:ea typeface="Microsoft YaHei"/>
              </a:rPr>
              <a:t>Then type: </a:t>
            </a:r>
            <a:r>
              <a:rPr lang="en-US" sz="1600" dirty="0" err="1">
                <a:ea typeface="Microsoft YaHei"/>
              </a:rPr>
              <a:t>gcc</a:t>
            </a:r>
            <a:r>
              <a:rPr lang="en-US" sz="1600" dirty="0">
                <a:ea typeface="Microsoft YaHei"/>
              </a:rPr>
              <a:t> </a:t>
            </a:r>
            <a:r>
              <a:rPr lang="en-US" sz="1600" dirty="0" err="1">
                <a:ea typeface="Microsoft YaHei"/>
              </a:rPr>
              <a:t>filename.s</a:t>
            </a:r>
            <a:r>
              <a:rPr lang="en-US" sz="1600" dirty="0">
                <a:ea typeface="Microsoft YaHei"/>
              </a:rPr>
              <a:t> (will generate a binary: </a:t>
            </a:r>
            <a:r>
              <a:rPr lang="en-US" sz="1600" dirty="0" err="1">
                <a:solidFill>
                  <a:srgbClr val="FF0000"/>
                </a:solidFill>
                <a:ea typeface="Microsoft YaHei"/>
              </a:rPr>
              <a:t>a.out</a:t>
            </a:r>
            <a:r>
              <a:rPr lang="en-US" sz="1600" dirty="0">
                <a:ea typeface="Microsoft YaHei"/>
              </a:rPr>
              <a:t>)</a:t>
            </a:r>
          </a:p>
        </p:txBody>
      </p:sp>
      <p:pic>
        <p:nvPicPr>
          <p:cNvPr id="6"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2"/>
          </p:nvPr>
        </p:nvSpPr>
        <p:spPr>
          <a:xfrm>
            <a:off x="10067279" y="6356351"/>
            <a:ext cx="561975" cy="365125"/>
          </a:xfrm>
        </p:spPr>
        <p:txBody>
          <a:bodyPr/>
          <a:lstStyle/>
          <a:p>
            <a:pPr>
              <a:defRPr/>
            </a:pPr>
            <a:fld id="{785D012C-F169-4BA0-BBD5-380899CF574A}" type="slidenum">
              <a:rPr/>
              <a:pPr>
                <a:defRPr/>
              </a:pPr>
              <a:t>60</a:t>
            </a:fld>
            <a:endParaRPr/>
          </a:p>
        </p:txBody>
      </p:sp>
      <p:sp>
        <p:nvSpPr>
          <p:cNvPr id="2" name="Title 1"/>
          <p:cNvSpPr txBox="1">
            <a:spLocks noGrp="1"/>
          </p:cNvSpPr>
          <p:nvPr>
            <p:ph type="title" idx="4294967295"/>
          </p:nvPr>
        </p:nvSpPr>
        <p:spPr>
          <a:xfrm>
            <a:off x="1752600" y="228601"/>
            <a:ext cx="8686800" cy="676275"/>
          </a:xfrm>
        </p:spPr>
        <p:txBody>
          <a:bodyPr vert="horz" wrap="square"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Outline</a:t>
            </a:r>
          </a:p>
        </p:txBody>
      </p:sp>
      <p:sp>
        <p:nvSpPr>
          <p:cNvPr id="26629" name="Text Placeholder 2"/>
          <p:cNvSpPr txBox="1">
            <a:spLocks noGrp="1"/>
          </p:cNvSpPr>
          <p:nvPr>
            <p:ph type="body" idx="4294967295"/>
          </p:nvPr>
        </p:nvSpPr>
        <p:spPr bwMode="auto">
          <a:xfrm>
            <a:off x="1828800" y="1828800"/>
            <a:ext cx="8534400" cy="35639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lvl1pPr marL="431800" indent="-323850">
              <a:defRPr sz="3200">
                <a:solidFill>
                  <a:srgbClr val="000000"/>
                </a:solidFill>
                <a:latin typeface="Calibri" pitchFamily="34" charset="0"/>
              </a:defRPr>
            </a:lvl1pPr>
            <a:lvl2pPr>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dirty="0">
                <a:ea typeface="Microsoft YaHei"/>
              </a:rPr>
              <a:t>Overview of Assembly Language</a:t>
            </a:r>
          </a:p>
          <a:p>
            <a:pPr>
              <a:spcBef>
                <a:spcPct val="0"/>
              </a:spcBef>
              <a:spcAft>
                <a:spcPts val="1413"/>
              </a:spcAft>
            </a:pPr>
            <a:r>
              <a:rPr lang="en-US" dirty="0">
                <a:ea typeface="Microsoft YaHei"/>
              </a:rPr>
              <a:t>Assembly Language Syntax</a:t>
            </a:r>
          </a:p>
          <a:p>
            <a:pPr>
              <a:spcBef>
                <a:spcPct val="0"/>
              </a:spcBef>
              <a:spcAft>
                <a:spcPts val="1413"/>
              </a:spcAft>
            </a:pPr>
            <a:r>
              <a:rPr lang="en-US" dirty="0" err="1">
                <a:ea typeface="Microsoft YaHei"/>
              </a:rPr>
              <a:t>SimpleRisc</a:t>
            </a:r>
            <a:r>
              <a:rPr lang="en-US" dirty="0">
                <a:ea typeface="Microsoft YaHei"/>
              </a:rPr>
              <a:t> ISA</a:t>
            </a:r>
          </a:p>
          <a:p>
            <a:pPr>
              <a:spcBef>
                <a:spcPct val="0"/>
              </a:spcBef>
              <a:spcAft>
                <a:spcPts val="1413"/>
              </a:spcAft>
            </a:pPr>
            <a:r>
              <a:rPr lang="en-US" dirty="0">
                <a:ea typeface="Microsoft YaHei"/>
              </a:rPr>
              <a:t>Functions and Stacks</a:t>
            </a:r>
          </a:p>
          <a:p>
            <a:pPr>
              <a:spcBef>
                <a:spcPct val="0"/>
              </a:spcBef>
              <a:spcAft>
                <a:spcPts val="1413"/>
              </a:spcAft>
            </a:pPr>
            <a:r>
              <a:rPr lang="en-US" dirty="0" err="1">
                <a:ea typeface="Microsoft YaHei"/>
              </a:rPr>
              <a:t>SimpleRisc</a:t>
            </a:r>
            <a:r>
              <a:rPr lang="en-US" dirty="0">
                <a:ea typeface="Microsoft YaHei"/>
              </a:rPr>
              <a:t> Encoding</a:t>
            </a:r>
          </a:p>
        </p:txBody>
      </p:sp>
      <p:pic>
        <p:nvPicPr>
          <p:cNvPr id="7"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6527800" y="3657600"/>
            <a:ext cx="1397000" cy="982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918188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name="page60">
    <p:spTree>
      <p:nvGrpSpPr>
        <p:cNvPr id="1" name=""/>
        <p:cNvGrpSpPr/>
        <p:nvPr/>
      </p:nvGrpSpPr>
      <p:grpSpPr>
        <a:xfrm>
          <a:off x="0" y="0"/>
          <a:ext cx="0" cy="0"/>
          <a:chOff x="0" y="0"/>
          <a:chExt cx="0" cy="0"/>
        </a:xfrm>
      </p:grpSpPr>
      <p:sp>
        <p:nvSpPr>
          <p:cNvPr id="20" name="Slide Number Placeholder 1"/>
          <p:cNvSpPr>
            <a:spLocks noGrp="1"/>
          </p:cNvSpPr>
          <p:nvPr>
            <p:ph type="sldNum" sz="quarter" idx="12"/>
          </p:nvPr>
        </p:nvSpPr>
        <p:spPr>
          <a:xfrm>
            <a:off x="10067279" y="6356351"/>
            <a:ext cx="561975" cy="365125"/>
          </a:xfrm>
        </p:spPr>
        <p:txBody>
          <a:bodyPr/>
          <a:lstStyle/>
          <a:p>
            <a:pPr>
              <a:defRPr/>
            </a:pPr>
            <a:fld id="{5D69DB67-3C1D-42C5-9276-29D5A01ACA0D}" type="slidenum">
              <a:rPr/>
              <a:pPr>
                <a:defRPr/>
              </a:pPr>
              <a:t>61</a:t>
            </a:fld>
            <a:endParaRPr/>
          </a:p>
        </p:txBody>
      </p:sp>
      <p:sp>
        <p:nvSpPr>
          <p:cNvPr id="2" name="Title 1"/>
          <p:cNvSpPr txBox="1">
            <a:spLocks noGrp="1"/>
          </p:cNvSpPr>
          <p:nvPr>
            <p:ph type="title" idx="4294967295"/>
          </p:nvPr>
        </p:nvSpPr>
        <p:spPr>
          <a:xfrm>
            <a:off x="1752600" y="152401"/>
            <a:ext cx="868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Implementing</a:t>
            </a:r>
            <a:r>
              <a:rPr lang="fr-FR" dirty="0">
                <a:solidFill>
                  <a:schemeClr val="tx1"/>
                </a:solidFill>
              </a:rPr>
              <a:t> </a:t>
            </a:r>
            <a:r>
              <a:rPr lang="fr-FR" dirty="0" err="1">
                <a:solidFill>
                  <a:schemeClr val="tx1"/>
                </a:solidFill>
              </a:rPr>
              <a:t>Functions</a:t>
            </a:r>
            <a:endParaRPr lang="fr-FR" dirty="0">
              <a:solidFill>
                <a:schemeClr val="tx1"/>
              </a:solidFill>
            </a:endParaRPr>
          </a:p>
        </p:txBody>
      </p:sp>
      <p:sp>
        <p:nvSpPr>
          <p:cNvPr id="86021" name="Text Placeholder 2"/>
          <p:cNvSpPr txBox="1">
            <a:spLocks noGrp="1"/>
          </p:cNvSpPr>
          <p:nvPr>
            <p:ph type="body" idx="4294967295"/>
          </p:nvPr>
        </p:nvSpPr>
        <p:spPr bwMode="auto">
          <a:xfrm>
            <a:off x="1891506" y="1752600"/>
            <a:ext cx="8471694" cy="24844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lvl1pPr marL="431800" indent="-323850">
              <a:defRPr sz="3200">
                <a:solidFill>
                  <a:srgbClr val="000000"/>
                </a:solidFill>
                <a:latin typeface="Calibri" pitchFamily="34" charset="0"/>
              </a:defRPr>
            </a:lvl1pPr>
            <a:lvl2pPr>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sz="2600" dirty="0">
                <a:ea typeface="Microsoft YaHei"/>
              </a:rPr>
              <a:t>Functions are blocks of assembly instructions that can be repeatedly invoked to perform a certain action</a:t>
            </a:r>
          </a:p>
          <a:p>
            <a:pPr>
              <a:spcBef>
                <a:spcPct val="0"/>
              </a:spcBef>
              <a:spcAft>
                <a:spcPts val="1413"/>
              </a:spcAft>
            </a:pPr>
            <a:r>
              <a:rPr lang="en-US" sz="2600" dirty="0">
                <a:ea typeface="Microsoft YaHei"/>
              </a:rPr>
              <a:t>Every function has a starting address in memory (e.g. foo has a starting address A</a:t>
            </a:r>
          </a:p>
        </p:txBody>
      </p:sp>
      <p:sp>
        <p:nvSpPr>
          <p:cNvPr id="4" name="Freeform 3"/>
          <p:cNvSpPr/>
          <p:nvPr/>
        </p:nvSpPr>
        <p:spPr>
          <a:xfrm>
            <a:off x="2743201" y="4217988"/>
            <a:ext cx="7343775" cy="50323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5" name="Freeform 4"/>
          <p:cNvSpPr/>
          <p:nvPr/>
        </p:nvSpPr>
        <p:spPr>
          <a:xfrm>
            <a:off x="3319463" y="4217988"/>
            <a:ext cx="576262" cy="50323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6" name="Freeform 5"/>
          <p:cNvSpPr/>
          <p:nvPr/>
        </p:nvSpPr>
        <p:spPr>
          <a:xfrm>
            <a:off x="3319463" y="4217988"/>
            <a:ext cx="576262" cy="50323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7" name="Freeform 6"/>
          <p:cNvSpPr/>
          <p:nvPr/>
        </p:nvSpPr>
        <p:spPr>
          <a:xfrm>
            <a:off x="4398963" y="4217988"/>
            <a:ext cx="576262" cy="50323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8" name="Freeform 7"/>
          <p:cNvSpPr/>
          <p:nvPr/>
        </p:nvSpPr>
        <p:spPr>
          <a:xfrm>
            <a:off x="4398963" y="4217988"/>
            <a:ext cx="576262" cy="50323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9" name="Freeform 8"/>
          <p:cNvSpPr/>
          <p:nvPr/>
        </p:nvSpPr>
        <p:spPr>
          <a:xfrm>
            <a:off x="5551488" y="4217988"/>
            <a:ext cx="576262" cy="50323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10" name="Freeform 9"/>
          <p:cNvSpPr/>
          <p:nvPr/>
        </p:nvSpPr>
        <p:spPr>
          <a:xfrm>
            <a:off x="5551488" y="4217988"/>
            <a:ext cx="576262" cy="50323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11" name="Freeform 10"/>
          <p:cNvSpPr/>
          <p:nvPr/>
        </p:nvSpPr>
        <p:spPr>
          <a:xfrm>
            <a:off x="6630988" y="4217988"/>
            <a:ext cx="576262" cy="50323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12" name="Freeform 11"/>
          <p:cNvSpPr/>
          <p:nvPr/>
        </p:nvSpPr>
        <p:spPr>
          <a:xfrm>
            <a:off x="6630988" y="4217988"/>
            <a:ext cx="576262" cy="50323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13" name="Freeform 12"/>
          <p:cNvSpPr/>
          <p:nvPr/>
        </p:nvSpPr>
        <p:spPr>
          <a:xfrm>
            <a:off x="7783513" y="4217988"/>
            <a:ext cx="576262" cy="50323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14" name="Freeform 13"/>
          <p:cNvSpPr/>
          <p:nvPr/>
        </p:nvSpPr>
        <p:spPr>
          <a:xfrm>
            <a:off x="8934451" y="4217988"/>
            <a:ext cx="576263" cy="50323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15" name="Freeform 14"/>
          <p:cNvSpPr/>
          <p:nvPr/>
        </p:nvSpPr>
        <p:spPr>
          <a:xfrm>
            <a:off x="5551488" y="4217988"/>
            <a:ext cx="576262" cy="50323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16" name="Freeform 15"/>
          <p:cNvSpPr/>
          <p:nvPr/>
        </p:nvSpPr>
        <p:spPr>
          <a:xfrm>
            <a:off x="5551488" y="4217988"/>
            <a:ext cx="576262" cy="50323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17" name="Freeform 16"/>
          <p:cNvSpPr/>
          <p:nvPr/>
        </p:nvSpPr>
        <p:spPr>
          <a:xfrm>
            <a:off x="3319464" y="4289427"/>
            <a:ext cx="3887787" cy="28892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3366"/>
          </a:solidFill>
          <a:ln w="0">
            <a:solidFill>
              <a:srgbClr val="000000"/>
            </a:solidFill>
            <a:prstDash val="solid"/>
          </a:ln>
        </p:spPr>
        <p:txBody>
          <a:bodyPr wrap="none" lIns="90000" tIns="45000" rIns="90000" bIns="45000" anchor="ctr" compatLnSpc="0"/>
          <a:lstStyle/>
          <a:p>
            <a:pPr algn="ctr" fontAlgn="auto" hangingPunct="0">
              <a:spcBef>
                <a:spcPts val="0"/>
              </a:spcBef>
              <a:spcAft>
                <a:spcPts val="0"/>
              </a:spcAft>
              <a:defRPr/>
            </a:pPr>
            <a:r>
              <a:rPr lang="en-IN" dirty="0">
                <a:latin typeface="Arial" pitchFamily="18"/>
                <a:ea typeface="Microsoft YaHei" pitchFamily="2"/>
                <a:cs typeface="Mangal" pitchFamily="2"/>
              </a:rPr>
              <a:t>function foo</a:t>
            </a:r>
          </a:p>
        </p:txBody>
      </p:sp>
      <p:sp>
        <p:nvSpPr>
          <p:cNvPr id="18" name="TextBox 17"/>
          <p:cNvSpPr txBox="1"/>
          <p:nvPr/>
        </p:nvSpPr>
        <p:spPr>
          <a:xfrm>
            <a:off x="3427414" y="5022851"/>
            <a:ext cx="335711" cy="356336"/>
          </a:xfrm>
          <a:prstGeom prst="rect">
            <a:avLst/>
          </a:prstGeom>
          <a:noFill/>
          <a:ln>
            <a:noFill/>
          </a:ln>
        </p:spPr>
        <p:txBody>
          <a:bodyPr wrap="none" lIns="90000" tIns="45000" rIns="90000" bIns="45000" compatLnSpc="0">
            <a:spAutoFit/>
          </a:bodyPr>
          <a:lstStyle/>
          <a:p>
            <a:pPr fontAlgn="auto" hangingPunct="0">
              <a:spcBef>
                <a:spcPts val="0"/>
              </a:spcBef>
              <a:spcAft>
                <a:spcPts val="0"/>
              </a:spcAft>
              <a:defRPr/>
            </a:pPr>
            <a:r>
              <a:rPr lang="en-IN" dirty="0">
                <a:latin typeface="Arial" pitchFamily="18"/>
                <a:ea typeface="Microsoft YaHei" pitchFamily="2"/>
                <a:cs typeface="Mangal" pitchFamily="2"/>
              </a:rPr>
              <a:t>A</a:t>
            </a:r>
          </a:p>
        </p:txBody>
      </p:sp>
      <p:sp>
        <p:nvSpPr>
          <p:cNvPr id="19" name="Straight Connector 18"/>
          <p:cNvSpPr/>
          <p:nvPr/>
        </p:nvSpPr>
        <p:spPr>
          <a:xfrm flipV="1">
            <a:off x="3571875" y="4649789"/>
            <a:ext cx="0" cy="373063"/>
          </a:xfrm>
          <a:prstGeom prst="line">
            <a:avLst/>
          </a:prstGeom>
          <a:noFill/>
          <a:ln w="0">
            <a:solidFill>
              <a:srgbClr val="000000"/>
            </a:solidFill>
            <a:prstDash val="solid"/>
            <a:tailEnd type="arrow"/>
          </a:ln>
        </p:spPr>
        <p:txBody>
          <a:bodyPr wrap="none" lIns="90000" tIns="45000" rIns="90000" bIns="45000" anchor="ctr" anchorCtr="1"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pic>
        <p:nvPicPr>
          <p:cNvPr id="22"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name="page61">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a:xfrm>
            <a:off x="10067279" y="6356351"/>
            <a:ext cx="561975" cy="365125"/>
          </a:xfrm>
        </p:spPr>
        <p:txBody>
          <a:bodyPr/>
          <a:lstStyle/>
          <a:p>
            <a:pPr>
              <a:defRPr/>
            </a:pPr>
            <a:fld id="{C00ACF08-31DA-42E4-92AE-EE0D063DB87C}" type="slidenum">
              <a:rPr/>
              <a:pPr>
                <a:defRPr/>
              </a:pPr>
              <a:t>62</a:t>
            </a:fld>
            <a:endParaRPr/>
          </a:p>
        </p:txBody>
      </p:sp>
      <p:sp>
        <p:nvSpPr>
          <p:cNvPr id="2" name="Title 1"/>
          <p:cNvSpPr txBox="1">
            <a:spLocks noGrp="1"/>
          </p:cNvSpPr>
          <p:nvPr>
            <p:ph type="title" idx="4294967295"/>
          </p:nvPr>
        </p:nvSpPr>
        <p:spPr>
          <a:xfrm>
            <a:off x="1752600" y="76201"/>
            <a:ext cx="868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Implementing</a:t>
            </a:r>
            <a:r>
              <a:rPr lang="fr-FR" dirty="0">
                <a:solidFill>
                  <a:schemeClr val="tx1"/>
                </a:solidFill>
              </a:rPr>
              <a:t> </a:t>
            </a:r>
            <a:r>
              <a:rPr lang="fr-FR" dirty="0" err="1">
                <a:solidFill>
                  <a:schemeClr val="tx1"/>
                </a:solidFill>
              </a:rPr>
              <a:t>Functions</a:t>
            </a:r>
            <a:r>
              <a:rPr lang="fr-FR" dirty="0">
                <a:solidFill>
                  <a:schemeClr val="tx1"/>
                </a:solidFill>
              </a:rPr>
              <a:t> - II</a:t>
            </a:r>
          </a:p>
        </p:txBody>
      </p:sp>
      <p:sp>
        <p:nvSpPr>
          <p:cNvPr id="87045" name="Text Placeholder 2"/>
          <p:cNvSpPr txBox="1">
            <a:spLocks noGrp="1"/>
          </p:cNvSpPr>
          <p:nvPr>
            <p:ph type="body" idx="4294967295"/>
          </p:nvPr>
        </p:nvSpPr>
        <p:spPr bwMode="auto">
          <a:xfrm>
            <a:off x="1828800" y="1954213"/>
            <a:ext cx="8610600" cy="35321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lvl1pPr marL="431800" indent="-323850">
              <a:defRPr sz="3200">
                <a:solidFill>
                  <a:srgbClr val="000000"/>
                </a:solidFill>
                <a:latin typeface="Calibri" pitchFamily="34" charset="0"/>
              </a:defRPr>
            </a:lvl1pPr>
            <a:lvl2pPr marL="863600" indent="-323850">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sz="2600" dirty="0">
                <a:ea typeface="Microsoft YaHei"/>
              </a:rPr>
              <a:t>To call a function, we need to set :</a:t>
            </a:r>
          </a:p>
          <a:p>
            <a:pPr lvl="1">
              <a:spcBef>
                <a:spcPct val="0"/>
              </a:spcBef>
              <a:spcAft>
                <a:spcPts val="1138"/>
              </a:spcAft>
            </a:pPr>
            <a:r>
              <a:rPr lang="en-US" sz="2000" dirty="0">
                <a:ea typeface="Microsoft YaHei"/>
              </a:rPr>
              <a:t>pc ← A</a:t>
            </a:r>
          </a:p>
          <a:p>
            <a:pPr>
              <a:spcBef>
                <a:spcPct val="0"/>
              </a:spcBef>
              <a:spcAft>
                <a:spcPts val="1413"/>
              </a:spcAft>
            </a:pPr>
            <a:r>
              <a:rPr lang="en-US" sz="2600" dirty="0">
                <a:ea typeface="Microsoft YaHei"/>
              </a:rPr>
              <a:t>We also need to store the location of the pc that we need to come to after the function returns</a:t>
            </a:r>
          </a:p>
          <a:p>
            <a:pPr>
              <a:spcBef>
                <a:spcPct val="0"/>
              </a:spcBef>
              <a:spcAft>
                <a:spcPts val="1413"/>
              </a:spcAft>
            </a:pPr>
            <a:r>
              <a:rPr lang="en-US" sz="2600" dirty="0">
                <a:ea typeface="Microsoft YaHei"/>
              </a:rPr>
              <a:t>This is known as the </a:t>
            </a:r>
            <a:r>
              <a:rPr lang="en-US" sz="2600" dirty="0">
                <a:solidFill>
                  <a:srgbClr val="FF3333"/>
                </a:solidFill>
                <a:ea typeface="Microsoft YaHei"/>
              </a:rPr>
              <a:t>return address</a:t>
            </a:r>
          </a:p>
          <a:p>
            <a:pPr>
              <a:spcBef>
                <a:spcPct val="0"/>
              </a:spcBef>
              <a:spcAft>
                <a:spcPts val="1413"/>
              </a:spcAft>
            </a:pPr>
            <a:r>
              <a:rPr lang="en-US" sz="2600" dirty="0">
                <a:ea typeface="Microsoft YaHei"/>
              </a:rPr>
              <a:t>We can thus call any function, execute its instructions, and then return to the saved</a:t>
            </a:r>
            <a:r>
              <a:rPr lang="en-US" sz="2600" dirty="0">
                <a:solidFill>
                  <a:srgbClr val="FF3333"/>
                </a:solidFill>
                <a:ea typeface="Microsoft YaHei"/>
              </a:rPr>
              <a:t> return address</a:t>
            </a:r>
          </a:p>
        </p:txBody>
      </p:sp>
      <p:pic>
        <p:nvPicPr>
          <p:cNvPr id="6"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name="page62">
    <p:spTree>
      <p:nvGrpSpPr>
        <p:cNvPr id="1" name=""/>
        <p:cNvGrpSpPr/>
        <p:nvPr/>
      </p:nvGrpSpPr>
      <p:grpSpPr>
        <a:xfrm>
          <a:off x="0" y="0"/>
          <a:ext cx="0" cy="0"/>
          <a:chOff x="0" y="0"/>
          <a:chExt cx="0" cy="0"/>
        </a:xfrm>
      </p:grpSpPr>
      <p:sp>
        <p:nvSpPr>
          <p:cNvPr id="14" name="Slide Number Placeholder 1"/>
          <p:cNvSpPr>
            <a:spLocks noGrp="1"/>
          </p:cNvSpPr>
          <p:nvPr>
            <p:ph type="sldNum" sz="quarter" idx="12"/>
          </p:nvPr>
        </p:nvSpPr>
        <p:spPr>
          <a:xfrm>
            <a:off x="10067279" y="6356351"/>
            <a:ext cx="561975" cy="365125"/>
          </a:xfrm>
        </p:spPr>
        <p:txBody>
          <a:bodyPr/>
          <a:lstStyle/>
          <a:p>
            <a:pPr>
              <a:defRPr/>
            </a:pPr>
            <a:fld id="{94433EB8-4E02-4258-B690-B9C5B22E3211}" type="slidenum">
              <a:rPr/>
              <a:pPr>
                <a:defRPr/>
              </a:pPr>
              <a:t>63</a:t>
            </a:fld>
            <a:endParaRPr/>
          </a:p>
        </p:txBody>
      </p:sp>
      <p:sp>
        <p:nvSpPr>
          <p:cNvPr id="2" name="Title 1"/>
          <p:cNvSpPr txBox="1">
            <a:spLocks noGrp="1"/>
          </p:cNvSpPr>
          <p:nvPr>
            <p:ph type="title" idx="4294967295"/>
          </p:nvPr>
        </p:nvSpPr>
        <p:spPr>
          <a:xfrm>
            <a:off x="1828800" y="152401"/>
            <a:ext cx="868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Notion of the Return Address</a:t>
            </a:r>
          </a:p>
        </p:txBody>
      </p:sp>
      <p:sp>
        <p:nvSpPr>
          <p:cNvPr id="88069" name="Text Placeholder 2"/>
          <p:cNvSpPr txBox="1">
            <a:spLocks noGrp="1"/>
          </p:cNvSpPr>
          <p:nvPr>
            <p:ph type="body" idx="4294967295"/>
          </p:nvPr>
        </p:nvSpPr>
        <p:spPr bwMode="auto">
          <a:xfrm>
            <a:off x="1910497" y="4038601"/>
            <a:ext cx="8452703" cy="22558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lvl1pPr marL="431800" indent="-323850">
              <a:defRPr sz="3200">
                <a:solidFill>
                  <a:srgbClr val="000000"/>
                </a:solidFill>
                <a:latin typeface="Calibri" pitchFamily="34" charset="0"/>
              </a:defRPr>
            </a:lvl1pPr>
            <a:lvl2pPr>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dirty="0">
                <a:ea typeface="Microsoft YaHei"/>
              </a:rPr>
              <a:t>PC of the call instruction → p</a:t>
            </a:r>
          </a:p>
          <a:p>
            <a:pPr>
              <a:spcBef>
                <a:spcPct val="0"/>
              </a:spcBef>
              <a:spcAft>
                <a:spcPts val="1413"/>
              </a:spcAft>
            </a:pPr>
            <a:r>
              <a:rPr lang="en-US" dirty="0">
                <a:ea typeface="Microsoft YaHei"/>
              </a:rPr>
              <a:t>PC of the return address → p + 4</a:t>
            </a:r>
          </a:p>
          <a:p>
            <a:pPr marL="107950" indent="0">
              <a:spcBef>
                <a:spcPct val="0"/>
              </a:spcBef>
              <a:spcAft>
                <a:spcPts val="1413"/>
              </a:spcAft>
              <a:buNone/>
            </a:pPr>
            <a:r>
              <a:rPr lang="en-US" dirty="0">
                <a:ea typeface="Microsoft YaHei"/>
              </a:rPr>
              <a:t>   because, every instruction takes 4 bytes</a:t>
            </a:r>
          </a:p>
        </p:txBody>
      </p:sp>
      <p:sp>
        <p:nvSpPr>
          <p:cNvPr id="4" name="Freeform 3"/>
          <p:cNvSpPr/>
          <p:nvPr/>
        </p:nvSpPr>
        <p:spPr>
          <a:xfrm>
            <a:off x="3048001" y="2238376"/>
            <a:ext cx="1655763" cy="50482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99"/>
          </a:solidFill>
          <a:ln w="0">
            <a:solidFill>
              <a:srgbClr val="000000"/>
            </a:solidFill>
            <a:prstDash val="solid"/>
          </a:ln>
        </p:spPr>
        <p:txBody>
          <a:bodyPr wrap="none" lIns="90000" tIns="45000" rIns="90000" bIns="45000" anchor="ctr" compatLnSpc="0"/>
          <a:lstStyle/>
          <a:p>
            <a:pPr algn="ctr" fontAlgn="auto" hangingPunct="0">
              <a:spcBef>
                <a:spcPts val="0"/>
              </a:spcBef>
              <a:spcAft>
                <a:spcPts val="0"/>
              </a:spcAft>
              <a:defRPr/>
            </a:pPr>
            <a:r>
              <a:rPr lang="en-IN" dirty="0">
                <a:latin typeface="Arial" pitchFamily="18"/>
                <a:ea typeface="Microsoft YaHei" pitchFamily="2"/>
                <a:cs typeface="Mangal" pitchFamily="2"/>
              </a:rPr>
              <a:t>function call</a:t>
            </a:r>
          </a:p>
        </p:txBody>
      </p:sp>
      <p:sp>
        <p:nvSpPr>
          <p:cNvPr id="5" name="Freeform 4"/>
          <p:cNvSpPr/>
          <p:nvPr/>
        </p:nvSpPr>
        <p:spPr>
          <a:xfrm>
            <a:off x="7512050" y="2022476"/>
            <a:ext cx="1511300" cy="50482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23FF23"/>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6" name="Freeform 5"/>
          <p:cNvSpPr/>
          <p:nvPr/>
        </p:nvSpPr>
        <p:spPr>
          <a:xfrm>
            <a:off x="7512050" y="2527300"/>
            <a:ext cx="1511300" cy="50323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23FF23"/>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7" name="Freeform 6"/>
          <p:cNvSpPr/>
          <p:nvPr/>
        </p:nvSpPr>
        <p:spPr>
          <a:xfrm>
            <a:off x="7512050" y="3030539"/>
            <a:ext cx="1511300" cy="50482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23FF23"/>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8" name="Freeform 7"/>
          <p:cNvSpPr/>
          <p:nvPr/>
        </p:nvSpPr>
        <p:spPr>
          <a:xfrm>
            <a:off x="7512050" y="3535364"/>
            <a:ext cx="1511300" cy="50323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23FF23"/>
          </a:solidFill>
          <a:ln w="0">
            <a:solidFill>
              <a:srgbClr val="000000"/>
            </a:solidFill>
            <a:prstDash val="solid"/>
          </a:ln>
        </p:spPr>
        <p:txBody>
          <a:bodyPr wrap="none" lIns="90000" tIns="45000" rIns="90000" bIns="45000" anchor="ctr" compatLnSpc="0"/>
          <a:lstStyle/>
          <a:p>
            <a:pPr algn="ctr" fontAlgn="auto" hangingPunct="0">
              <a:spcBef>
                <a:spcPts val="0"/>
              </a:spcBef>
              <a:spcAft>
                <a:spcPts val="0"/>
              </a:spcAft>
              <a:defRPr/>
            </a:pPr>
            <a:r>
              <a:rPr lang="en-IN" dirty="0">
                <a:latin typeface="Arial" pitchFamily="18"/>
                <a:ea typeface="Microsoft YaHei" pitchFamily="2"/>
                <a:cs typeface="Mangal" pitchFamily="2"/>
              </a:rPr>
              <a:t>ret</a:t>
            </a:r>
          </a:p>
        </p:txBody>
      </p:sp>
      <p:sp>
        <p:nvSpPr>
          <p:cNvPr id="9" name="Straight Connector 8"/>
          <p:cNvSpPr/>
          <p:nvPr/>
        </p:nvSpPr>
        <p:spPr>
          <a:xfrm flipV="1">
            <a:off x="4703764" y="2238376"/>
            <a:ext cx="2808287" cy="288925"/>
          </a:xfrm>
          <a:prstGeom prst="line">
            <a:avLst/>
          </a:prstGeom>
          <a:noFill/>
          <a:ln w="0">
            <a:solidFill>
              <a:srgbClr val="000000"/>
            </a:solidFill>
            <a:prstDash val="solid"/>
            <a:tailEnd type="arrow"/>
          </a:ln>
        </p:spPr>
        <p:txBody>
          <a:bodyPr wrap="none" lIns="90000" tIns="45000" rIns="90000" bIns="45000" anchor="ctr" anchorCtr="1"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10" name="Freeform 9"/>
          <p:cNvSpPr/>
          <p:nvPr/>
        </p:nvSpPr>
        <p:spPr>
          <a:xfrm>
            <a:off x="3048001" y="2743200"/>
            <a:ext cx="1655763" cy="50323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99"/>
          </a:solidFill>
          <a:ln w="0">
            <a:solidFill>
              <a:srgbClr val="000000"/>
            </a:solidFill>
            <a:prstDash val="solid"/>
          </a:ln>
        </p:spPr>
        <p:txBody>
          <a:bodyPr wrap="none" lIns="90000" tIns="45000" rIns="90000" bIns="45000" anchor="ctr" compatLnSpc="0"/>
          <a:lstStyle/>
          <a:p>
            <a:pPr algn="ctr" fontAlgn="auto" hangingPunct="0">
              <a:spcBef>
                <a:spcPts val="0"/>
              </a:spcBef>
              <a:spcAft>
                <a:spcPts val="0"/>
              </a:spcAft>
              <a:defRPr/>
            </a:pPr>
            <a:r>
              <a:rPr lang="en-IN" dirty="0">
                <a:latin typeface="Arial" pitchFamily="18"/>
                <a:ea typeface="Microsoft YaHei" pitchFamily="2"/>
                <a:cs typeface="Mangal" pitchFamily="2"/>
              </a:rPr>
              <a:t>return address</a:t>
            </a:r>
          </a:p>
        </p:txBody>
      </p:sp>
      <p:sp>
        <p:nvSpPr>
          <p:cNvPr id="11" name="Straight Connector 10"/>
          <p:cNvSpPr/>
          <p:nvPr/>
        </p:nvSpPr>
        <p:spPr>
          <a:xfrm flipH="1" flipV="1">
            <a:off x="4703764" y="3030538"/>
            <a:ext cx="2808287" cy="792162"/>
          </a:xfrm>
          <a:prstGeom prst="line">
            <a:avLst/>
          </a:prstGeom>
          <a:noFill/>
          <a:ln w="0">
            <a:solidFill>
              <a:srgbClr val="000000"/>
            </a:solidFill>
            <a:prstDash val="solid"/>
            <a:tailEnd type="arrow"/>
          </a:ln>
        </p:spPr>
        <p:txBody>
          <a:bodyPr wrap="none" lIns="90000" tIns="45000" rIns="90000" bIns="45000" anchor="ctr" anchorCtr="1"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12" name="Freeform 11"/>
          <p:cNvSpPr/>
          <p:nvPr/>
        </p:nvSpPr>
        <p:spPr>
          <a:xfrm>
            <a:off x="3048000" y="1735138"/>
            <a:ext cx="1944688" cy="431800"/>
          </a:xfrm>
          <a:custGeom>
            <a:avLst/>
            <a:gdLst>
              <a:gd name="f0" fmla="val w"/>
              <a:gd name="f1" fmla="val h"/>
              <a:gd name="f2" fmla="val 0"/>
              <a:gd name="f3" fmla="val 21600"/>
              <a:gd name="f4" fmla="val 2540"/>
              <a:gd name="f5" fmla="val 19060"/>
              <a:gd name="f6" fmla="*/ f0 1 21600"/>
              <a:gd name="f7" fmla="*/ f1 1 21600"/>
              <a:gd name="f8" fmla="*/ 2540 f6 1"/>
              <a:gd name="f9" fmla="*/ 19060 f6 1"/>
              <a:gd name="f10" fmla="*/ 21600 f7 1"/>
              <a:gd name="f11" fmla="*/ 0 f7 1"/>
            </a:gdLst>
            <a:ahLst/>
            <a:cxnLst>
              <a:cxn ang="3cd4">
                <a:pos x="hc" y="t"/>
              </a:cxn>
              <a:cxn ang="0">
                <a:pos x="r" y="vc"/>
              </a:cxn>
              <a:cxn ang="cd4">
                <a:pos x="hc" y="b"/>
              </a:cxn>
              <a:cxn ang="cd2">
                <a:pos x="l" y="vc"/>
              </a:cxn>
            </a:cxnLst>
            <a:rect l="f8" t="f11" r="f9" b="f10"/>
            <a:pathLst>
              <a:path w="21600" h="21600">
                <a:moveTo>
                  <a:pt x="f2" y="f2"/>
                </a:moveTo>
                <a:lnTo>
                  <a:pt x="f3" y="f2"/>
                </a:lnTo>
                <a:lnTo>
                  <a:pt x="f3" y="f3"/>
                </a:lnTo>
                <a:lnTo>
                  <a:pt x="f2" y="f3"/>
                </a:lnTo>
                <a:close/>
              </a:path>
              <a:path w="21600" h="21600">
                <a:moveTo>
                  <a:pt x="f4" y="f2"/>
                </a:moveTo>
                <a:lnTo>
                  <a:pt x="f4" y="f3"/>
                </a:lnTo>
              </a:path>
              <a:path w="21600" h="21600">
                <a:moveTo>
                  <a:pt x="f5" y="f2"/>
                </a:moveTo>
                <a:lnTo>
                  <a:pt x="f5" y="f3"/>
                </a:lnTo>
              </a:path>
            </a:pathLst>
          </a:custGeom>
          <a:solidFill>
            <a:srgbClr val="99CCFF"/>
          </a:solidFill>
          <a:ln w="0">
            <a:solidFill>
              <a:srgbClr val="000000"/>
            </a:solidFill>
            <a:prstDash val="solid"/>
          </a:ln>
        </p:spPr>
        <p:txBody>
          <a:bodyPr wrap="none" lIns="90000" tIns="45000" rIns="90000" bIns="45000" anchor="ctr" compatLnSpc="0"/>
          <a:lstStyle/>
          <a:p>
            <a:pPr algn="ctr" fontAlgn="auto" hangingPunct="0">
              <a:spcBef>
                <a:spcPts val="0"/>
              </a:spcBef>
              <a:spcAft>
                <a:spcPts val="0"/>
              </a:spcAft>
              <a:defRPr/>
            </a:pPr>
            <a:r>
              <a:rPr lang="en-IN" dirty="0">
                <a:latin typeface="Arial" pitchFamily="18"/>
                <a:ea typeface="Microsoft YaHei" pitchFamily="2"/>
                <a:cs typeface="Mangal" pitchFamily="2"/>
              </a:rPr>
              <a:t>caller</a:t>
            </a:r>
          </a:p>
        </p:txBody>
      </p:sp>
      <p:sp>
        <p:nvSpPr>
          <p:cNvPr id="13" name="Freeform 12"/>
          <p:cNvSpPr/>
          <p:nvPr/>
        </p:nvSpPr>
        <p:spPr>
          <a:xfrm>
            <a:off x="7296150" y="1590675"/>
            <a:ext cx="1943100" cy="431800"/>
          </a:xfrm>
          <a:custGeom>
            <a:avLst/>
            <a:gdLst>
              <a:gd name="f0" fmla="val w"/>
              <a:gd name="f1" fmla="val h"/>
              <a:gd name="f2" fmla="val 0"/>
              <a:gd name="f3" fmla="val 21600"/>
              <a:gd name="f4" fmla="val 2540"/>
              <a:gd name="f5" fmla="val 19060"/>
              <a:gd name="f6" fmla="*/ f0 1 21600"/>
              <a:gd name="f7" fmla="*/ f1 1 21600"/>
              <a:gd name="f8" fmla="*/ 2540 f6 1"/>
              <a:gd name="f9" fmla="*/ 19060 f6 1"/>
              <a:gd name="f10" fmla="*/ 21600 f7 1"/>
              <a:gd name="f11" fmla="*/ 0 f7 1"/>
            </a:gdLst>
            <a:ahLst/>
            <a:cxnLst>
              <a:cxn ang="3cd4">
                <a:pos x="hc" y="t"/>
              </a:cxn>
              <a:cxn ang="0">
                <a:pos x="r" y="vc"/>
              </a:cxn>
              <a:cxn ang="cd4">
                <a:pos x="hc" y="b"/>
              </a:cxn>
              <a:cxn ang="cd2">
                <a:pos x="l" y="vc"/>
              </a:cxn>
            </a:cxnLst>
            <a:rect l="f8" t="f11" r="f9" b="f10"/>
            <a:pathLst>
              <a:path w="21600" h="21600">
                <a:moveTo>
                  <a:pt x="f2" y="f2"/>
                </a:moveTo>
                <a:lnTo>
                  <a:pt x="f3" y="f2"/>
                </a:lnTo>
                <a:lnTo>
                  <a:pt x="f3" y="f3"/>
                </a:lnTo>
                <a:lnTo>
                  <a:pt x="f2" y="f3"/>
                </a:lnTo>
                <a:close/>
              </a:path>
              <a:path w="21600" h="21600">
                <a:moveTo>
                  <a:pt x="f4" y="f2"/>
                </a:moveTo>
                <a:lnTo>
                  <a:pt x="f4" y="f3"/>
                </a:lnTo>
              </a:path>
              <a:path w="21600" h="21600">
                <a:moveTo>
                  <a:pt x="f5" y="f2"/>
                </a:moveTo>
                <a:lnTo>
                  <a:pt x="f5" y="f3"/>
                </a:lnTo>
              </a:path>
            </a:pathLst>
          </a:custGeom>
          <a:solidFill>
            <a:srgbClr val="99CCFF"/>
          </a:solidFill>
          <a:ln w="0">
            <a:solidFill>
              <a:srgbClr val="000000"/>
            </a:solidFill>
            <a:prstDash val="solid"/>
          </a:ln>
        </p:spPr>
        <p:txBody>
          <a:bodyPr wrap="none" lIns="90000" tIns="45000" rIns="90000" bIns="45000" anchor="ctr" compatLnSpc="0"/>
          <a:lstStyle/>
          <a:p>
            <a:pPr algn="ctr" fontAlgn="auto" hangingPunct="0">
              <a:spcBef>
                <a:spcPts val="0"/>
              </a:spcBef>
              <a:spcAft>
                <a:spcPts val="0"/>
              </a:spcAft>
              <a:defRPr/>
            </a:pPr>
            <a:r>
              <a:rPr lang="en-IN" dirty="0" err="1">
                <a:latin typeface="Arial" pitchFamily="18"/>
                <a:ea typeface="Microsoft YaHei" pitchFamily="2"/>
                <a:cs typeface="Mangal" pitchFamily="2"/>
              </a:rPr>
              <a:t>callee</a:t>
            </a:r>
            <a:endParaRPr lang="en-IN" dirty="0">
              <a:latin typeface="Arial" pitchFamily="18"/>
              <a:ea typeface="Microsoft YaHei" pitchFamily="2"/>
              <a:cs typeface="Mangal" pitchFamily="2"/>
            </a:endParaRPr>
          </a:p>
        </p:txBody>
      </p:sp>
      <p:pic>
        <p:nvPicPr>
          <p:cNvPr id="16"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Oval 2"/>
          <p:cNvSpPr/>
          <p:nvPr/>
        </p:nvSpPr>
        <p:spPr>
          <a:xfrm>
            <a:off x="2667000" y="2286000"/>
            <a:ext cx="381000" cy="304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a:t>
            </a:r>
          </a:p>
        </p:txBody>
      </p:sp>
      <p:sp>
        <p:nvSpPr>
          <p:cNvPr id="17" name="Oval 16"/>
          <p:cNvSpPr/>
          <p:nvPr/>
        </p:nvSpPr>
        <p:spPr>
          <a:xfrm>
            <a:off x="2286000" y="2743200"/>
            <a:ext cx="838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p+4</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name="page63">
    <p:spTree>
      <p:nvGrpSpPr>
        <p:cNvPr id="1" name=""/>
        <p:cNvGrpSpPr/>
        <p:nvPr/>
      </p:nvGrpSpPr>
      <p:grpSpPr>
        <a:xfrm>
          <a:off x="0" y="0"/>
          <a:ext cx="0" cy="0"/>
          <a:chOff x="0" y="0"/>
          <a:chExt cx="0" cy="0"/>
        </a:xfrm>
      </p:grpSpPr>
      <p:sp>
        <p:nvSpPr>
          <p:cNvPr id="11" name="Slide Number Placeholder 1"/>
          <p:cNvSpPr>
            <a:spLocks noGrp="1"/>
          </p:cNvSpPr>
          <p:nvPr>
            <p:ph type="sldNum" sz="quarter" idx="12"/>
          </p:nvPr>
        </p:nvSpPr>
        <p:spPr>
          <a:xfrm>
            <a:off x="10067279" y="6356351"/>
            <a:ext cx="561975" cy="365125"/>
          </a:xfrm>
        </p:spPr>
        <p:txBody>
          <a:bodyPr/>
          <a:lstStyle/>
          <a:p>
            <a:pPr>
              <a:defRPr/>
            </a:pPr>
            <a:fld id="{3DF5C924-70E9-4A96-B79C-E8D3BFD58460}" type="slidenum">
              <a:rPr/>
              <a:pPr>
                <a:defRPr/>
              </a:pPr>
              <a:t>64</a:t>
            </a:fld>
            <a:endParaRPr/>
          </a:p>
        </p:txBody>
      </p:sp>
      <p:sp>
        <p:nvSpPr>
          <p:cNvPr id="2" name="Title 1"/>
          <p:cNvSpPr txBox="1">
            <a:spLocks noGrp="1"/>
          </p:cNvSpPr>
          <p:nvPr>
            <p:ph type="title" idx="4294967295"/>
          </p:nvPr>
        </p:nvSpPr>
        <p:spPr>
          <a:xfrm>
            <a:off x="1524000" y="171450"/>
            <a:ext cx="8915400" cy="1047750"/>
          </a:xfrm>
        </p:spPr>
        <p:txBody>
          <a:bodyPr vert="horz" lIns="0" tIns="0" rIns="0" bIns="0" rtlCol="0" anchor="ctr">
            <a:normAutofit fontScale="90000"/>
          </a:bodyPr>
          <a:lstStyle/>
          <a:p>
            <a:pPr>
              <a:spcBef>
                <a:spcPts val="0"/>
              </a:spcBef>
              <a:buSzPct val="45000"/>
              <a:buFont typeface="StarSymbol"/>
            </a:pPr>
            <a:r>
              <a:rPr lang="fr-FR" dirty="0">
                <a:solidFill>
                  <a:schemeClr val="tx1"/>
                </a:solidFill>
              </a:rPr>
              <a:t>How do </a:t>
            </a:r>
            <a:r>
              <a:rPr lang="fr-FR" dirty="0" err="1">
                <a:solidFill>
                  <a:schemeClr val="tx1"/>
                </a:solidFill>
              </a:rPr>
              <a:t>we</a:t>
            </a:r>
            <a:r>
              <a:rPr lang="fr-FR" dirty="0">
                <a:solidFill>
                  <a:schemeClr val="tx1"/>
                </a:solidFill>
              </a:rPr>
              <a:t> </a:t>
            </a:r>
            <a:r>
              <a:rPr lang="fr-FR" dirty="0" err="1">
                <a:solidFill>
                  <a:schemeClr val="tx1"/>
                </a:solidFill>
              </a:rPr>
              <a:t>pass</a:t>
            </a:r>
            <a:r>
              <a:rPr lang="fr-FR" dirty="0">
                <a:solidFill>
                  <a:schemeClr val="tx1"/>
                </a:solidFill>
              </a:rPr>
              <a:t> arguments/ return values</a:t>
            </a:r>
          </a:p>
        </p:txBody>
      </p:sp>
      <p:sp>
        <p:nvSpPr>
          <p:cNvPr id="89093" name="Text Placeholder 2"/>
          <p:cNvSpPr txBox="1">
            <a:spLocks noGrp="1"/>
          </p:cNvSpPr>
          <p:nvPr>
            <p:ph type="body" idx="4294967295"/>
          </p:nvPr>
        </p:nvSpPr>
        <p:spPr bwMode="auto">
          <a:xfrm>
            <a:off x="1930217" y="1735239"/>
            <a:ext cx="7416800" cy="45259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lvl1pPr marL="431800" indent="-323850">
              <a:defRPr sz="3200">
                <a:solidFill>
                  <a:srgbClr val="000000"/>
                </a:solidFill>
                <a:latin typeface="Calibri" pitchFamily="34" charset="0"/>
              </a:defRPr>
            </a:lvl1pPr>
            <a:lvl2pPr>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dirty="0">
                <a:ea typeface="Microsoft YaHei"/>
              </a:rPr>
              <a:t>Solution : use registers</a:t>
            </a:r>
          </a:p>
        </p:txBody>
      </p:sp>
      <p:sp>
        <p:nvSpPr>
          <p:cNvPr id="5" name="Straight Connector 4"/>
          <p:cNvSpPr/>
          <p:nvPr/>
        </p:nvSpPr>
        <p:spPr>
          <a:xfrm flipH="1">
            <a:off x="2971800" y="4876800"/>
            <a:ext cx="1087437" cy="0"/>
          </a:xfrm>
          <a:prstGeom prst="line">
            <a:avLst/>
          </a:prstGeom>
          <a:noFill/>
          <a:ln w="36000">
            <a:solidFill>
              <a:srgbClr val="000080"/>
            </a:solidFill>
            <a:prstDash val="solid"/>
          </a:ln>
        </p:spPr>
        <p:txBody>
          <a:bodyPr wrap="none" lIns="108000" tIns="63000" rIns="108000" bIns="63000" anchor="ctr" anchorCtr="1"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6" name="Straight Connector 5"/>
          <p:cNvSpPr/>
          <p:nvPr/>
        </p:nvSpPr>
        <p:spPr>
          <a:xfrm flipV="1">
            <a:off x="2971800" y="3429000"/>
            <a:ext cx="0" cy="1447800"/>
          </a:xfrm>
          <a:prstGeom prst="line">
            <a:avLst/>
          </a:prstGeom>
          <a:noFill/>
          <a:ln w="36000">
            <a:solidFill>
              <a:srgbClr val="000080"/>
            </a:solidFill>
            <a:prstDash val="solid"/>
          </a:ln>
        </p:spPr>
        <p:txBody>
          <a:bodyPr wrap="none" lIns="108000" tIns="63000" rIns="108000" bIns="63000" anchor="ctr" anchorCtr="1"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7" name="Straight Connector 6"/>
          <p:cNvSpPr/>
          <p:nvPr/>
        </p:nvSpPr>
        <p:spPr>
          <a:xfrm>
            <a:off x="2971801" y="3429000"/>
            <a:ext cx="541337" cy="0"/>
          </a:xfrm>
          <a:prstGeom prst="line">
            <a:avLst/>
          </a:prstGeom>
          <a:noFill/>
          <a:ln w="36000">
            <a:solidFill>
              <a:srgbClr val="000080"/>
            </a:solidFill>
            <a:prstDash val="solid"/>
            <a:tailEnd type="arrow"/>
          </a:ln>
        </p:spPr>
        <p:txBody>
          <a:bodyPr wrap="none" lIns="108000" tIns="63000" rIns="108000" bIns="63000" anchor="ctr" anchorCtr="1"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8" name="Straight Connector 7"/>
          <p:cNvSpPr/>
          <p:nvPr/>
        </p:nvSpPr>
        <p:spPr>
          <a:xfrm flipV="1">
            <a:off x="4572000" y="3886200"/>
            <a:ext cx="3657600" cy="0"/>
          </a:xfrm>
          <a:prstGeom prst="line">
            <a:avLst/>
          </a:prstGeom>
          <a:noFill/>
          <a:ln w="36000">
            <a:solidFill>
              <a:srgbClr val="000080"/>
            </a:solidFill>
            <a:prstDash val="solid"/>
          </a:ln>
        </p:spPr>
        <p:txBody>
          <a:bodyPr wrap="none" lIns="108000" tIns="63000" rIns="108000" bIns="63000" anchor="ctr" anchorCtr="1"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9" name="Straight Connector 8"/>
          <p:cNvSpPr/>
          <p:nvPr/>
        </p:nvSpPr>
        <p:spPr>
          <a:xfrm>
            <a:off x="8229600" y="3886200"/>
            <a:ext cx="0" cy="1143000"/>
          </a:xfrm>
          <a:prstGeom prst="line">
            <a:avLst/>
          </a:prstGeom>
          <a:noFill/>
          <a:ln w="36000">
            <a:solidFill>
              <a:srgbClr val="000080"/>
            </a:solidFill>
            <a:prstDash val="solid"/>
          </a:ln>
        </p:spPr>
        <p:txBody>
          <a:bodyPr wrap="none" lIns="108000" tIns="63000" rIns="108000" bIns="63000" anchor="ctr" anchorCtr="1"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10" name="Straight Connector 9"/>
          <p:cNvSpPr/>
          <p:nvPr/>
        </p:nvSpPr>
        <p:spPr>
          <a:xfrm flipH="1" flipV="1">
            <a:off x="6324601" y="5029200"/>
            <a:ext cx="1905001" cy="0"/>
          </a:xfrm>
          <a:prstGeom prst="line">
            <a:avLst/>
          </a:prstGeom>
          <a:noFill/>
          <a:ln w="36000">
            <a:solidFill>
              <a:srgbClr val="000080"/>
            </a:solidFill>
            <a:prstDash val="solid"/>
            <a:tailEnd type="arrow"/>
          </a:ln>
        </p:spPr>
        <p:txBody>
          <a:bodyPr wrap="none" lIns="108000" tIns="63000" rIns="108000" bIns="63000" anchor="ctr" anchorCtr="1"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grpSp>
        <p:nvGrpSpPr>
          <p:cNvPr id="89101" name="Group 15"/>
          <p:cNvGrpSpPr>
            <a:grpSpLocks/>
          </p:cNvGrpSpPr>
          <p:nvPr/>
        </p:nvGrpSpPr>
        <p:grpSpPr bwMode="auto">
          <a:xfrm>
            <a:off x="3513138" y="2627314"/>
            <a:ext cx="5616575" cy="3163887"/>
            <a:chOff x="2448000" y="2628104"/>
            <a:chExt cx="5616000" cy="3163095"/>
          </a:xfrm>
        </p:grpSpPr>
        <p:sp>
          <p:nvSpPr>
            <p:cNvPr id="89104" name="Rectangle 200"/>
            <p:cNvSpPr>
              <a:spLocks noChangeArrowheads="1"/>
            </p:cNvSpPr>
            <p:nvPr/>
          </p:nvSpPr>
          <p:spPr bwMode="auto">
            <a:xfrm>
              <a:off x="6248400" y="2628104"/>
              <a:ext cx="1574142" cy="4307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en-US" i="1">
                  <a:solidFill>
                    <a:srgbClr val="000000"/>
                  </a:solidFill>
                  <a:latin typeface="Courier New" pitchFamily="49" charset="0"/>
                  <a:cs typeface="Courier New" pitchFamily="49" charset="0"/>
                </a:rPr>
                <a:t>SimpleRisc</a:t>
              </a:r>
              <a:endParaRPr lang="en-US" sz="2800" i="1">
                <a:latin typeface="Courier New" pitchFamily="49" charset="0"/>
                <a:cs typeface="Courier New" pitchFamily="49" charset="0"/>
              </a:endParaRPr>
            </a:p>
          </p:txBody>
        </p:sp>
        <p:sp>
          <p:nvSpPr>
            <p:cNvPr id="89105" name="Line 120"/>
            <p:cNvSpPr>
              <a:spLocks noChangeShapeType="1"/>
            </p:cNvSpPr>
            <p:nvPr/>
          </p:nvSpPr>
          <p:spPr bwMode="auto">
            <a:xfrm>
              <a:off x="2451659" y="2766601"/>
              <a:ext cx="3761839" cy="9669"/>
            </a:xfrm>
            <a:prstGeom prst="line">
              <a:avLst/>
            </a:prstGeom>
            <a:noFill/>
            <a:ln w="4">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89106" name="Line 123"/>
            <p:cNvSpPr>
              <a:spLocks noChangeShapeType="1"/>
            </p:cNvSpPr>
            <p:nvPr/>
          </p:nvSpPr>
          <p:spPr bwMode="auto">
            <a:xfrm flipV="1">
              <a:off x="2451659" y="2776270"/>
              <a:ext cx="0" cy="140115"/>
            </a:xfrm>
            <a:prstGeom prst="line">
              <a:avLst/>
            </a:prstGeom>
            <a:noFill/>
            <a:ln w="4">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89107" name="Line 124"/>
            <p:cNvSpPr>
              <a:spLocks noChangeShapeType="1"/>
            </p:cNvSpPr>
            <p:nvPr/>
          </p:nvSpPr>
          <p:spPr bwMode="auto">
            <a:xfrm flipV="1">
              <a:off x="8060341" y="2776270"/>
              <a:ext cx="0" cy="140115"/>
            </a:xfrm>
            <a:prstGeom prst="line">
              <a:avLst/>
            </a:prstGeom>
            <a:noFill/>
            <a:ln w="4">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89108" name="Line 125"/>
            <p:cNvSpPr>
              <a:spLocks noChangeShapeType="1"/>
            </p:cNvSpPr>
            <p:nvPr/>
          </p:nvSpPr>
          <p:spPr bwMode="auto">
            <a:xfrm flipV="1">
              <a:off x="2451659" y="2916389"/>
              <a:ext cx="0" cy="536308"/>
            </a:xfrm>
            <a:prstGeom prst="line">
              <a:avLst/>
            </a:prstGeom>
            <a:noFill/>
            <a:ln w="4">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89109" name="Line 132"/>
            <p:cNvSpPr>
              <a:spLocks noChangeShapeType="1"/>
            </p:cNvSpPr>
            <p:nvPr/>
          </p:nvSpPr>
          <p:spPr bwMode="auto">
            <a:xfrm flipV="1">
              <a:off x="8060341" y="2916389"/>
              <a:ext cx="0" cy="536308"/>
            </a:xfrm>
            <a:prstGeom prst="line">
              <a:avLst/>
            </a:prstGeom>
            <a:noFill/>
            <a:ln w="4">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89110" name="Line 133"/>
            <p:cNvSpPr>
              <a:spLocks noChangeShapeType="1"/>
            </p:cNvSpPr>
            <p:nvPr/>
          </p:nvSpPr>
          <p:spPr bwMode="auto">
            <a:xfrm flipV="1">
              <a:off x="2451659" y="3452697"/>
              <a:ext cx="0" cy="545971"/>
            </a:xfrm>
            <a:prstGeom prst="line">
              <a:avLst/>
            </a:prstGeom>
            <a:noFill/>
            <a:ln w="4">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89111" name="Line 137"/>
            <p:cNvSpPr>
              <a:spLocks noChangeShapeType="1"/>
            </p:cNvSpPr>
            <p:nvPr/>
          </p:nvSpPr>
          <p:spPr bwMode="auto">
            <a:xfrm flipV="1">
              <a:off x="8060341" y="3452697"/>
              <a:ext cx="0" cy="545971"/>
            </a:xfrm>
            <a:prstGeom prst="line">
              <a:avLst/>
            </a:prstGeom>
            <a:noFill/>
            <a:ln w="4">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89112" name="Line 138"/>
            <p:cNvSpPr>
              <a:spLocks noChangeShapeType="1"/>
            </p:cNvSpPr>
            <p:nvPr/>
          </p:nvSpPr>
          <p:spPr bwMode="auto">
            <a:xfrm flipV="1">
              <a:off x="2451659" y="3998671"/>
              <a:ext cx="0" cy="550804"/>
            </a:xfrm>
            <a:prstGeom prst="line">
              <a:avLst/>
            </a:prstGeom>
            <a:noFill/>
            <a:ln w="4">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89113" name="Line 154"/>
            <p:cNvSpPr>
              <a:spLocks noChangeShapeType="1"/>
            </p:cNvSpPr>
            <p:nvPr/>
          </p:nvSpPr>
          <p:spPr bwMode="auto">
            <a:xfrm flipV="1">
              <a:off x="8060341" y="3998671"/>
              <a:ext cx="0" cy="550804"/>
            </a:xfrm>
            <a:prstGeom prst="line">
              <a:avLst/>
            </a:prstGeom>
            <a:noFill/>
            <a:ln w="4">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89114" name="Line 155"/>
            <p:cNvSpPr>
              <a:spLocks noChangeShapeType="1"/>
            </p:cNvSpPr>
            <p:nvPr/>
          </p:nvSpPr>
          <p:spPr bwMode="auto">
            <a:xfrm flipV="1">
              <a:off x="2451659" y="4549475"/>
              <a:ext cx="0" cy="545971"/>
            </a:xfrm>
            <a:prstGeom prst="line">
              <a:avLst/>
            </a:prstGeom>
            <a:noFill/>
            <a:ln w="4">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89115" name="Line 163"/>
            <p:cNvSpPr>
              <a:spLocks noChangeShapeType="1"/>
            </p:cNvSpPr>
            <p:nvPr/>
          </p:nvSpPr>
          <p:spPr bwMode="auto">
            <a:xfrm flipV="1">
              <a:off x="8060341" y="4549475"/>
              <a:ext cx="0" cy="545971"/>
            </a:xfrm>
            <a:prstGeom prst="line">
              <a:avLst/>
            </a:prstGeom>
            <a:noFill/>
            <a:ln w="4">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89116" name="Line 164"/>
            <p:cNvSpPr>
              <a:spLocks noChangeShapeType="1"/>
            </p:cNvSpPr>
            <p:nvPr/>
          </p:nvSpPr>
          <p:spPr bwMode="auto">
            <a:xfrm flipV="1">
              <a:off x="2451659" y="5095446"/>
              <a:ext cx="0" cy="550804"/>
            </a:xfrm>
            <a:prstGeom prst="line">
              <a:avLst/>
            </a:prstGeom>
            <a:noFill/>
            <a:ln w="4">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89117" name="Line 166"/>
            <p:cNvSpPr>
              <a:spLocks noChangeShapeType="1"/>
            </p:cNvSpPr>
            <p:nvPr/>
          </p:nvSpPr>
          <p:spPr bwMode="auto">
            <a:xfrm flipV="1">
              <a:off x="8060341" y="5095446"/>
              <a:ext cx="0" cy="550804"/>
            </a:xfrm>
            <a:prstGeom prst="line">
              <a:avLst/>
            </a:prstGeom>
            <a:noFill/>
            <a:ln w="4">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89118" name="Line 167"/>
            <p:cNvSpPr>
              <a:spLocks noChangeShapeType="1"/>
            </p:cNvSpPr>
            <p:nvPr/>
          </p:nvSpPr>
          <p:spPr bwMode="auto">
            <a:xfrm flipV="1">
              <a:off x="2451659" y="5646251"/>
              <a:ext cx="0" cy="135285"/>
            </a:xfrm>
            <a:prstGeom prst="line">
              <a:avLst/>
            </a:prstGeom>
            <a:noFill/>
            <a:ln w="4">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89119" name="Line 168"/>
            <p:cNvSpPr>
              <a:spLocks noChangeShapeType="1"/>
            </p:cNvSpPr>
            <p:nvPr/>
          </p:nvSpPr>
          <p:spPr bwMode="auto">
            <a:xfrm flipV="1">
              <a:off x="8060341" y="5646251"/>
              <a:ext cx="0" cy="135285"/>
            </a:xfrm>
            <a:prstGeom prst="line">
              <a:avLst/>
            </a:prstGeom>
            <a:noFill/>
            <a:ln w="4">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89120" name="Line 169"/>
            <p:cNvSpPr>
              <a:spLocks noChangeShapeType="1"/>
            </p:cNvSpPr>
            <p:nvPr/>
          </p:nvSpPr>
          <p:spPr bwMode="auto">
            <a:xfrm>
              <a:off x="2448000" y="5791199"/>
              <a:ext cx="5616000" cy="0"/>
            </a:xfrm>
            <a:prstGeom prst="line">
              <a:avLst/>
            </a:prstGeom>
            <a:noFill/>
            <a:ln w="4">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89121" name="Line 120"/>
            <p:cNvSpPr>
              <a:spLocks noChangeShapeType="1"/>
            </p:cNvSpPr>
            <p:nvPr/>
          </p:nvSpPr>
          <p:spPr bwMode="auto">
            <a:xfrm>
              <a:off x="7620000" y="2785939"/>
              <a:ext cx="444000" cy="0"/>
            </a:xfrm>
            <a:prstGeom prst="line">
              <a:avLst/>
            </a:prstGeom>
            <a:noFill/>
            <a:ln w="4">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grpSp>
      <p:sp>
        <p:nvSpPr>
          <p:cNvPr id="89102" name="Rectangle 3"/>
          <p:cNvSpPr>
            <a:spLocks noChangeArrowheads="1"/>
          </p:cNvSpPr>
          <p:nvPr/>
        </p:nvSpPr>
        <p:spPr bwMode="auto">
          <a:xfrm>
            <a:off x="3516312" y="3168651"/>
            <a:ext cx="4216400" cy="2062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just">
              <a:tabLst>
                <a:tab pos="457200" algn="l"/>
              </a:tabLst>
            </a:pPr>
            <a:r>
              <a:rPr lang="en-US" sz="1600" i="1" dirty="0">
                <a:solidFill>
                  <a:srgbClr val="000000"/>
                </a:solidFill>
                <a:latin typeface="Courier New" pitchFamily="49" charset="0"/>
                <a:cs typeface="Courier New" pitchFamily="49" charset="0"/>
              </a:rPr>
              <a:t>.foo:</a:t>
            </a:r>
            <a:endParaRPr lang="en-US" sz="1600" dirty="0">
              <a:latin typeface="Courier New" pitchFamily="49" charset="0"/>
              <a:cs typeface="Courier New" pitchFamily="49" charset="0"/>
            </a:endParaRPr>
          </a:p>
          <a:p>
            <a:pPr algn="just" eaLnBrk="0" hangingPunct="0">
              <a:tabLst>
                <a:tab pos="457200" algn="l"/>
              </a:tabLst>
            </a:pPr>
            <a:r>
              <a:rPr lang="en-US" sz="1600" i="1" dirty="0">
                <a:solidFill>
                  <a:srgbClr val="000000"/>
                </a:solidFill>
                <a:latin typeface="Courier New" pitchFamily="49" charset="0"/>
                <a:cs typeface="Courier New" pitchFamily="49" charset="0"/>
              </a:rPr>
              <a:t>	add r2, r0, r1</a:t>
            </a:r>
            <a:endParaRPr lang="en-US" sz="1600" dirty="0">
              <a:latin typeface="Courier New" pitchFamily="49" charset="0"/>
              <a:cs typeface="Courier New" pitchFamily="49" charset="0"/>
            </a:endParaRPr>
          </a:p>
          <a:p>
            <a:pPr algn="just" eaLnBrk="0" hangingPunct="0">
              <a:tabLst>
                <a:tab pos="457200" algn="l"/>
              </a:tabLst>
            </a:pPr>
            <a:r>
              <a:rPr lang="en-US" sz="1600" i="1" dirty="0">
                <a:solidFill>
                  <a:srgbClr val="000000"/>
                </a:solidFill>
                <a:latin typeface="Courier New" pitchFamily="49" charset="0"/>
                <a:cs typeface="Courier New" pitchFamily="49" charset="0"/>
              </a:rPr>
              <a:t>	ret</a:t>
            </a:r>
            <a:endParaRPr lang="en-US" sz="1600" dirty="0">
              <a:latin typeface="Courier New" pitchFamily="49" charset="0"/>
              <a:cs typeface="Courier New" pitchFamily="49" charset="0"/>
            </a:endParaRPr>
          </a:p>
          <a:p>
            <a:pPr algn="just" eaLnBrk="0" hangingPunct="0">
              <a:tabLst>
                <a:tab pos="457200" algn="l"/>
              </a:tabLst>
            </a:pPr>
            <a:r>
              <a:rPr lang="en-US" sz="1600" i="1" dirty="0">
                <a:solidFill>
                  <a:srgbClr val="000000"/>
                </a:solidFill>
                <a:latin typeface="Courier New" pitchFamily="49" charset="0"/>
                <a:cs typeface="Courier New" pitchFamily="49" charset="0"/>
              </a:rPr>
              <a:t>.main:</a:t>
            </a:r>
            <a:endParaRPr lang="en-US" sz="1600" dirty="0">
              <a:latin typeface="Courier New" pitchFamily="49" charset="0"/>
              <a:cs typeface="Courier New" pitchFamily="49" charset="0"/>
            </a:endParaRPr>
          </a:p>
          <a:p>
            <a:pPr algn="just" eaLnBrk="0" hangingPunct="0">
              <a:tabLst>
                <a:tab pos="457200" algn="l"/>
              </a:tabLst>
            </a:pPr>
            <a:r>
              <a:rPr lang="en-US" sz="1600" i="1" dirty="0">
                <a:solidFill>
                  <a:srgbClr val="000000"/>
                </a:solidFill>
                <a:latin typeface="Courier New" pitchFamily="49" charset="0"/>
                <a:cs typeface="Courier New" pitchFamily="49" charset="0"/>
              </a:rPr>
              <a:t>	</a:t>
            </a:r>
            <a:r>
              <a:rPr lang="en-US" sz="1600" i="1" dirty="0" err="1">
                <a:solidFill>
                  <a:srgbClr val="000000"/>
                </a:solidFill>
                <a:latin typeface="Courier New" pitchFamily="49" charset="0"/>
                <a:cs typeface="Courier New" pitchFamily="49" charset="0"/>
              </a:rPr>
              <a:t>mov</a:t>
            </a:r>
            <a:r>
              <a:rPr lang="en-US" sz="1600" i="1" dirty="0">
                <a:solidFill>
                  <a:srgbClr val="000000"/>
                </a:solidFill>
                <a:latin typeface="Courier New" pitchFamily="49" charset="0"/>
                <a:cs typeface="Courier New" pitchFamily="49" charset="0"/>
              </a:rPr>
              <a:t> r0, 3</a:t>
            </a:r>
          </a:p>
          <a:p>
            <a:pPr algn="just" eaLnBrk="0" hangingPunct="0">
              <a:tabLst>
                <a:tab pos="457200" algn="l"/>
              </a:tabLst>
            </a:pPr>
            <a:r>
              <a:rPr lang="en-US" sz="1600" i="1" dirty="0">
                <a:solidFill>
                  <a:srgbClr val="000000"/>
                </a:solidFill>
                <a:latin typeface="Courier New" pitchFamily="49" charset="0"/>
                <a:cs typeface="Courier New" pitchFamily="49" charset="0"/>
              </a:rPr>
              <a:t>	</a:t>
            </a:r>
            <a:r>
              <a:rPr lang="en-US" sz="1600" i="1" dirty="0" err="1">
                <a:solidFill>
                  <a:srgbClr val="000000"/>
                </a:solidFill>
                <a:latin typeface="Courier New" pitchFamily="49" charset="0"/>
                <a:cs typeface="Courier New" pitchFamily="49" charset="0"/>
              </a:rPr>
              <a:t>mov</a:t>
            </a:r>
            <a:r>
              <a:rPr lang="en-US" sz="1600" i="1" dirty="0">
                <a:solidFill>
                  <a:srgbClr val="000000"/>
                </a:solidFill>
                <a:latin typeface="Courier New" pitchFamily="49" charset="0"/>
                <a:cs typeface="Courier New" pitchFamily="49" charset="0"/>
              </a:rPr>
              <a:t> r1, 5</a:t>
            </a:r>
            <a:endParaRPr lang="en-US" sz="1600" dirty="0">
              <a:latin typeface="Courier New" pitchFamily="49" charset="0"/>
              <a:cs typeface="Courier New" pitchFamily="49" charset="0"/>
            </a:endParaRPr>
          </a:p>
          <a:p>
            <a:pPr algn="just" eaLnBrk="0" hangingPunct="0">
              <a:tabLst>
                <a:tab pos="457200" algn="l"/>
              </a:tabLst>
            </a:pPr>
            <a:r>
              <a:rPr lang="en-US" sz="1600" i="1" dirty="0">
                <a:solidFill>
                  <a:srgbClr val="000000"/>
                </a:solidFill>
                <a:latin typeface="Courier New" pitchFamily="49" charset="0"/>
                <a:cs typeface="Courier New" pitchFamily="49" charset="0"/>
              </a:rPr>
              <a:t>	call .foo</a:t>
            </a:r>
            <a:endParaRPr lang="en-US" sz="1600" dirty="0">
              <a:latin typeface="Courier New" pitchFamily="49" charset="0"/>
              <a:cs typeface="Courier New" pitchFamily="49" charset="0"/>
            </a:endParaRPr>
          </a:p>
          <a:p>
            <a:pPr algn="just" eaLnBrk="0" hangingPunct="0">
              <a:tabLst>
                <a:tab pos="457200" algn="l"/>
              </a:tabLst>
            </a:pPr>
            <a:r>
              <a:rPr lang="en-US" sz="1600" i="1" dirty="0">
                <a:solidFill>
                  <a:srgbClr val="000000"/>
                </a:solidFill>
                <a:latin typeface="Courier New" pitchFamily="49" charset="0"/>
                <a:cs typeface="Courier New" pitchFamily="49" charset="0"/>
              </a:rPr>
              <a:t>	add r3, r2, 10</a:t>
            </a:r>
            <a:endParaRPr lang="en-US" sz="1600" dirty="0">
              <a:solidFill>
                <a:srgbClr val="000000"/>
              </a:solidFill>
              <a:latin typeface="Courier New" pitchFamily="49" charset="0"/>
              <a:cs typeface="Courier New" pitchFamily="49" charset="0"/>
            </a:endParaRPr>
          </a:p>
        </p:txBody>
      </p:sp>
      <p:pic>
        <p:nvPicPr>
          <p:cNvPr id="34"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name="page64">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a:xfrm>
            <a:off x="10067279" y="6356351"/>
            <a:ext cx="561975" cy="365125"/>
          </a:xfrm>
        </p:spPr>
        <p:txBody>
          <a:bodyPr/>
          <a:lstStyle/>
          <a:p>
            <a:pPr>
              <a:defRPr/>
            </a:pPr>
            <a:fld id="{3CD40E3B-7754-4838-B913-0C0E85C00710}" type="slidenum">
              <a:rPr/>
              <a:pPr>
                <a:defRPr/>
              </a:pPr>
              <a:t>65</a:t>
            </a:fld>
            <a:endParaRPr/>
          </a:p>
        </p:txBody>
      </p:sp>
      <p:sp>
        <p:nvSpPr>
          <p:cNvPr id="2" name="Title 1"/>
          <p:cNvSpPr txBox="1">
            <a:spLocks noGrp="1"/>
          </p:cNvSpPr>
          <p:nvPr>
            <p:ph type="title" idx="4294967295"/>
          </p:nvPr>
        </p:nvSpPr>
        <p:spPr>
          <a:xfrm>
            <a:off x="1752600" y="152401"/>
            <a:ext cx="868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Problems with </a:t>
            </a:r>
            <a:r>
              <a:rPr lang="fr-FR" dirty="0" err="1">
                <a:solidFill>
                  <a:schemeClr val="tx1"/>
                </a:solidFill>
              </a:rPr>
              <a:t>this</a:t>
            </a:r>
            <a:r>
              <a:rPr lang="fr-FR" dirty="0">
                <a:solidFill>
                  <a:schemeClr val="tx1"/>
                </a:solidFill>
              </a:rPr>
              <a:t> </a:t>
            </a:r>
            <a:r>
              <a:rPr lang="fr-FR" dirty="0" err="1">
                <a:solidFill>
                  <a:schemeClr val="tx1"/>
                </a:solidFill>
              </a:rPr>
              <a:t>Mechanism</a:t>
            </a:r>
            <a:endParaRPr lang="fr-FR" dirty="0">
              <a:solidFill>
                <a:schemeClr val="tx1"/>
              </a:solidFill>
            </a:endParaRPr>
          </a:p>
        </p:txBody>
      </p:sp>
      <p:sp>
        <p:nvSpPr>
          <p:cNvPr id="3" name="Text Placeholder 2"/>
          <p:cNvSpPr txBox="1">
            <a:spLocks noGrp="1"/>
          </p:cNvSpPr>
          <p:nvPr>
            <p:ph type="body" idx="4294967295"/>
          </p:nvPr>
        </p:nvSpPr>
        <p:spPr>
          <a:xfrm>
            <a:off x="1828800" y="1524000"/>
            <a:ext cx="8534400" cy="464820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eaLnBrk="1" fontAlgn="auto">
              <a:buSzPct val="100000"/>
              <a:buFont typeface="Symbol" panose="05050102010706020507" pitchFamily="18" charset="2"/>
              <a:buChar char="*"/>
              <a:defRPr/>
            </a:pPr>
            <a:r>
              <a:rPr lang="en-US" dirty="0">
                <a:solidFill>
                  <a:srgbClr val="0000FF"/>
                </a:solidFill>
                <a:latin typeface="Calibri" panose="020F0502020204030204" pitchFamily="34" charset="0"/>
              </a:rPr>
              <a:t>Space Problem</a:t>
            </a:r>
          </a:p>
          <a:p>
            <a:pPr lvl="1" eaLnBrk="1" fontAlgn="auto">
              <a:buSzPct val="100000"/>
              <a:buFont typeface="Symbol" panose="05050102010706020507" pitchFamily="18" charset="2"/>
              <a:buChar char="*"/>
              <a:defRPr/>
            </a:pPr>
            <a:r>
              <a:rPr lang="en-US" dirty="0">
                <a:latin typeface="Calibri" panose="020F0502020204030204" pitchFamily="34" charset="0"/>
              </a:rPr>
              <a:t>We have a limited number of registers</a:t>
            </a:r>
          </a:p>
          <a:p>
            <a:pPr lvl="1" eaLnBrk="1" fontAlgn="auto">
              <a:buSzPct val="100000"/>
              <a:buFont typeface="Symbol" panose="05050102010706020507" pitchFamily="18" charset="2"/>
              <a:buChar char="*"/>
              <a:defRPr/>
            </a:pPr>
            <a:r>
              <a:rPr lang="en-US" dirty="0">
                <a:latin typeface="Calibri" panose="020F0502020204030204" pitchFamily="34" charset="0"/>
              </a:rPr>
              <a:t>We cannot pass more than 16 arguments</a:t>
            </a:r>
          </a:p>
          <a:p>
            <a:pPr lvl="1" eaLnBrk="1" fontAlgn="auto">
              <a:buSzPct val="100000"/>
              <a:buFont typeface="Symbol" panose="05050102010706020507" pitchFamily="18" charset="2"/>
              <a:buChar char="*"/>
              <a:defRPr/>
            </a:pPr>
            <a:r>
              <a:rPr lang="en-US" dirty="0">
                <a:solidFill>
                  <a:srgbClr val="0000FF"/>
                </a:solidFill>
                <a:latin typeface="Calibri" panose="020F0502020204030204" pitchFamily="34" charset="0"/>
              </a:rPr>
              <a:t>Solution : </a:t>
            </a:r>
            <a:r>
              <a:rPr lang="en-US" dirty="0">
                <a:latin typeface="Calibri" panose="020F0502020204030204" pitchFamily="34" charset="0"/>
              </a:rPr>
              <a:t>Use memory also</a:t>
            </a:r>
          </a:p>
          <a:p>
            <a:pPr eaLnBrk="1" fontAlgn="auto">
              <a:buSzPct val="100000"/>
              <a:buFont typeface="Symbol" panose="05050102010706020507" pitchFamily="18" charset="2"/>
              <a:buChar char="*"/>
              <a:defRPr/>
            </a:pPr>
            <a:r>
              <a:rPr lang="en-US" dirty="0">
                <a:solidFill>
                  <a:srgbClr val="0000FF"/>
                </a:solidFill>
                <a:latin typeface="Calibri" panose="020F0502020204030204" pitchFamily="34" charset="0"/>
              </a:rPr>
              <a:t>Overwrite Problem</a:t>
            </a:r>
          </a:p>
          <a:p>
            <a:pPr lvl="1" eaLnBrk="1" fontAlgn="auto">
              <a:buSzPct val="100000"/>
              <a:buFont typeface="Symbol" panose="05050102010706020507" pitchFamily="18" charset="2"/>
              <a:buChar char="*"/>
              <a:defRPr/>
            </a:pPr>
            <a:r>
              <a:rPr lang="en-US" dirty="0">
                <a:latin typeface="Calibri" panose="020F0502020204030204" pitchFamily="34" charset="0"/>
              </a:rPr>
              <a:t>What if a function calls itself ? (recursive call)</a:t>
            </a:r>
          </a:p>
          <a:p>
            <a:pPr lvl="1" eaLnBrk="1" fontAlgn="auto">
              <a:buSzPct val="100000"/>
              <a:buFont typeface="Symbol" panose="05050102010706020507" pitchFamily="18" charset="2"/>
              <a:buChar char="*"/>
              <a:defRPr/>
            </a:pPr>
            <a:r>
              <a:rPr lang="en-US" dirty="0">
                <a:latin typeface="Calibri" panose="020F0502020204030204" pitchFamily="34" charset="0"/>
              </a:rPr>
              <a:t>The </a:t>
            </a:r>
            <a:r>
              <a:rPr lang="en-US" dirty="0" err="1">
                <a:latin typeface="Calibri" panose="020F0502020204030204" pitchFamily="34" charset="0"/>
              </a:rPr>
              <a:t>callee</a:t>
            </a:r>
            <a:r>
              <a:rPr lang="en-US" dirty="0">
                <a:latin typeface="Calibri" panose="020F0502020204030204" pitchFamily="34" charset="0"/>
              </a:rPr>
              <a:t> can </a:t>
            </a:r>
            <a:r>
              <a:rPr lang="en-US" dirty="0">
                <a:solidFill>
                  <a:srgbClr val="FF0000"/>
                </a:solidFill>
                <a:latin typeface="Calibri" panose="020F0502020204030204" pitchFamily="34" charset="0"/>
              </a:rPr>
              <a:t>overwrite</a:t>
            </a:r>
            <a:r>
              <a:rPr lang="en-US" dirty="0">
                <a:latin typeface="Calibri" panose="020F0502020204030204" pitchFamily="34" charset="0"/>
              </a:rPr>
              <a:t> the registers of the caller</a:t>
            </a:r>
          </a:p>
          <a:p>
            <a:pPr lvl="1" eaLnBrk="1" fontAlgn="auto">
              <a:buSzPct val="100000"/>
              <a:buFont typeface="Symbol" panose="05050102010706020507" pitchFamily="18" charset="2"/>
              <a:buChar char="*"/>
              <a:defRPr/>
            </a:pPr>
            <a:r>
              <a:rPr lang="en-US" dirty="0">
                <a:solidFill>
                  <a:srgbClr val="0000FF"/>
                </a:solidFill>
                <a:latin typeface="Calibri" panose="020F0502020204030204" pitchFamily="34" charset="0"/>
              </a:rPr>
              <a:t>Solution : </a:t>
            </a:r>
            <a:r>
              <a:rPr lang="en-US" dirty="0">
                <a:latin typeface="Calibri" panose="020F0502020204030204" pitchFamily="34" charset="0"/>
              </a:rPr>
              <a:t>Spilling</a:t>
            </a:r>
          </a:p>
        </p:txBody>
      </p:sp>
      <p:pic>
        <p:nvPicPr>
          <p:cNvPr id="6"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name="page65">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a:xfrm>
            <a:off x="10067279" y="6356351"/>
            <a:ext cx="561975" cy="365125"/>
          </a:xfrm>
        </p:spPr>
        <p:txBody>
          <a:bodyPr/>
          <a:lstStyle/>
          <a:p>
            <a:pPr>
              <a:defRPr/>
            </a:pPr>
            <a:fld id="{6FFD956C-53B5-4BD2-87D3-275843B78E2F}" type="slidenum">
              <a:rPr/>
              <a:pPr>
                <a:defRPr/>
              </a:pPr>
              <a:t>66</a:t>
            </a:fld>
            <a:endParaRPr/>
          </a:p>
        </p:txBody>
      </p:sp>
      <p:sp>
        <p:nvSpPr>
          <p:cNvPr id="2" name="Title 1"/>
          <p:cNvSpPr txBox="1">
            <a:spLocks noGrp="1"/>
          </p:cNvSpPr>
          <p:nvPr>
            <p:ph type="title" idx="4294967295"/>
          </p:nvPr>
        </p:nvSpPr>
        <p:spPr>
          <a:xfrm>
            <a:off x="1752600" y="130176"/>
            <a:ext cx="868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Register Spilling</a:t>
            </a:r>
          </a:p>
        </p:txBody>
      </p:sp>
      <p:sp>
        <p:nvSpPr>
          <p:cNvPr id="3" name="Text Placeholder 2"/>
          <p:cNvSpPr txBox="1">
            <a:spLocks noGrp="1"/>
          </p:cNvSpPr>
          <p:nvPr>
            <p:ph type="body" idx="4294967295"/>
          </p:nvPr>
        </p:nvSpPr>
        <p:spPr>
          <a:xfrm>
            <a:off x="1828800" y="1371601"/>
            <a:ext cx="8610600" cy="4722813"/>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eaLnBrk="1" fontAlgn="auto">
              <a:buSzPct val="100000"/>
              <a:buFont typeface="Symbol" panose="05050102010706020507" pitchFamily="18" charset="2"/>
              <a:buChar char="*"/>
              <a:defRPr/>
            </a:pPr>
            <a:r>
              <a:rPr lang="en-US" dirty="0">
                <a:latin typeface="Calibri" panose="020F0502020204030204" pitchFamily="34" charset="0"/>
              </a:rPr>
              <a:t>The notion of </a:t>
            </a:r>
            <a:r>
              <a:rPr lang="en-US" dirty="0">
                <a:solidFill>
                  <a:srgbClr val="0000FF"/>
                </a:solidFill>
                <a:latin typeface="Calibri" panose="020F0502020204030204" pitchFamily="34" charset="0"/>
              </a:rPr>
              <a:t>spilling</a:t>
            </a:r>
          </a:p>
          <a:p>
            <a:pPr lvl="1" eaLnBrk="1" fontAlgn="auto">
              <a:buSzPct val="100000"/>
              <a:buFont typeface="Symbol" panose="05050102010706020507" pitchFamily="18" charset="2"/>
              <a:buChar char="*"/>
              <a:defRPr/>
            </a:pPr>
            <a:r>
              <a:rPr lang="en-US" dirty="0">
                <a:latin typeface="Calibri" panose="020F0502020204030204" pitchFamily="34" charset="0"/>
              </a:rPr>
              <a:t>The caller can </a:t>
            </a:r>
            <a:r>
              <a:rPr lang="en-US" dirty="0">
                <a:solidFill>
                  <a:srgbClr val="FF0000"/>
                </a:solidFill>
                <a:latin typeface="Calibri" panose="020F0502020204030204" pitchFamily="34" charset="0"/>
              </a:rPr>
              <a:t>save</a:t>
            </a:r>
            <a:r>
              <a:rPr lang="en-US" dirty="0">
                <a:latin typeface="Calibri" panose="020F0502020204030204" pitchFamily="34" charset="0"/>
              </a:rPr>
              <a:t> the set of registers its needs</a:t>
            </a:r>
          </a:p>
          <a:p>
            <a:pPr lvl="1" eaLnBrk="1" fontAlgn="auto">
              <a:buSzPct val="100000"/>
              <a:buFont typeface="Symbol" panose="05050102010706020507" pitchFamily="18" charset="2"/>
              <a:buChar char="*"/>
              <a:defRPr/>
            </a:pPr>
            <a:r>
              <a:rPr lang="en-US" dirty="0">
                <a:solidFill>
                  <a:srgbClr val="DC2300"/>
                </a:solidFill>
                <a:latin typeface="Calibri" panose="020F0502020204030204" pitchFamily="34" charset="0"/>
              </a:rPr>
              <a:t>Call</a:t>
            </a:r>
            <a:r>
              <a:rPr lang="en-US" dirty="0">
                <a:latin typeface="Calibri" panose="020F0502020204030204" pitchFamily="34" charset="0"/>
              </a:rPr>
              <a:t> the function</a:t>
            </a:r>
          </a:p>
          <a:p>
            <a:pPr lvl="1" eaLnBrk="1" fontAlgn="auto">
              <a:buSzPct val="100000"/>
              <a:buFont typeface="Symbol" panose="05050102010706020507" pitchFamily="18" charset="2"/>
              <a:buChar char="*"/>
              <a:defRPr/>
            </a:pPr>
            <a:r>
              <a:rPr lang="en-US" dirty="0">
                <a:latin typeface="Calibri" panose="020F0502020204030204" pitchFamily="34" charset="0"/>
              </a:rPr>
              <a:t>And then </a:t>
            </a:r>
            <a:r>
              <a:rPr lang="en-US" dirty="0">
                <a:solidFill>
                  <a:srgbClr val="FF3366"/>
                </a:solidFill>
                <a:latin typeface="Calibri" panose="020F0502020204030204" pitchFamily="34" charset="0"/>
              </a:rPr>
              <a:t>restore</a:t>
            </a:r>
            <a:r>
              <a:rPr lang="en-US" dirty="0">
                <a:latin typeface="Calibri" panose="020F0502020204030204" pitchFamily="34" charset="0"/>
              </a:rPr>
              <a:t> the set of registers after the function returns</a:t>
            </a:r>
          </a:p>
          <a:p>
            <a:pPr lvl="1" eaLnBrk="1" fontAlgn="auto">
              <a:buSzPct val="100000"/>
              <a:buFont typeface="Symbol" panose="05050102010706020507" pitchFamily="18" charset="2"/>
              <a:buChar char="*"/>
              <a:defRPr/>
            </a:pPr>
            <a:r>
              <a:rPr lang="en-US" dirty="0">
                <a:latin typeface="Calibri" panose="020F0502020204030204" pitchFamily="34" charset="0"/>
              </a:rPr>
              <a:t>Known as the </a:t>
            </a:r>
            <a:r>
              <a:rPr lang="en-US" dirty="0">
                <a:solidFill>
                  <a:srgbClr val="FF3333"/>
                </a:solidFill>
                <a:effectLst>
                  <a:outerShdw dist="17961" dir="2700000">
                    <a:scrgbClr r="0" g="0" b="0"/>
                  </a:outerShdw>
                </a:effectLst>
                <a:latin typeface="Calibri" panose="020F0502020204030204" pitchFamily="34" charset="0"/>
              </a:rPr>
              <a:t>caller saved scheme</a:t>
            </a:r>
          </a:p>
          <a:p>
            <a:pPr eaLnBrk="1" fontAlgn="auto">
              <a:buSzPct val="100000"/>
              <a:buFont typeface="Symbol" panose="05050102010706020507" pitchFamily="18" charset="2"/>
              <a:buChar char="*"/>
              <a:defRPr/>
            </a:pPr>
            <a:r>
              <a:rPr lang="en-US" dirty="0" err="1">
                <a:solidFill>
                  <a:srgbClr val="DC2300"/>
                </a:solidFill>
                <a:effectLst>
                  <a:outerShdw dist="17961" dir="2700000">
                    <a:scrgbClr r="0" g="0" b="0"/>
                  </a:outerShdw>
                </a:effectLst>
                <a:latin typeface="Calibri" panose="020F0502020204030204" pitchFamily="34" charset="0"/>
              </a:rPr>
              <a:t>callee</a:t>
            </a:r>
            <a:r>
              <a:rPr lang="en-US" dirty="0">
                <a:solidFill>
                  <a:srgbClr val="DC2300"/>
                </a:solidFill>
                <a:effectLst>
                  <a:outerShdw dist="17961" dir="2700000">
                    <a:scrgbClr r="0" g="0" b="0"/>
                  </a:outerShdw>
                </a:effectLst>
                <a:latin typeface="Calibri" panose="020F0502020204030204" pitchFamily="34" charset="0"/>
              </a:rPr>
              <a:t> saved scheme</a:t>
            </a:r>
          </a:p>
          <a:p>
            <a:pPr lvl="1" eaLnBrk="1" fontAlgn="auto">
              <a:buSzPct val="100000"/>
              <a:buFont typeface="Symbol" panose="05050102010706020507" pitchFamily="18" charset="2"/>
              <a:buChar char="*"/>
              <a:defRPr/>
            </a:pPr>
            <a:r>
              <a:rPr lang="en-US" dirty="0">
                <a:latin typeface="Calibri" panose="020F0502020204030204" pitchFamily="34" charset="0"/>
              </a:rPr>
              <a:t>The </a:t>
            </a:r>
            <a:r>
              <a:rPr lang="en-US" dirty="0" err="1">
                <a:latin typeface="Calibri" panose="020F0502020204030204" pitchFamily="34" charset="0"/>
              </a:rPr>
              <a:t>callee</a:t>
            </a:r>
            <a:r>
              <a:rPr lang="en-US" dirty="0">
                <a:latin typeface="Calibri" panose="020F0502020204030204" pitchFamily="34" charset="0"/>
              </a:rPr>
              <a:t> </a:t>
            </a:r>
            <a:r>
              <a:rPr lang="en-US" dirty="0">
                <a:solidFill>
                  <a:srgbClr val="008000"/>
                </a:solidFill>
                <a:latin typeface="Calibri" panose="020F0502020204030204" pitchFamily="34" charset="0"/>
              </a:rPr>
              <a:t>saves</a:t>
            </a:r>
            <a:r>
              <a:rPr lang="en-US" dirty="0">
                <a:latin typeface="Calibri" panose="020F0502020204030204" pitchFamily="34" charset="0"/>
              </a:rPr>
              <a:t>, the registers, and later</a:t>
            </a:r>
            <a:r>
              <a:rPr lang="en-US" dirty="0">
                <a:solidFill>
                  <a:srgbClr val="008080"/>
                </a:solidFill>
                <a:latin typeface="Calibri" panose="020F0502020204030204" pitchFamily="34" charset="0"/>
              </a:rPr>
              <a:t> restores</a:t>
            </a:r>
            <a:r>
              <a:rPr lang="en-US" dirty="0">
                <a:latin typeface="Calibri" panose="020F0502020204030204" pitchFamily="34" charset="0"/>
              </a:rPr>
              <a:t> them</a:t>
            </a:r>
          </a:p>
        </p:txBody>
      </p:sp>
      <p:pic>
        <p:nvPicPr>
          <p:cNvPr id="6"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name="page66">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a:xfrm>
            <a:off x="10067279" y="6356351"/>
            <a:ext cx="561975" cy="365125"/>
          </a:xfrm>
        </p:spPr>
        <p:txBody>
          <a:bodyPr/>
          <a:lstStyle/>
          <a:p>
            <a:pPr>
              <a:defRPr/>
            </a:pPr>
            <a:fld id="{92E4C965-235E-49F0-AC6F-643D5718FAFB}" type="slidenum">
              <a:rPr/>
              <a:pPr>
                <a:defRPr/>
              </a:pPr>
              <a:t>67</a:t>
            </a:fld>
            <a:endParaRPr/>
          </a:p>
        </p:txBody>
      </p:sp>
      <p:sp>
        <p:nvSpPr>
          <p:cNvPr id="2" name="Title 1"/>
          <p:cNvSpPr txBox="1">
            <a:spLocks noGrp="1"/>
          </p:cNvSpPr>
          <p:nvPr>
            <p:ph type="title" idx="4294967295"/>
          </p:nvPr>
        </p:nvSpPr>
        <p:spPr>
          <a:xfrm>
            <a:off x="1752600" y="152401"/>
            <a:ext cx="868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Spilling</a:t>
            </a:r>
          </a:p>
        </p:txBody>
      </p:sp>
      <p:grpSp>
        <p:nvGrpSpPr>
          <p:cNvPr id="92165" name="Group 4"/>
          <p:cNvGrpSpPr>
            <a:grpSpLocks noChangeAspect="1"/>
          </p:cNvGrpSpPr>
          <p:nvPr/>
        </p:nvGrpSpPr>
        <p:grpSpPr bwMode="auto">
          <a:xfrm>
            <a:off x="3200400" y="2057401"/>
            <a:ext cx="5486400" cy="3389313"/>
            <a:chOff x="1440" y="1296"/>
            <a:chExt cx="3456" cy="2135"/>
          </a:xfrm>
        </p:grpSpPr>
        <p:sp>
          <p:nvSpPr>
            <p:cNvPr id="92166" name="AutoShape 3"/>
            <p:cNvSpPr>
              <a:spLocks noChangeAspect="1" noChangeArrowheads="1" noTextEdit="1"/>
            </p:cNvSpPr>
            <p:nvPr/>
          </p:nvSpPr>
          <p:spPr bwMode="auto">
            <a:xfrm>
              <a:off x="1440" y="1296"/>
              <a:ext cx="3456" cy="2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92167" name="Rectangle 5"/>
            <p:cNvSpPr>
              <a:spLocks noChangeArrowheads="1"/>
            </p:cNvSpPr>
            <p:nvPr/>
          </p:nvSpPr>
          <p:spPr bwMode="auto">
            <a:xfrm>
              <a:off x="1466" y="1317"/>
              <a:ext cx="1522" cy="1870"/>
            </a:xfrm>
            <a:prstGeom prst="rect">
              <a:avLst/>
            </a:prstGeom>
            <a:noFill/>
            <a:ln w="10">
              <a:solidFill>
                <a:srgbClr val="151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2168" name="Rectangle 6"/>
            <p:cNvSpPr>
              <a:spLocks noChangeArrowheads="1"/>
            </p:cNvSpPr>
            <p:nvPr/>
          </p:nvSpPr>
          <p:spPr bwMode="auto">
            <a:xfrm>
              <a:off x="1617" y="1852"/>
              <a:ext cx="1216" cy="976"/>
            </a:xfrm>
            <a:prstGeom prst="rect">
              <a:avLst/>
            </a:prstGeom>
            <a:solidFill>
              <a:srgbClr val="FFE6D5"/>
            </a:solidFill>
            <a:ln w="10">
              <a:solidFill>
                <a:srgbClr val="15111D"/>
              </a:solidFill>
              <a:round/>
              <a:headEnd/>
              <a:tailEnd/>
            </a:ln>
          </p:spPr>
          <p:txBody>
            <a:bodyPr/>
            <a:lstStyle/>
            <a:p>
              <a:endParaRPr lang="en-US"/>
            </a:p>
          </p:txBody>
        </p:sp>
        <p:sp>
          <p:nvSpPr>
            <p:cNvPr id="92169" name="Rectangle 7"/>
            <p:cNvSpPr>
              <a:spLocks noChangeArrowheads="1"/>
            </p:cNvSpPr>
            <p:nvPr/>
          </p:nvSpPr>
          <p:spPr bwMode="auto">
            <a:xfrm>
              <a:off x="1620" y="1621"/>
              <a:ext cx="1214" cy="176"/>
            </a:xfrm>
            <a:prstGeom prst="rect">
              <a:avLst/>
            </a:prstGeom>
            <a:solidFill>
              <a:srgbClr val="F4D7E3"/>
            </a:solidFill>
            <a:ln w="8">
              <a:solidFill>
                <a:srgbClr val="15111D"/>
              </a:solidFill>
              <a:round/>
              <a:headEnd/>
              <a:tailEnd/>
            </a:ln>
          </p:spPr>
          <p:txBody>
            <a:bodyPr/>
            <a:lstStyle/>
            <a:p>
              <a:endParaRPr lang="en-US"/>
            </a:p>
          </p:txBody>
        </p:sp>
        <p:sp>
          <p:nvSpPr>
            <p:cNvPr id="92170" name="Rectangle 8"/>
            <p:cNvSpPr>
              <a:spLocks noChangeArrowheads="1"/>
            </p:cNvSpPr>
            <p:nvPr/>
          </p:nvSpPr>
          <p:spPr bwMode="auto">
            <a:xfrm>
              <a:off x="1788" y="1642"/>
              <a:ext cx="672" cy="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500" dirty="0">
                  <a:solidFill>
                    <a:srgbClr val="000000"/>
                  </a:solidFill>
                  <a:latin typeface="Bitstream Vera Sans"/>
                </a:rPr>
                <a:t>Save registers</a:t>
              </a:r>
              <a:endParaRPr lang="en-US" dirty="0">
                <a:latin typeface="Arial" pitchFamily="34" charset="0"/>
              </a:endParaRPr>
            </a:p>
          </p:txBody>
        </p:sp>
        <p:sp>
          <p:nvSpPr>
            <p:cNvPr id="92171" name="Rectangle 9"/>
            <p:cNvSpPr>
              <a:spLocks noChangeArrowheads="1"/>
            </p:cNvSpPr>
            <p:nvPr/>
          </p:nvSpPr>
          <p:spPr bwMode="auto">
            <a:xfrm>
              <a:off x="1622" y="2881"/>
              <a:ext cx="1215" cy="177"/>
            </a:xfrm>
            <a:prstGeom prst="rect">
              <a:avLst/>
            </a:prstGeom>
            <a:solidFill>
              <a:srgbClr val="F4D7E3"/>
            </a:solidFill>
            <a:ln w="8">
              <a:solidFill>
                <a:srgbClr val="15111D"/>
              </a:solidFill>
              <a:round/>
              <a:headEnd/>
              <a:tailEnd/>
            </a:ln>
          </p:spPr>
          <p:txBody>
            <a:bodyPr/>
            <a:lstStyle/>
            <a:p>
              <a:endParaRPr lang="en-US"/>
            </a:p>
          </p:txBody>
        </p:sp>
        <p:sp>
          <p:nvSpPr>
            <p:cNvPr id="92172" name="Rectangle 10"/>
            <p:cNvSpPr>
              <a:spLocks noChangeArrowheads="1"/>
            </p:cNvSpPr>
            <p:nvPr/>
          </p:nvSpPr>
          <p:spPr bwMode="auto">
            <a:xfrm>
              <a:off x="1742" y="2907"/>
              <a:ext cx="821" cy="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500" dirty="0">
                  <a:solidFill>
                    <a:srgbClr val="000000"/>
                  </a:solidFill>
                  <a:latin typeface="Bitstream Vera Sans"/>
                </a:rPr>
                <a:t>Restore registers</a:t>
              </a:r>
              <a:endParaRPr lang="en-US" dirty="0">
                <a:latin typeface="Arial" pitchFamily="34" charset="0"/>
              </a:endParaRPr>
            </a:p>
          </p:txBody>
        </p:sp>
        <p:sp>
          <p:nvSpPr>
            <p:cNvPr id="92173" name="Rectangle 11"/>
            <p:cNvSpPr>
              <a:spLocks noChangeArrowheads="1"/>
            </p:cNvSpPr>
            <p:nvPr/>
          </p:nvSpPr>
          <p:spPr bwMode="auto">
            <a:xfrm>
              <a:off x="1974" y="1870"/>
              <a:ext cx="318"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dirty="0" err="1">
                  <a:solidFill>
                    <a:srgbClr val="000000"/>
                  </a:solidFill>
                  <a:latin typeface="Bitstream Vera Sans"/>
                </a:rPr>
                <a:t>Callee</a:t>
              </a:r>
              <a:endParaRPr lang="en-US" dirty="0">
                <a:latin typeface="Arial" pitchFamily="34" charset="0"/>
              </a:endParaRPr>
            </a:p>
          </p:txBody>
        </p:sp>
        <p:sp>
          <p:nvSpPr>
            <p:cNvPr id="92174" name="Rectangle 12"/>
            <p:cNvSpPr>
              <a:spLocks noChangeArrowheads="1"/>
            </p:cNvSpPr>
            <p:nvPr/>
          </p:nvSpPr>
          <p:spPr bwMode="auto">
            <a:xfrm>
              <a:off x="1977" y="1337"/>
              <a:ext cx="29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000000"/>
                  </a:solidFill>
                  <a:latin typeface="Bitstream Vera Sans"/>
                </a:rPr>
                <a:t>Caller</a:t>
              </a:r>
              <a:endParaRPr lang="en-US">
                <a:latin typeface="Arial" pitchFamily="34" charset="0"/>
              </a:endParaRPr>
            </a:p>
          </p:txBody>
        </p:sp>
        <p:sp>
          <p:nvSpPr>
            <p:cNvPr id="92175" name="Rectangle 13"/>
            <p:cNvSpPr>
              <a:spLocks noChangeArrowheads="1"/>
            </p:cNvSpPr>
            <p:nvPr/>
          </p:nvSpPr>
          <p:spPr bwMode="auto">
            <a:xfrm>
              <a:off x="3349" y="1319"/>
              <a:ext cx="1522" cy="1870"/>
            </a:xfrm>
            <a:prstGeom prst="rect">
              <a:avLst/>
            </a:prstGeom>
            <a:noFill/>
            <a:ln w="10">
              <a:solidFill>
                <a:srgbClr val="15111D"/>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2176" name="Rectangle 14"/>
            <p:cNvSpPr>
              <a:spLocks noChangeArrowheads="1"/>
            </p:cNvSpPr>
            <p:nvPr/>
          </p:nvSpPr>
          <p:spPr bwMode="auto">
            <a:xfrm>
              <a:off x="3499" y="1854"/>
              <a:ext cx="1257" cy="976"/>
            </a:xfrm>
            <a:prstGeom prst="rect">
              <a:avLst/>
            </a:prstGeom>
            <a:solidFill>
              <a:srgbClr val="FFE6D5"/>
            </a:solidFill>
            <a:ln w="10">
              <a:solidFill>
                <a:srgbClr val="15111D"/>
              </a:solidFill>
              <a:round/>
              <a:headEnd/>
              <a:tailEnd/>
            </a:ln>
          </p:spPr>
          <p:txBody>
            <a:bodyPr/>
            <a:lstStyle/>
            <a:p>
              <a:endParaRPr lang="en-US"/>
            </a:p>
          </p:txBody>
        </p:sp>
        <p:sp>
          <p:nvSpPr>
            <p:cNvPr id="92177" name="Rectangle 15"/>
            <p:cNvSpPr>
              <a:spLocks noChangeArrowheads="1"/>
            </p:cNvSpPr>
            <p:nvPr/>
          </p:nvSpPr>
          <p:spPr bwMode="auto">
            <a:xfrm>
              <a:off x="3525" y="1999"/>
              <a:ext cx="1214" cy="177"/>
            </a:xfrm>
            <a:prstGeom prst="rect">
              <a:avLst/>
            </a:prstGeom>
            <a:solidFill>
              <a:srgbClr val="F4D7E3"/>
            </a:solidFill>
            <a:ln w="8">
              <a:solidFill>
                <a:srgbClr val="15111D"/>
              </a:solidFill>
              <a:round/>
              <a:headEnd/>
              <a:tailEnd/>
            </a:ln>
          </p:spPr>
          <p:txBody>
            <a:bodyPr/>
            <a:lstStyle/>
            <a:p>
              <a:endParaRPr lang="en-US"/>
            </a:p>
          </p:txBody>
        </p:sp>
        <p:sp>
          <p:nvSpPr>
            <p:cNvPr id="92178" name="Rectangle 16"/>
            <p:cNvSpPr>
              <a:spLocks noChangeArrowheads="1"/>
            </p:cNvSpPr>
            <p:nvPr/>
          </p:nvSpPr>
          <p:spPr bwMode="auto">
            <a:xfrm>
              <a:off x="3693" y="2020"/>
              <a:ext cx="672" cy="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500" dirty="0">
                  <a:solidFill>
                    <a:srgbClr val="000000"/>
                  </a:solidFill>
                  <a:latin typeface="Bitstream Vera Sans"/>
                </a:rPr>
                <a:t>Save registers</a:t>
              </a:r>
              <a:endParaRPr lang="en-US" dirty="0">
                <a:latin typeface="Arial" pitchFamily="34" charset="0"/>
              </a:endParaRPr>
            </a:p>
          </p:txBody>
        </p:sp>
        <p:sp>
          <p:nvSpPr>
            <p:cNvPr id="92179" name="Rectangle 17"/>
            <p:cNvSpPr>
              <a:spLocks noChangeArrowheads="1"/>
            </p:cNvSpPr>
            <p:nvPr/>
          </p:nvSpPr>
          <p:spPr bwMode="auto">
            <a:xfrm>
              <a:off x="3522" y="2631"/>
              <a:ext cx="1215" cy="176"/>
            </a:xfrm>
            <a:prstGeom prst="rect">
              <a:avLst/>
            </a:prstGeom>
            <a:solidFill>
              <a:srgbClr val="F4D7E3"/>
            </a:solidFill>
            <a:ln w="8">
              <a:solidFill>
                <a:srgbClr val="15111D"/>
              </a:solidFill>
              <a:round/>
              <a:headEnd/>
              <a:tailEnd/>
            </a:ln>
          </p:spPr>
          <p:txBody>
            <a:bodyPr/>
            <a:lstStyle/>
            <a:p>
              <a:endParaRPr lang="en-US"/>
            </a:p>
          </p:txBody>
        </p:sp>
        <p:sp>
          <p:nvSpPr>
            <p:cNvPr id="92180" name="Rectangle 18"/>
            <p:cNvSpPr>
              <a:spLocks noChangeArrowheads="1"/>
            </p:cNvSpPr>
            <p:nvPr/>
          </p:nvSpPr>
          <p:spPr bwMode="auto">
            <a:xfrm>
              <a:off x="3642" y="2656"/>
              <a:ext cx="821" cy="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500">
                  <a:solidFill>
                    <a:srgbClr val="000000"/>
                  </a:solidFill>
                  <a:latin typeface="Bitstream Vera Sans"/>
                </a:rPr>
                <a:t>Restore registers</a:t>
              </a:r>
              <a:endParaRPr lang="en-US">
                <a:latin typeface="Arial" pitchFamily="34" charset="0"/>
              </a:endParaRPr>
            </a:p>
          </p:txBody>
        </p:sp>
        <p:sp>
          <p:nvSpPr>
            <p:cNvPr id="92181" name="Rectangle 19"/>
            <p:cNvSpPr>
              <a:spLocks noChangeArrowheads="1"/>
            </p:cNvSpPr>
            <p:nvPr/>
          </p:nvSpPr>
          <p:spPr bwMode="auto">
            <a:xfrm>
              <a:off x="3856" y="1824"/>
              <a:ext cx="318"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dirty="0" err="1">
                  <a:solidFill>
                    <a:srgbClr val="000000"/>
                  </a:solidFill>
                  <a:latin typeface="Bitstream Vera Sans"/>
                </a:rPr>
                <a:t>Callee</a:t>
              </a:r>
              <a:endParaRPr lang="en-US" dirty="0">
                <a:latin typeface="Arial" pitchFamily="34" charset="0"/>
              </a:endParaRPr>
            </a:p>
          </p:txBody>
        </p:sp>
        <p:sp>
          <p:nvSpPr>
            <p:cNvPr id="92182" name="Rectangle 20"/>
            <p:cNvSpPr>
              <a:spLocks noChangeArrowheads="1"/>
            </p:cNvSpPr>
            <p:nvPr/>
          </p:nvSpPr>
          <p:spPr bwMode="auto">
            <a:xfrm>
              <a:off x="3860" y="1339"/>
              <a:ext cx="29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dirty="0">
                  <a:solidFill>
                    <a:srgbClr val="000000"/>
                  </a:solidFill>
                  <a:latin typeface="Bitstream Vera Sans"/>
                </a:rPr>
                <a:t>Caller</a:t>
              </a:r>
              <a:endParaRPr lang="en-US" dirty="0">
                <a:latin typeface="Arial" pitchFamily="34" charset="0"/>
              </a:endParaRPr>
            </a:p>
          </p:txBody>
        </p:sp>
        <p:sp>
          <p:nvSpPr>
            <p:cNvPr id="92183" name="Rectangle 21"/>
            <p:cNvSpPr>
              <a:spLocks noChangeArrowheads="1"/>
            </p:cNvSpPr>
            <p:nvPr/>
          </p:nvSpPr>
          <p:spPr bwMode="auto">
            <a:xfrm>
              <a:off x="1686" y="3232"/>
              <a:ext cx="159"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a:solidFill>
                    <a:srgbClr val="000000"/>
                  </a:solidFill>
                  <a:latin typeface="Bitstream Vera Sans"/>
                </a:rPr>
                <a:t>(a)</a:t>
              </a:r>
              <a:endParaRPr lang="en-US">
                <a:latin typeface="Arial" pitchFamily="34" charset="0"/>
              </a:endParaRPr>
            </a:p>
          </p:txBody>
        </p:sp>
        <p:sp>
          <p:nvSpPr>
            <p:cNvPr id="92184" name="Rectangle 22"/>
            <p:cNvSpPr>
              <a:spLocks noChangeArrowheads="1"/>
            </p:cNvSpPr>
            <p:nvPr/>
          </p:nvSpPr>
          <p:spPr bwMode="auto">
            <a:xfrm>
              <a:off x="3573" y="3217"/>
              <a:ext cx="166"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a:solidFill>
                    <a:srgbClr val="000000"/>
                  </a:solidFill>
                  <a:latin typeface="Bitstream Vera Sans"/>
                </a:rPr>
                <a:t>(b)</a:t>
              </a:r>
              <a:endParaRPr lang="en-US">
                <a:latin typeface="Arial" pitchFamily="34" charset="0"/>
              </a:endParaRPr>
            </a:p>
          </p:txBody>
        </p:sp>
        <p:sp>
          <p:nvSpPr>
            <p:cNvPr id="92185" name="Rectangle 23"/>
            <p:cNvSpPr>
              <a:spLocks noChangeArrowheads="1"/>
            </p:cNvSpPr>
            <p:nvPr/>
          </p:nvSpPr>
          <p:spPr bwMode="auto">
            <a:xfrm>
              <a:off x="1997" y="3242"/>
              <a:ext cx="708"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dirty="0">
                  <a:solidFill>
                    <a:srgbClr val="000000"/>
                  </a:solidFill>
                  <a:latin typeface="Bitstream Vera Sans"/>
                </a:rPr>
                <a:t>Caller saved</a:t>
              </a:r>
              <a:endParaRPr lang="en-US" dirty="0">
                <a:latin typeface="Arial" pitchFamily="34" charset="0"/>
              </a:endParaRPr>
            </a:p>
          </p:txBody>
        </p:sp>
        <p:sp>
          <p:nvSpPr>
            <p:cNvPr id="92186" name="Rectangle 24"/>
            <p:cNvSpPr>
              <a:spLocks noChangeArrowheads="1"/>
            </p:cNvSpPr>
            <p:nvPr/>
          </p:nvSpPr>
          <p:spPr bwMode="auto">
            <a:xfrm>
              <a:off x="3900" y="3232"/>
              <a:ext cx="730"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dirty="0" err="1">
                  <a:solidFill>
                    <a:srgbClr val="000000"/>
                  </a:solidFill>
                  <a:latin typeface="Bitstream Vera Sans"/>
                </a:rPr>
                <a:t>Callee</a:t>
              </a:r>
              <a:r>
                <a:rPr lang="en-US" dirty="0">
                  <a:solidFill>
                    <a:srgbClr val="000000"/>
                  </a:solidFill>
                  <a:latin typeface="Bitstream Vera Sans"/>
                </a:rPr>
                <a:t> saved</a:t>
              </a:r>
              <a:endParaRPr lang="en-US" dirty="0">
                <a:latin typeface="Arial" pitchFamily="34" charset="0"/>
              </a:endParaRPr>
            </a:p>
          </p:txBody>
        </p:sp>
      </p:grpSp>
      <p:pic>
        <p:nvPicPr>
          <p:cNvPr id="27"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name="page67">
    <p:spTree>
      <p:nvGrpSpPr>
        <p:cNvPr id="1" name=""/>
        <p:cNvGrpSpPr/>
        <p:nvPr/>
      </p:nvGrpSpPr>
      <p:grpSpPr>
        <a:xfrm>
          <a:off x="0" y="0"/>
          <a:ext cx="0" cy="0"/>
          <a:chOff x="0" y="0"/>
          <a:chExt cx="0" cy="0"/>
        </a:xfrm>
      </p:grpSpPr>
      <p:sp>
        <p:nvSpPr>
          <p:cNvPr id="5" name="Slide Number Placeholder 1"/>
          <p:cNvSpPr>
            <a:spLocks noGrp="1"/>
          </p:cNvSpPr>
          <p:nvPr>
            <p:ph type="sldNum" sz="quarter" idx="12"/>
          </p:nvPr>
        </p:nvSpPr>
        <p:spPr>
          <a:xfrm>
            <a:off x="10067279" y="6356351"/>
            <a:ext cx="561975" cy="365125"/>
          </a:xfrm>
        </p:spPr>
        <p:txBody>
          <a:bodyPr/>
          <a:lstStyle/>
          <a:p>
            <a:pPr>
              <a:defRPr/>
            </a:pPr>
            <a:fld id="{6012CCF4-1A60-478C-A996-8A4ACC94610A}" type="slidenum">
              <a:rPr/>
              <a:pPr>
                <a:defRPr/>
              </a:pPr>
              <a:t>68</a:t>
            </a:fld>
            <a:endParaRPr/>
          </a:p>
        </p:txBody>
      </p:sp>
      <p:sp>
        <p:nvSpPr>
          <p:cNvPr id="2" name="Title 1"/>
          <p:cNvSpPr txBox="1">
            <a:spLocks noGrp="1"/>
          </p:cNvSpPr>
          <p:nvPr>
            <p:ph type="title" idx="4294967295"/>
          </p:nvPr>
        </p:nvSpPr>
        <p:spPr>
          <a:xfrm>
            <a:off x="1752600" y="228601"/>
            <a:ext cx="87630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l">
              <a:spcBef>
                <a:spcPts val="0"/>
              </a:spcBef>
              <a:buNone/>
              <a:defRPr/>
            </a:pPr>
            <a:r>
              <a:rPr lang="fr-FR" dirty="0">
                <a:solidFill>
                  <a:schemeClr val="tx1"/>
                </a:solidFill>
              </a:rPr>
              <a:t>Problems with our Approach</a:t>
            </a:r>
          </a:p>
        </p:txBody>
      </p:sp>
      <p:sp>
        <p:nvSpPr>
          <p:cNvPr id="93189" name="Text Placeholder 2"/>
          <p:cNvSpPr txBox="1">
            <a:spLocks noGrp="1"/>
          </p:cNvSpPr>
          <p:nvPr>
            <p:ph type="body" idx="4294967295"/>
          </p:nvPr>
        </p:nvSpPr>
        <p:spPr bwMode="auto">
          <a:xfrm>
            <a:off x="1884943" y="1758951"/>
            <a:ext cx="8554457" cy="45291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lvl1pPr marL="431800" indent="-323850">
              <a:defRPr sz="3200">
                <a:solidFill>
                  <a:srgbClr val="000000"/>
                </a:solidFill>
                <a:latin typeface="Calibri" pitchFamily="34" charset="0"/>
              </a:defRPr>
            </a:lvl1pPr>
            <a:lvl2pPr marL="863600" indent="-323850">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dirty="0">
                <a:ea typeface="Microsoft YaHei"/>
              </a:rPr>
              <a:t>Using memory, and spilling</a:t>
            </a:r>
            <a:br>
              <a:rPr lang="en-US" dirty="0">
                <a:ea typeface="Microsoft YaHei"/>
              </a:rPr>
            </a:br>
            <a:r>
              <a:rPr lang="en-US" dirty="0">
                <a:ea typeface="Microsoft YaHei"/>
              </a:rPr>
              <a:t>solves both the</a:t>
            </a:r>
            <a:r>
              <a:rPr lang="en-US" dirty="0">
                <a:solidFill>
                  <a:srgbClr val="0000FF"/>
                </a:solidFill>
                <a:ea typeface="Microsoft YaHei"/>
              </a:rPr>
              <a:t> space problem </a:t>
            </a:r>
            <a:r>
              <a:rPr lang="en-US" dirty="0">
                <a:ea typeface="Microsoft YaHei"/>
              </a:rPr>
              <a:t>and</a:t>
            </a:r>
            <a:r>
              <a:rPr lang="en-US" dirty="0">
                <a:solidFill>
                  <a:srgbClr val="0000FF"/>
                </a:solidFill>
                <a:ea typeface="Microsoft YaHei"/>
              </a:rPr>
              <a:t> overwrite problem</a:t>
            </a:r>
          </a:p>
          <a:p>
            <a:pPr>
              <a:spcBef>
                <a:spcPct val="0"/>
              </a:spcBef>
              <a:spcAft>
                <a:spcPts val="1413"/>
              </a:spcAft>
            </a:pPr>
            <a:r>
              <a:rPr lang="en-US" dirty="0">
                <a:ea typeface="Microsoft YaHei"/>
              </a:rPr>
              <a:t>However, there needs to be :</a:t>
            </a:r>
          </a:p>
          <a:p>
            <a:pPr lvl="1">
              <a:spcBef>
                <a:spcPct val="0"/>
              </a:spcBef>
              <a:spcAft>
                <a:spcPts val="1138"/>
              </a:spcAft>
            </a:pPr>
            <a:r>
              <a:rPr lang="en-US" sz="2400" dirty="0">
                <a:ea typeface="Microsoft YaHei"/>
              </a:rPr>
              <a:t>a strict agreement between the caller and the </a:t>
            </a:r>
            <a:r>
              <a:rPr lang="en-US" sz="2400" dirty="0" err="1">
                <a:ea typeface="Microsoft YaHei"/>
              </a:rPr>
              <a:t>callee</a:t>
            </a:r>
            <a:r>
              <a:rPr lang="en-US" sz="2400" dirty="0">
                <a:ea typeface="Microsoft YaHei"/>
              </a:rPr>
              <a:t> regarding the set of </a:t>
            </a:r>
            <a:r>
              <a:rPr lang="en-US" sz="2400" dirty="0">
                <a:solidFill>
                  <a:srgbClr val="DC2300"/>
                </a:solidFill>
                <a:ea typeface="Microsoft YaHei"/>
              </a:rPr>
              <a:t>memory locations that need to be used</a:t>
            </a:r>
          </a:p>
          <a:p>
            <a:pPr lvl="1">
              <a:spcBef>
                <a:spcPct val="0"/>
              </a:spcBef>
              <a:spcAft>
                <a:spcPts val="1138"/>
              </a:spcAft>
            </a:pPr>
            <a:r>
              <a:rPr lang="en-US" sz="2400" dirty="0">
                <a:ea typeface="Microsoft YaHei"/>
              </a:rPr>
              <a:t>Secondly, after a function has finished execution, all </a:t>
            </a:r>
            <a:r>
              <a:rPr lang="en-US" sz="2400" dirty="0">
                <a:solidFill>
                  <a:srgbClr val="FF0000"/>
                </a:solidFill>
                <a:ea typeface="Microsoft YaHei"/>
              </a:rPr>
              <a:t>the space that it uses needs to be reclaimed</a:t>
            </a:r>
          </a:p>
        </p:txBody>
      </p:sp>
      <p:pic>
        <p:nvPicPr>
          <p:cNvPr id="9319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42350" y="349250"/>
            <a:ext cx="1957388" cy="193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9"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name="page68">
    <p:spTree>
      <p:nvGrpSpPr>
        <p:cNvPr id="1" name=""/>
        <p:cNvGrpSpPr/>
        <p:nvPr/>
      </p:nvGrpSpPr>
      <p:grpSpPr>
        <a:xfrm>
          <a:off x="0" y="0"/>
          <a:ext cx="0" cy="0"/>
          <a:chOff x="0" y="0"/>
          <a:chExt cx="0" cy="0"/>
        </a:xfrm>
      </p:grpSpPr>
      <p:sp>
        <p:nvSpPr>
          <p:cNvPr id="10" name="Slide Number Placeholder 1"/>
          <p:cNvSpPr>
            <a:spLocks noGrp="1"/>
          </p:cNvSpPr>
          <p:nvPr>
            <p:ph type="sldNum" sz="quarter" idx="12"/>
          </p:nvPr>
        </p:nvSpPr>
        <p:spPr>
          <a:xfrm>
            <a:off x="10067279" y="6356351"/>
            <a:ext cx="561975" cy="365125"/>
          </a:xfrm>
        </p:spPr>
        <p:txBody>
          <a:bodyPr/>
          <a:lstStyle/>
          <a:p>
            <a:pPr>
              <a:defRPr/>
            </a:pPr>
            <a:fld id="{84BF3057-02D7-4E4F-9CCA-11F9C047425E}" type="slidenum">
              <a:rPr/>
              <a:pPr>
                <a:defRPr/>
              </a:pPr>
              <a:t>69</a:t>
            </a:fld>
            <a:endParaRPr/>
          </a:p>
        </p:txBody>
      </p:sp>
      <p:sp>
        <p:nvSpPr>
          <p:cNvPr id="2" name="Title 1"/>
          <p:cNvSpPr txBox="1">
            <a:spLocks noGrp="1"/>
          </p:cNvSpPr>
          <p:nvPr>
            <p:ph type="title" idx="4294967295"/>
          </p:nvPr>
        </p:nvSpPr>
        <p:spPr>
          <a:xfrm>
            <a:off x="1752600" y="152401"/>
            <a:ext cx="87630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Activation Block</a:t>
            </a:r>
          </a:p>
        </p:txBody>
      </p:sp>
      <p:sp>
        <p:nvSpPr>
          <p:cNvPr id="94213" name="Text Placeholder 2"/>
          <p:cNvSpPr txBox="1">
            <a:spLocks noGrp="1"/>
          </p:cNvSpPr>
          <p:nvPr>
            <p:ph type="body" idx="4294967295"/>
          </p:nvPr>
        </p:nvSpPr>
        <p:spPr bwMode="auto">
          <a:xfrm>
            <a:off x="1872172" y="4725988"/>
            <a:ext cx="8491028" cy="14462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lvl1pPr marL="431800" indent="-323850">
              <a:defRPr sz="3200">
                <a:solidFill>
                  <a:srgbClr val="000000"/>
                </a:solidFill>
                <a:latin typeface="Calibri" pitchFamily="34" charset="0"/>
              </a:defRPr>
            </a:lvl1pPr>
            <a:lvl2pPr>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sz="2600" dirty="0">
                <a:solidFill>
                  <a:srgbClr val="DC2300"/>
                </a:solidFill>
                <a:ea typeface="Microsoft YaHei"/>
              </a:rPr>
              <a:t>Activation block</a:t>
            </a:r>
            <a:r>
              <a:rPr lang="en-US" sz="2600" dirty="0">
                <a:ea typeface="Microsoft YaHei"/>
              </a:rPr>
              <a:t> → memory map of a function</a:t>
            </a:r>
          </a:p>
          <a:p>
            <a:pPr marL="107950" indent="0">
              <a:spcBef>
                <a:spcPct val="0"/>
              </a:spcBef>
              <a:spcAft>
                <a:spcPts val="1413"/>
              </a:spcAft>
              <a:buNone/>
            </a:pPr>
            <a:r>
              <a:rPr lang="en-US" sz="2600" dirty="0">
                <a:ea typeface="Microsoft YaHei"/>
              </a:rPr>
              <a:t>    arguments, register spill area, local </a:t>
            </a:r>
            <a:r>
              <a:rPr lang="en-US" sz="2600" dirty="0" err="1">
                <a:ea typeface="Microsoft YaHei"/>
              </a:rPr>
              <a:t>vars</a:t>
            </a:r>
            <a:endParaRPr lang="en-US" sz="2600" dirty="0">
              <a:ea typeface="Microsoft YaHei"/>
            </a:endParaRPr>
          </a:p>
        </p:txBody>
      </p:sp>
      <p:sp>
        <p:nvSpPr>
          <p:cNvPr id="5" name="Freeform 4"/>
          <p:cNvSpPr/>
          <p:nvPr/>
        </p:nvSpPr>
        <p:spPr>
          <a:xfrm>
            <a:off x="2951164" y="1944688"/>
            <a:ext cx="3311525" cy="2159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CC99"/>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r>
              <a:rPr lang="en-IN" sz="2400" dirty="0">
                <a:latin typeface="Arial" pitchFamily="18"/>
                <a:ea typeface="Microsoft YaHei" pitchFamily="2"/>
                <a:cs typeface="Mangal" pitchFamily="2"/>
              </a:rPr>
              <a:t>int foo(int </a:t>
            </a:r>
            <a:r>
              <a:rPr lang="en-IN" sz="2400" dirty="0">
                <a:solidFill>
                  <a:srgbClr val="FF3366"/>
                </a:solidFill>
                <a:latin typeface="Arial" pitchFamily="18"/>
                <a:ea typeface="Microsoft YaHei" pitchFamily="2"/>
                <a:cs typeface="Mangal" pitchFamily="2"/>
              </a:rPr>
              <a:t>arg1</a:t>
            </a:r>
            <a:r>
              <a:rPr lang="en-IN" sz="2400" dirty="0">
                <a:latin typeface="Arial" pitchFamily="18"/>
                <a:ea typeface="Microsoft YaHei" pitchFamily="2"/>
                <a:cs typeface="Mangal" pitchFamily="2"/>
              </a:rPr>
              <a:t>) {</a:t>
            </a:r>
          </a:p>
          <a:p>
            <a:pPr fontAlgn="auto" hangingPunct="0">
              <a:spcBef>
                <a:spcPts val="0"/>
              </a:spcBef>
              <a:spcAft>
                <a:spcPts val="0"/>
              </a:spcAft>
              <a:defRPr/>
            </a:pPr>
            <a:r>
              <a:rPr lang="en-IN" sz="2400" dirty="0">
                <a:latin typeface="Arial" pitchFamily="18"/>
                <a:ea typeface="Microsoft YaHei" pitchFamily="2"/>
                <a:cs typeface="Mangal" pitchFamily="2"/>
              </a:rPr>
              <a:t>	int </a:t>
            </a:r>
            <a:r>
              <a:rPr lang="en-IN" sz="2400" dirty="0">
                <a:solidFill>
                  <a:srgbClr val="0000FF"/>
                </a:solidFill>
                <a:latin typeface="Arial" pitchFamily="18"/>
                <a:ea typeface="Microsoft YaHei" pitchFamily="2"/>
                <a:cs typeface="Mangal" pitchFamily="2"/>
              </a:rPr>
              <a:t>a, b, c</a:t>
            </a:r>
            <a:r>
              <a:rPr lang="en-IN" sz="2400" dirty="0">
                <a:latin typeface="Arial" pitchFamily="18"/>
                <a:ea typeface="Microsoft YaHei" pitchFamily="2"/>
                <a:cs typeface="Mangal" pitchFamily="2"/>
              </a:rPr>
              <a:t>;</a:t>
            </a:r>
          </a:p>
          <a:p>
            <a:pPr fontAlgn="auto" hangingPunct="0">
              <a:spcBef>
                <a:spcPts val="0"/>
              </a:spcBef>
              <a:spcAft>
                <a:spcPts val="0"/>
              </a:spcAft>
              <a:defRPr/>
            </a:pPr>
            <a:r>
              <a:rPr lang="en-IN" sz="2400" dirty="0">
                <a:latin typeface="Arial" pitchFamily="18"/>
                <a:ea typeface="Microsoft YaHei" pitchFamily="2"/>
                <a:cs typeface="Mangal" pitchFamily="2"/>
              </a:rPr>
              <a:t>	</a:t>
            </a:r>
            <a:r>
              <a:rPr lang="en-IN" sz="2400" dirty="0">
                <a:solidFill>
                  <a:srgbClr val="0000FF"/>
                </a:solidFill>
                <a:latin typeface="Arial" pitchFamily="18"/>
                <a:ea typeface="Microsoft YaHei" pitchFamily="2"/>
                <a:cs typeface="Mangal" pitchFamily="2"/>
              </a:rPr>
              <a:t>a</a:t>
            </a:r>
            <a:r>
              <a:rPr lang="en-IN" sz="2400" dirty="0">
                <a:latin typeface="Arial" pitchFamily="18"/>
                <a:ea typeface="Microsoft YaHei" pitchFamily="2"/>
                <a:cs typeface="Mangal" pitchFamily="2"/>
              </a:rPr>
              <a:t> = 3; </a:t>
            </a:r>
            <a:r>
              <a:rPr lang="en-IN" sz="2400" dirty="0">
                <a:solidFill>
                  <a:srgbClr val="0000FF"/>
                </a:solidFill>
                <a:latin typeface="Arial" pitchFamily="18"/>
                <a:ea typeface="Microsoft YaHei" pitchFamily="2"/>
                <a:cs typeface="Mangal" pitchFamily="2"/>
              </a:rPr>
              <a:t>b</a:t>
            </a:r>
            <a:r>
              <a:rPr lang="en-IN" sz="2400" dirty="0">
                <a:latin typeface="Arial" pitchFamily="18"/>
                <a:ea typeface="Microsoft YaHei" pitchFamily="2"/>
                <a:cs typeface="Mangal" pitchFamily="2"/>
              </a:rPr>
              <a:t> = 4;</a:t>
            </a:r>
          </a:p>
          <a:p>
            <a:pPr fontAlgn="auto" hangingPunct="0">
              <a:spcBef>
                <a:spcPts val="0"/>
              </a:spcBef>
              <a:spcAft>
                <a:spcPts val="0"/>
              </a:spcAft>
              <a:defRPr/>
            </a:pPr>
            <a:r>
              <a:rPr lang="en-IN" sz="2400" dirty="0">
                <a:latin typeface="Arial" pitchFamily="18"/>
                <a:ea typeface="Microsoft YaHei" pitchFamily="2"/>
                <a:cs typeface="Mangal" pitchFamily="2"/>
              </a:rPr>
              <a:t>	</a:t>
            </a:r>
            <a:r>
              <a:rPr lang="en-IN" sz="2400" dirty="0">
                <a:solidFill>
                  <a:srgbClr val="0000FF"/>
                </a:solidFill>
                <a:latin typeface="Arial" pitchFamily="18"/>
                <a:ea typeface="Microsoft YaHei" pitchFamily="2"/>
                <a:cs typeface="Mangal" pitchFamily="2"/>
              </a:rPr>
              <a:t>c</a:t>
            </a:r>
            <a:r>
              <a:rPr lang="en-IN" sz="2400" dirty="0">
                <a:latin typeface="Arial" pitchFamily="18"/>
                <a:ea typeface="Microsoft YaHei" pitchFamily="2"/>
                <a:cs typeface="Mangal" pitchFamily="2"/>
              </a:rPr>
              <a:t> = </a:t>
            </a:r>
            <a:r>
              <a:rPr lang="en-IN" sz="2400" dirty="0">
                <a:solidFill>
                  <a:srgbClr val="0000FF"/>
                </a:solidFill>
                <a:latin typeface="Arial" pitchFamily="18"/>
                <a:ea typeface="Microsoft YaHei" pitchFamily="2"/>
                <a:cs typeface="Mangal" pitchFamily="2"/>
              </a:rPr>
              <a:t>a </a:t>
            </a:r>
            <a:r>
              <a:rPr lang="en-IN" sz="2400" dirty="0">
                <a:latin typeface="Arial" pitchFamily="18"/>
                <a:ea typeface="Microsoft YaHei" pitchFamily="2"/>
                <a:cs typeface="Mangal" pitchFamily="2"/>
              </a:rPr>
              <a:t>+</a:t>
            </a:r>
            <a:r>
              <a:rPr lang="en-IN" sz="2400" dirty="0">
                <a:solidFill>
                  <a:srgbClr val="0000FF"/>
                </a:solidFill>
                <a:latin typeface="Arial" pitchFamily="18"/>
                <a:ea typeface="Microsoft YaHei" pitchFamily="2"/>
                <a:cs typeface="Mangal" pitchFamily="2"/>
              </a:rPr>
              <a:t> b</a:t>
            </a:r>
            <a:r>
              <a:rPr lang="en-IN" sz="2400" dirty="0">
                <a:latin typeface="Arial" pitchFamily="18"/>
                <a:ea typeface="Microsoft YaHei" pitchFamily="2"/>
                <a:cs typeface="Mangal" pitchFamily="2"/>
              </a:rPr>
              <a:t> + </a:t>
            </a:r>
            <a:r>
              <a:rPr lang="en-IN" sz="2400" dirty="0">
                <a:solidFill>
                  <a:srgbClr val="FF0000"/>
                </a:solidFill>
                <a:latin typeface="Arial" pitchFamily="18"/>
                <a:ea typeface="Microsoft YaHei" pitchFamily="2"/>
                <a:cs typeface="Mangal" pitchFamily="2"/>
              </a:rPr>
              <a:t>arg1</a:t>
            </a:r>
            <a:r>
              <a:rPr lang="en-IN" sz="2400" dirty="0">
                <a:latin typeface="Arial" pitchFamily="18"/>
                <a:ea typeface="Microsoft YaHei" pitchFamily="2"/>
                <a:cs typeface="Mangal" pitchFamily="2"/>
              </a:rPr>
              <a:t>;</a:t>
            </a:r>
          </a:p>
          <a:p>
            <a:pPr fontAlgn="auto" hangingPunct="0">
              <a:spcBef>
                <a:spcPts val="0"/>
              </a:spcBef>
              <a:spcAft>
                <a:spcPts val="0"/>
              </a:spcAft>
              <a:defRPr/>
            </a:pPr>
            <a:r>
              <a:rPr lang="en-IN" sz="2400" dirty="0">
                <a:latin typeface="Arial" pitchFamily="18"/>
                <a:ea typeface="Microsoft YaHei" pitchFamily="2"/>
                <a:cs typeface="Mangal" pitchFamily="2"/>
              </a:rPr>
              <a:t>	return </a:t>
            </a:r>
            <a:r>
              <a:rPr lang="en-IN" sz="2400" dirty="0">
                <a:solidFill>
                  <a:srgbClr val="008000"/>
                </a:solidFill>
                <a:latin typeface="Arial" pitchFamily="18"/>
                <a:ea typeface="Microsoft YaHei" pitchFamily="2"/>
                <a:cs typeface="Mangal" pitchFamily="2"/>
              </a:rPr>
              <a:t>c</a:t>
            </a:r>
            <a:r>
              <a:rPr lang="en-IN" sz="2400" dirty="0">
                <a:latin typeface="Arial" pitchFamily="18"/>
                <a:ea typeface="Microsoft YaHei" pitchFamily="2"/>
                <a:cs typeface="Mangal" pitchFamily="2"/>
              </a:rPr>
              <a:t>;</a:t>
            </a:r>
          </a:p>
          <a:p>
            <a:pPr fontAlgn="auto" hangingPunct="0">
              <a:spcBef>
                <a:spcPts val="0"/>
              </a:spcBef>
              <a:spcAft>
                <a:spcPts val="0"/>
              </a:spcAft>
              <a:defRPr/>
            </a:pPr>
            <a:r>
              <a:rPr lang="en-IN" sz="2400" dirty="0">
                <a:latin typeface="Arial" pitchFamily="18"/>
                <a:ea typeface="Microsoft YaHei" pitchFamily="2"/>
                <a:cs typeface="Mangal" pitchFamily="2"/>
              </a:rPr>
              <a:t>}</a:t>
            </a:r>
          </a:p>
        </p:txBody>
      </p:sp>
      <p:sp>
        <p:nvSpPr>
          <p:cNvPr id="6" name="Freeform 5"/>
          <p:cNvSpPr/>
          <p:nvPr/>
        </p:nvSpPr>
        <p:spPr>
          <a:xfrm>
            <a:off x="4319589" y="1871663"/>
            <a:ext cx="719137" cy="576262"/>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36000">
            <a:solidFill>
              <a:srgbClr val="DC2300"/>
            </a:solidFill>
            <a:prstDash val="solid"/>
          </a:ln>
        </p:spPr>
        <p:txBody>
          <a:bodyPr wrap="none" lIns="108000" tIns="63000" rIns="108000" bIns="63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8" name="Freeform 7"/>
          <p:cNvSpPr/>
          <p:nvPr/>
        </p:nvSpPr>
        <p:spPr>
          <a:xfrm>
            <a:off x="3814764" y="2232026"/>
            <a:ext cx="1519237" cy="576263"/>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36000">
            <a:solidFill>
              <a:srgbClr val="DC2300"/>
            </a:solidFill>
            <a:prstDash val="solid"/>
          </a:ln>
        </p:spPr>
        <p:txBody>
          <a:bodyPr wrap="none" lIns="108000" tIns="63000" rIns="108000" bIns="63000" anchor="ctr"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grpSp>
        <p:nvGrpSpPr>
          <p:cNvPr id="94217" name="Group 4"/>
          <p:cNvGrpSpPr>
            <a:grpSpLocks noChangeAspect="1"/>
          </p:cNvGrpSpPr>
          <p:nvPr/>
        </p:nvGrpSpPr>
        <p:grpSpPr bwMode="auto">
          <a:xfrm>
            <a:off x="6705600" y="1447801"/>
            <a:ext cx="2590800" cy="3279775"/>
            <a:chOff x="3408" y="912"/>
            <a:chExt cx="1632" cy="2066"/>
          </a:xfrm>
        </p:grpSpPr>
        <p:sp>
          <p:nvSpPr>
            <p:cNvPr id="94220" name="AutoShape 3"/>
            <p:cNvSpPr>
              <a:spLocks noChangeAspect="1" noChangeArrowheads="1" noTextEdit="1"/>
            </p:cNvSpPr>
            <p:nvPr/>
          </p:nvSpPr>
          <p:spPr bwMode="auto">
            <a:xfrm>
              <a:off x="3408" y="912"/>
              <a:ext cx="1632" cy="20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94221" name="Rectangle 5"/>
            <p:cNvSpPr>
              <a:spLocks noChangeArrowheads="1"/>
            </p:cNvSpPr>
            <p:nvPr/>
          </p:nvSpPr>
          <p:spPr bwMode="auto">
            <a:xfrm>
              <a:off x="3430" y="961"/>
              <a:ext cx="1586" cy="1978"/>
            </a:xfrm>
            <a:prstGeom prst="rect">
              <a:avLst/>
            </a:prstGeom>
            <a:solidFill>
              <a:srgbClr val="FFE6D5"/>
            </a:solidFill>
            <a:ln w="9">
              <a:solidFill>
                <a:srgbClr val="15111D"/>
              </a:solidFill>
              <a:round/>
              <a:headEnd/>
              <a:tailEnd/>
            </a:ln>
          </p:spPr>
          <p:txBody>
            <a:bodyPr/>
            <a:lstStyle/>
            <a:p>
              <a:endParaRPr lang="en-US"/>
            </a:p>
          </p:txBody>
        </p:sp>
        <p:sp>
          <p:nvSpPr>
            <p:cNvPr id="94222" name="Rectangle 6"/>
            <p:cNvSpPr>
              <a:spLocks noChangeArrowheads="1"/>
            </p:cNvSpPr>
            <p:nvPr/>
          </p:nvSpPr>
          <p:spPr bwMode="auto">
            <a:xfrm>
              <a:off x="3576" y="1285"/>
              <a:ext cx="1239" cy="197"/>
            </a:xfrm>
            <a:prstGeom prst="rect">
              <a:avLst/>
            </a:prstGeom>
            <a:solidFill>
              <a:srgbClr val="A2D0D9"/>
            </a:solidFill>
            <a:ln w="9">
              <a:solidFill>
                <a:srgbClr val="15111D"/>
              </a:solidFill>
              <a:round/>
              <a:headEnd/>
              <a:tailEnd/>
            </a:ln>
          </p:spPr>
          <p:txBody>
            <a:bodyPr/>
            <a:lstStyle/>
            <a:p>
              <a:endParaRPr lang="en-US"/>
            </a:p>
          </p:txBody>
        </p:sp>
        <p:sp>
          <p:nvSpPr>
            <p:cNvPr id="94223" name="Rectangle 7"/>
            <p:cNvSpPr>
              <a:spLocks noChangeArrowheads="1"/>
            </p:cNvSpPr>
            <p:nvPr/>
          </p:nvSpPr>
          <p:spPr bwMode="auto">
            <a:xfrm>
              <a:off x="3662" y="1020"/>
              <a:ext cx="942"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a:solidFill>
                    <a:srgbClr val="000000"/>
                  </a:solidFill>
                  <a:latin typeface="Bitstream Vera Sans"/>
                </a:rPr>
                <a:t>Activation block</a:t>
              </a:r>
              <a:endParaRPr lang="en-US">
                <a:latin typeface="Arial" pitchFamily="34" charset="0"/>
              </a:endParaRPr>
            </a:p>
          </p:txBody>
        </p:sp>
        <p:sp>
          <p:nvSpPr>
            <p:cNvPr id="94224" name="Rectangle 8"/>
            <p:cNvSpPr>
              <a:spLocks noChangeArrowheads="1"/>
            </p:cNvSpPr>
            <p:nvPr/>
          </p:nvSpPr>
          <p:spPr bwMode="auto">
            <a:xfrm>
              <a:off x="3854" y="1321"/>
              <a:ext cx="538" cy="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500">
                  <a:solidFill>
                    <a:srgbClr val="000000"/>
                  </a:solidFill>
                  <a:latin typeface="Bitstream Vera Sans"/>
                </a:rPr>
                <a:t>Arguments</a:t>
              </a:r>
              <a:endParaRPr lang="en-US">
                <a:latin typeface="Arial" pitchFamily="34" charset="0"/>
              </a:endParaRPr>
            </a:p>
          </p:txBody>
        </p:sp>
        <p:sp>
          <p:nvSpPr>
            <p:cNvPr id="94225" name="Rectangle 9"/>
            <p:cNvSpPr>
              <a:spLocks noChangeArrowheads="1"/>
            </p:cNvSpPr>
            <p:nvPr/>
          </p:nvSpPr>
          <p:spPr bwMode="auto">
            <a:xfrm>
              <a:off x="3575" y="1552"/>
              <a:ext cx="1239" cy="196"/>
            </a:xfrm>
            <a:prstGeom prst="rect">
              <a:avLst/>
            </a:prstGeom>
            <a:solidFill>
              <a:srgbClr val="A2D0D9"/>
            </a:solidFill>
            <a:ln w="9">
              <a:solidFill>
                <a:srgbClr val="15111D"/>
              </a:solidFill>
              <a:round/>
              <a:headEnd/>
              <a:tailEnd/>
            </a:ln>
          </p:spPr>
          <p:txBody>
            <a:bodyPr/>
            <a:lstStyle/>
            <a:p>
              <a:endParaRPr lang="en-US"/>
            </a:p>
          </p:txBody>
        </p:sp>
        <p:sp>
          <p:nvSpPr>
            <p:cNvPr id="94226" name="Rectangle 10"/>
            <p:cNvSpPr>
              <a:spLocks noChangeArrowheads="1"/>
            </p:cNvSpPr>
            <p:nvPr/>
          </p:nvSpPr>
          <p:spPr bwMode="auto">
            <a:xfrm>
              <a:off x="3786" y="1598"/>
              <a:ext cx="742" cy="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500" dirty="0">
                  <a:solidFill>
                    <a:srgbClr val="000000"/>
                  </a:solidFill>
                  <a:latin typeface="Bitstream Vera Sans"/>
                </a:rPr>
                <a:t>Return address</a:t>
              </a:r>
              <a:endParaRPr lang="en-US" dirty="0">
                <a:latin typeface="Arial" pitchFamily="34" charset="0"/>
              </a:endParaRPr>
            </a:p>
          </p:txBody>
        </p:sp>
        <p:sp>
          <p:nvSpPr>
            <p:cNvPr id="94227" name="Rectangle 11"/>
            <p:cNvSpPr>
              <a:spLocks noChangeArrowheads="1"/>
            </p:cNvSpPr>
            <p:nvPr/>
          </p:nvSpPr>
          <p:spPr bwMode="auto">
            <a:xfrm>
              <a:off x="3580" y="1806"/>
              <a:ext cx="1238" cy="197"/>
            </a:xfrm>
            <a:prstGeom prst="rect">
              <a:avLst/>
            </a:prstGeom>
            <a:solidFill>
              <a:srgbClr val="A2D0D9"/>
            </a:solidFill>
            <a:ln w="9">
              <a:solidFill>
                <a:srgbClr val="15111D"/>
              </a:solidFill>
              <a:round/>
              <a:headEnd/>
              <a:tailEnd/>
            </a:ln>
          </p:spPr>
          <p:txBody>
            <a:bodyPr/>
            <a:lstStyle/>
            <a:p>
              <a:endParaRPr lang="en-US"/>
            </a:p>
          </p:txBody>
        </p:sp>
        <p:sp>
          <p:nvSpPr>
            <p:cNvPr id="94228" name="Rectangle 12"/>
            <p:cNvSpPr>
              <a:spLocks noChangeArrowheads="1"/>
            </p:cNvSpPr>
            <p:nvPr/>
          </p:nvSpPr>
          <p:spPr bwMode="auto">
            <a:xfrm>
              <a:off x="3732" y="1848"/>
              <a:ext cx="864" cy="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500">
                  <a:solidFill>
                    <a:srgbClr val="000000"/>
                  </a:solidFill>
                  <a:latin typeface="Bitstream Vera Sans"/>
                </a:rPr>
                <a:t>Register spill area</a:t>
              </a:r>
              <a:endParaRPr lang="en-US">
                <a:latin typeface="Arial" pitchFamily="34" charset="0"/>
              </a:endParaRPr>
            </a:p>
          </p:txBody>
        </p:sp>
        <p:sp>
          <p:nvSpPr>
            <p:cNvPr id="94229" name="Rectangle 13"/>
            <p:cNvSpPr>
              <a:spLocks noChangeArrowheads="1"/>
            </p:cNvSpPr>
            <p:nvPr/>
          </p:nvSpPr>
          <p:spPr bwMode="auto">
            <a:xfrm>
              <a:off x="3580" y="2085"/>
              <a:ext cx="1238" cy="792"/>
            </a:xfrm>
            <a:prstGeom prst="rect">
              <a:avLst/>
            </a:prstGeom>
            <a:solidFill>
              <a:srgbClr val="A2D0D9"/>
            </a:solidFill>
            <a:ln w="9">
              <a:solidFill>
                <a:srgbClr val="15111D"/>
              </a:solidFill>
              <a:round/>
              <a:headEnd/>
              <a:tailEnd/>
            </a:ln>
          </p:spPr>
          <p:txBody>
            <a:bodyPr/>
            <a:lstStyle/>
            <a:p>
              <a:endParaRPr lang="en-US"/>
            </a:p>
          </p:txBody>
        </p:sp>
        <p:sp>
          <p:nvSpPr>
            <p:cNvPr id="94230" name="Rectangle 14"/>
            <p:cNvSpPr>
              <a:spLocks noChangeArrowheads="1"/>
            </p:cNvSpPr>
            <p:nvPr/>
          </p:nvSpPr>
          <p:spPr bwMode="auto">
            <a:xfrm>
              <a:off x="3819" y="2400"/>
              <a:ext cx="716" cy="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500">
                  <a:solidFill>
                    <a:srgbClr val="000000"/>
                  </a:solidFill>
                  <a:latin typeface="Bitstream Vera Sans"/>
                </a:rPr>
                <a:t>Local variables</a:t>
              </a:r>
              <a:endParaRPr lang="en-US">
                <a:latin typeface="Arial" pitchFamily="34" charset="0"/>
              </a:endParaRPr>
            </a:p>
          </p:txBody>
        </p:sp>
      </p:grpSp>
      <p:sp>
        <p:nvSpPr>
          <p:cNvPr id="9" name="Freeform 8"/>
          <p:cNvSpPr/>
          <p:nvPr/>
        </p:nvSpPr>
        <p:spPr>
          <a:xfrm>
            <a:off x="5181600" y="2590801"/>
            <a:ext cx="1728788" cy="792163"/>
          </a:xfrm>
          <a:custGeom>
            <a:avLst/>
            <a:gdLst/>
            <a:ahLst/>
            <a:cxnLst>
              <a:cxn ang="3cd4">
                <a:pos x="hc" y="t"/>
              </a:cxn>
              <a:cxn ang="cd2">
                <a:pos x="l" y="vc"/>
              </a:cxn>
              <a:cxn ang="cd4">
                <a:pos x="hc" y="b"/>
              </a:cxn>
              <a:cxn ang="0">
                <a:pos x="r" y="vc"/>
              </a:cxn>
            </a:cxnLst>
            <a:rect l="l" t="t" r="r" b="b"/>
            <a:pathLst>
              <a:path w="5600" h="2200" fill="none">
                <a:moveTo>
                  <a:pt x="0" y="0"/>
                </a:moveTo>
                <a:lnTo>
                  <a:pt x="5600" y="2200"/>
                </a:lnTo>
              </a:path>
            </a:pathLst>
          </a:custGeom>
          <a:noFill/>
          <a:ln w="36000">
            <a:solidFill>
              <a:srgbClr val="FF0000"/>
            </a:solidFill>
            <a:prstDash val="solid"/>
            <a:tailEnd type="arrow"/>
          </a:ln>
        </p:spPr>
        <p:txBody>
          <a:bodyPr wrap="none" lIns="108000" tIns="63000" rIns="108000" bIns="63000" anchor="ctr" anchorCtr="1"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7" name="Freeform 6"/>
          <p:cNvSpPr/>
          <p:nvPr/>
        </p:nvSpPr>
        <p:spPr>
          <a:xfrm>
            <a:off x="5038725" y="2016125"/>
            <a:ext cx="1944688" cy="215900"/>
          </a:xfrm>
          <a:custGeom>
            <a:avLst/>
            <a:gdLst/>
            <a:ahLst/>
            <a:cxnLst>
              <a:cxn ang="3cd4">
                <a:pos x="hc" y="t"/>
              </a:cxn>
              <a:cxn ang="cd2">
                <a:pos x="l" y="vc"/>
              </a:cxn>
              <a:cxn ang="cd4">
                <a:pos x="hc" y="b"/>
              </a:cxn>
              <a:cxn ang="0">
                <a:pos x="r" y="vc"/>
              </a:cxn>
            </a:cxnLst>
            <a:rect l="l" t="t" r="r" b="b"/>
            <a:pathLst>
              <a:path w="5400" h="600" fill="none">
                <a:moveTo>
                  <a:pt x="0" y="0"/>
                </a:moveTo>
                <a:lnTo>
                  <a:pt x="5400" y="600"/>
                </a:lnTo>
              </a:path>
            </a:pathLst>
          </a:custGeom>
          <a:noFill/>
          <a:ln w="36000">
            <a:solidFill>
              <a:srgbClr val="FF0000"/>
            </a:solidFill>
            <a:prstDash val="solid"/>
            <a:tailEnd type="arrow"/>
          </a:ln>
        </p:spPr>
        <p:txBody>
          <a:bodyPr wrap="none" lIns="108000" tIns="63000" rIns="108000" bIns="63000" anchor="ctr" anchorCtr="1"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pic>
        <p:nvPicPr>
          <p:cNvPr id="23"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nodeType="afterGroup">
                            <p:stCondLst>
                              <p:cond delay="0"/>
                            </p:stCondLst>
                            <p:childTnLst>
                              <p:par>
                                <p:cTn id="11" presetID="1" presetClass="entr" presetSubtype="0" fill="hold" nodeType="clickEffect">
                                  <p:stCondLst>
                                    <p:cond delay="0"/>
                                  </p:stCondLst>
                                  <p:childTnLst>
                                    <p:set>
                                      <p:cBhvr>
                                        <p:cTn id="12" dur="1" fill="hold">
                                          <p:stCondLst>
                                            <p:cond delay="499"/>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5" name="Slide Number Placeholder 1"/>
          <p:cNvSpPr>
            <a:spLocks noGrp="1"/>
          </p:cNvSpPr>
          <p:nvPr>
            <p:ph type="sldNum" sz="quarter" idx="12"/>
          </p:nvPr>
        </p:nvSpPr>
        <p:spPr>
          <a:xfrm>
            <a:off x="10067279" y="6356351"/>
            <a:ext cx="561975" cy="365125"/>
          </a:xfrm>
        </p:spPr>
        <p:txBody>
          <a:bodyPr/>
          <a:lstStyle/>
          <a:p>
            <a:pPr>
              <a:defRPr/>
            </a:pPr>
            <a:fld id="{1E4BCB35-124B-41BC-A440-15CB3BEF84D1}" type="slidenum">
              <a:rPr/>
              <a:pPr>
                <a:defRPr/>
              </a:pPr>
              <a:t>7</a:t>
            </a:fld>
            <a:endParaRPr/>
          </a:p>
        </p:txBody>
      </p:sp>
      <p:sp>
        <p:nvSpPr>
          <p:cNvPr id="2" name="Title 1"/>
          <p:cNvSpPr txBox="1">
            <a:spLocks noGrp="1"/>
          </p:cNvSpPr>
          <p:nvPr>
            <p:ph type="title" idx="4294967295"/>
          </p:nvPr>
        </p:nvSpPr>
        <p:spPr>
          <a:xfrm>
            <a:off x="1752600" y="152401"/>
            <a:ext cx="868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Hardware Designers Perspective</a:t>
            </a:r>
          </a:p>
        </p:txBody>
      </p:sp>
      <p:sp>
        <p:nvSpPr>
          <p:cNvPr id="30725" name="Text Placeholder 2"/>
          <p:cNvSpPr txBox="1">
            <a:spLocks noGrp="1"/>
          </p:cNvSpPr>
          <p:nvPr>
            <p:ph type="body" idx="4294967295"/>
          </p:nvPr>
        </p:nvSpPr>
        <p:spPr bwMode="auto">
          <a:xfrm>
            <a:off x="1905000" y="1828800"/>
            <a:ext cx="8534400" cy="20716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lvl1pPr marL="431800" indent="-323850">
              <a:defRPr sz="3200">
                <a:solidFill>
                  <a:srgbClr val="000000"/>
                </a:solidFill>
                <a:latin typeface="Calibri" pitchFamily="34" charset="0"/>
              </a:defRPr>
            </a:lvl1pPr>
            <a:lvl2pPr>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sz="2600" dirty="0">
                <a:ea typeface="Microsoft YaHei"/>
              </a:rPr>
              <a:t>Learning the assembly language is the same as learning the intricacies of the instruction set</a:t>
            </a:r>
          </a:p>
          <a:p>
            <a:pPr>
              <a:spcBef>
                <a:spcPct val="0"/>
              </a:spcBef>
              <a:spcAft>
                <a:spcPts val="1413"/>
              </a:spcAft>
            </a:pPr>
            <a:r>
              <a:rPr lang="en-US" sz="2600" dirty="0">
                <a:ea typeface="Microsoft YaHei"/>
              </a:rPr>
              <a:t>Tells HW designers : what to build ?</a:t>
            </a:r>
          </a:p>
        </p:txBody>
      </p:sp>
      <p:pic>
        <p:nvPicPr>
          <p:cNvPr id="3072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6675" y="3559176"/>
            <a:ext cx="1898650" cy="2232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9"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name="page69">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a:xfrm>
            <a:off x="10067279" y="6356351"/>
            <a:ext cx="561975" cy="365125"/>
          </a:xfrm>
        </p:spPr>
        <p:txBody>
          <a:bodyPr/>
          <a:lstStyle/>
          <a:p>
            <a:pPr>
              <a:defRPr/>
            </a:pPr>
            <a:fld id="{C1EF3C05-D7DC-4E8D-8816-9F0AB4A49897}" type="slidenum">
              <a:rPr/>
              <a:pPr>
                <a:defRPr/>
              </a:pPr>
              <a:t>70</a:t>
            </a:fld>
            <a:endParaRPr/>
          </a:p>
        </p:txBody>
      </p:sp>
      <p:sp>
        <p:nvSpPr>
          <p:cNvPr id="2" name="Title 1"/>
          <p:cNvSpPr txBox="1">
            <a:spLocks noGrp="1"/>
          </p:cNvSpPr>
          <p:nvPr>
            <p:ph type="title" idx="4294967295"/>
          </p:nvPr>
        </p:nvSpPr>
        <p:spPr>
          <a:xfrm>
            <a:off x="1752600" y="152401"/>
            <a:ext cx="87630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How to use activation blocks ?</a:t>
            </a:r>
          </a:p>
        </p:txBody>
      </p:sp>
      <p:sp>
        <p:nvSpPr>
          <p:cNvPr id="95237" name="Text Placeholder 2"/>
          <p:cNvSpPr txBox="1">
            <a:spLocks noGrp="1"/>
          </p:cNvSpPr>
          <p:nvPr>
            <p:ph type="body" idx="4294967295"/>
          </p:nvPr>
        </p:nvSpPr>
        <p:spPr bwMode="auto">
          <a:xfrm>
            <a:off x="1828800" y="1524000"/>
            <a:ext cx="8610600" cy="419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lvl1pPr marL="431800" indent="-323850">
              <a:defRPr sz="3200">
                <a:solidFill>
                  <a:srgbClr val="000000"/>
                </a:solidFill>
                <a:latin typeface="Calibri" pitchFamily="34" charset="0"/>
              </a:defRPr>
            </a:lvl1pPr>
            <a:lvl2pPr>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sz="2600" dirty="0">
                <a:ea typeface="Microsoft YaHei"/>
              </a:rPr>
              <a:t>Assume </a:t>
            </a:r>
            <a:r>
              <a:rPr lang="en-US" sz="2600" u="sng" dirty="0">
                <a:ea typeface="Microsoft YaHei"/>
              </a:rPr>
              <a:t>caller saved spilling</a:t>
            </a:r>
          </a:p>
          <a:p>
            <a:pPr>
              <a:spcBef>
                <a:spcPct val="0"/>
              </a:spcBef>
              <a:spcAft>
                <a:spcPts val="1413"/>
              </a:spcAft>
            </a:pPr>
            <a:r>
              <a:rPr lang="en-US" sz="2600" dirty="0">
                <a:ea typeface="Microsoft YaHei"/>
              </a:rPr>
              <a:t>Before calling a function : </a:t>
            </a:r>
            <a:r>
              <a:rPr lang="en-US" sz="2600" dirty="0">
                <a:solidFill>
                  <a:srgbClr val="FF3366"/>
                </a:solidFill>
                <a:ea typeface="Microsoft YaHei"/>
              </a:rPr>
              <a:t>spill the registers</a:t>
            </a:r>
          </a:p>
          <a:p>
            <a:pPr>
              <a:spcBef>
                <a:spcPct val="0"/>
              </a:spcBef>
              <a:spcAft>
                <a:spcPts val="1413"/>
              </a:spcAft>
            </a:pPr>
            <a:r>
              <a:rPr lang="en-US" sz="2600" dirty="0">
                <a:solidFill>
                  <a:srgbClr val="008000"/>
                </a:solidFill>
                <a:ea typeface="Microsoft YaHei"/>
              </a:rPr>
              <a:t>Allocate the activation block</a:t>
            </a:r>
            <a:r>
              <a:rPr lang="en-US" sz="2600" dirty="0">
                <a:solidFill>
                  <a:srgbClr val="FF3366"/>
                </a:solidFill>
                <a:ea typeface="Microsoft YaHei"/>
              </a:rPr>
              <a:t> </a:t>
            </a:r>
            <a:r>
              <a:rPr lang="en-US" sz="2600" dirty="0">
                <a:ea typeface="Microsoft YaHei"/>
              </a:rPr>
              <a:t>of the </a:t>
            </a:r>
            <a:r>
              <a:rPr lang="en-US" sz="2600" dirty="0" err="1">
                <a:ea typeface="Microsoft YaHei"/>
              </a:rPr>
              <a:t>callee</a:t>
            </a:r>
            <a:endParaRPr lang="en-US" sz="2600" dirty="0">
              <a:ea typeface="Microsoft YaHei"/>
            </a:endParaRPr>
          </a:p>
          <a:p>
            <a:pPr>
              <a:spcBef>
                <a:spcPct val="0"/>
              </a:spcBef>
              <a:spcAft>
                <a:spcPts val="1413"/>
              </a:spcAft>
            </a:pPr>
            <a:r>
              <a:rPr lang="en-US" sz="2600" dirty="0">
                <a:solidFill>
                  <a:srgbClr val="0000FF"/>
                </a:solidFill>
                <a:ea typeface="Microsoft YaHei"/>
              </a:rPr>
              <a:t>Write the arguments</a:t>
            </a:r>
            <a:r>
              <a:rPr lang="en-US" sz="2600" dirty="0">
                <a:ea typeface="Microsoft YaHei"/>
              </a:rPr>
              <a:t> to the activation block of the </a:t>
            </a:r>
            <a:r>
              <a:rPr lang="en-US" sz="2600" dirty="0" err="1">
                <a:ea typeface="Microsoft YaHei"/>
              </a:rPr>
              <a:t>callee</a:t>
            </a:r>
            <a:r>
              <a:rPr lang="en-US" sz="2600" dirty="0">
                <a:ea typeface="Microsoft YaHei"/>
              </a:rPr>
              <a:t>, if they do not fit in registers</a:t>
            </a:r>
          </a:p>
          <a:p>
            <a:pPr>
              <a:spcBef>
                <a:spcPct val="0"/>
              </a:spcBef>
              <a:spcAft>
                <a:spcPts val="1413"/>
              </a:spcAft>
            </a:pPr>
            <a:r>
              <a:rPr lang="en-US" sz="2600" dirty="0">
                <a:solidFill>
                  <a:srgbClr val="944794"/>
                </a:solidFill>
                <a:ea typeface="Microsoft YaHei"/>
              </a:rPr>
              <a:t>Call the function</a:t>
            </a:r>
          </a:p>
        </p:txBody>
      </p:sp>
      <p:pic>
        <p:nvPicPr>
          <p:cNvPr id="6"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name="page70">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a:xfrm>
            <a:off x="10067279" y="6356351"/>
            <a:ext cx="561975" cy="365125"/>
          </a:xfrm>
        </p:spPr>
        <p:txBody>
          <a:bodyPr/>
          <a:lstStyle/>
          <a:p>
            <a:pPr>
              <a:defRPr/>
            </a:pPr>
            <a:fld id="{F0E77F67-58C5-413A-93F7-B776BF88DBC4}" type="slidenum">
              <a:rPr/>
              <a:pPr>
                <a:defRPr/>
              </a:pPr>
              <a:t>71</a:t>
            </a:fld>
            <a:endParaRPr/>
          </a:p>
        </p:txBody>
      </p:sp>
      <p:sp>
        <p:nvSpPr>
          <p:cNvPr id="2" name="Title 1"/>
          <p:cNvSpPr txBox="1">
            <a:spLocks noGrp="1"/>
          </p:cNvSpPr>
          <p:nvPr>
            <p:ph type="title" idx="4294967295"/>
          </p:nvPr>
        </p:nvSpPr>
        <p:spPr>
          <a:xfrm>
            <a:off x="1752600" y="152401"/>
            <a:ext cx="868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Using Activation Blocks - II</a:t>
            </a:r>
          </a:p>
        </p:txBody>
      </p:sp>
      <p:sp>
        <p:nvSpPr>
          <p:cNvPr id="96261" name="Text Placeholder 2"/>
          <p:cNvSpPr txBox="1">
            <a:spLocks noGrp="1"/>
          </p:cNvSpPr>
          <p:nvPr>
            <p:ph type="body" idx="4294967295"/>
          </p:nvPr>
        </p:nvSpPr>
        <p:spPr bwMode="auto">
          <a:xfrm>
            <a:off x="2057400" y="1516064"/>
            <a:ext cx="8610600" cy="49609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fontScale="92500" lnSpcReduction="10000"/>
          </a:bodyPr>
          <a:lstStyle>
            <a:lvl1pPr marL="431800" indent="-323850">
              <a:defRPr sz="3200">
                <a:solidFill>
                  <a:srgbClr val="000000"/>
                </a:solidFill>
                <a:latin typeface="Calibri" pitchFamily="34" charset="0"/>
              </a:defRPr>
            </a:lvl1pPr>
            <a:lvl2pPr marL="863600" indent="-323850">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dirty="0">
                <a:ea typeface="Microsoft YaHei"/>
              </a:rPr>
              <a:t>In the called function</a:t>
            </a:r>
          </a:p>
          <a:p>
            <a:pPr lvl="1">
              <a:spcBef>
                <a:spcPct val="0"/>
              </a:spcBef>
              <a:spcAft>
                <a:spcPts val="1138"/>
              </a:spcAft>
            </a:pPr>
            <a:r>
              <a:rPr lang="en-US" sz="2400" dirty="0">
                <a:solidFill>
                  <a:srgbClr val="0000FF"/>
                </a:solidFill>
                <a:ea typeface="Microsoft YaHei"/>
              </a:rPr>
              <a:t>Read the arguments</a:t>
            </a:r>
            <a:r>
              <a:rPr lang="en-US" sz="2400" dirty="0">
                <a:ea typeface="Microsoft YaHei"/>
              </a:rPr>
              <a:t> and transfer to registers (if required)</a:t>
            </a:r>
          </a:p>
          <a:p>
            <a:pPr lvl="1">
              <a:spcBef>
                <a:spcPct val="0"/>
              </a:spcBef>
              <a:spcAft>
                <a:spcPts val="1138"/>
              </a:spcAft>
            </a:pPr>
            <a:r>
              <a:rPr lang="en-US" sz="2400" dirty="0">
                <a:solidFill>
                  <a:srgbClr val="008080"/>
                </a:solidFill>
                <a:ea typeface="Microsoft YaHei"/>
              </a:rPr>
              <a:t>Save the return address</a:t>
            </a:r>
            <a:r>
              <a:rPr lang="en-US" sz="2400" dirty="0">
                <a:ea typeface="Microsoft YaHei"/>
              </a:rPr>
              <a:t> if the called function can call other functions</a:t>
            </a:r>
          </a:p>
          <a:p>
            <a:pPr lvl="1">
              <a:spcBef>
                <a:spcPct val="0"/>
              </a:spcBef>
              <a:spcAft>
                <a:spcPts val="1138"/>
              </a:spcAft>
            </a:pPr>
            <a:r>
              <a:rPr lang="en-US" sz="2400" dirty="0">
                <a:solidFill>
                  <a:srgbClr val="008000"/>
                </a:solidFill>
                <a:ea typeface="Microsoft YaHei"/>
              </a:rPr>
              <a:t>Allocate space</a:t>
            </a:r>
            <a:r>
              <a:rPr lang="en-US" sz="2400" dirty="0">
                <a:ea typeface="Microsoft YaHei"/>
              </a:rPr>
              <a:t> for local variables</a:t>
            </a:r>
          </a:p>
          <a:p>
            <a:pPr lvl="1">
              <a:spcBef>
                <a:spcPct val="0"/>
              </a:spcBef>
              <a:spcAft>
                <a:spcPts val="1138"/>
              </a:spcAft>
            </a:pPr>
            <a:r>
              <a:rPr lang="en-US" sz="2400" dirty="0">
                <a:solidFill>
                  <a:srgbClr val="0000FF"/>
                </a:solidFill>
                <a:ea typeface="Microsoft YaHei"/>
              </a:rPr>
              <a:t>Execute the function</a:t>
            </a:r>
          </a:p>
          <a:p>
            <a:pPr>
              <a:spcBef>
                <a:spcPct val="0"/>
              </a:spcBef>
              <a:spcAft>
                <a:spcPts val="1413"/>
              </a:spcAft>
            </a:pPr>
            <a:r>
              <a:rPr lang="en-US" dirty="0">
                <a:ea typeface="Microsoft YaHei"/>
              </a:rPr>
              <a:t>Once the function ends</a:t>
            </a:r>
          </a:p>
          <a:p>
            <a:pPr lvl="1">
              <a:spcBef>
                <a:spcPct val="0"/>
              </a:spcBef>
              <a:spcAft>
                <a:spcPts val="1138"/>
              </a:spcAft>
            </a:pPr>
            <a:r>
              <a:rPr lang="en-US" sz="2400" dirty="0">
                <a:solidFill>
                  <a:srgbClr val="008000"/>
                </a:solidFill>
                <a:ea typeface="Microsoft YaHei"/>
              </a:rPr>
              <a:t>Restore the value of the return address register</a:t>
            </a:r>
            <a:r>
              <a:rPr lang="en-US" sz="2400" dirty="0">
                <a:ea typeface="Microsoft YaHei"/>
              </a:rPr>
              <a:t> (if required)</a:t>
            </a:r>
          </a:p>
          <a:p>
            <a:pPr lvl="1">
              <a:spcBef>
                <a:spcPct val="0"/>
              </a:spcBef>
              <a:spcAft>
                <a:spcPts val="1138"/>
              </a:spcAft>
            </a:pPr>
            <a:r>
              <a:rPr lang="en-US" sz="2400" dirty="0">
                <a:solidFill>
                  <a:srgbClr val="FF3366"/>
                </a:solidFill>
                <a:ea typeface="Microsoft YaHei"/>
              </a:rPr>
              <a:t>Write the return values</a:t>
            </a:r>
            <a:r>
              <a:rPr lang="en-US" sz="2400" dirty="0">
                <a:ea typeface="Microsoft YaHei"/>
              </a:rPr>
              <a:t> to registers, or the activation block of the caller</a:t>
            </a:r>
          </a:p>
          <a:p>
            <a:pPr lvl="1">
              <a:spcBef>
                <a:spcPct val="0"/>
              </a:spcBef>
              <a:spcAft>
                <a:spcPts val="1138"/>
              </a:spcAft>
            </a:pPr>
            <a:r>
              <a:rPr lang="en-US" sz="2400" dirty="0">
                <a:solidFill>
                  <a:srgbClr val="DC2300"/>
                </a:solidFill>
                <a:ea typeface="Microsoft YaHei"/>
              </a:rPr>
              <a:t>Destroy the activation block</a:t>
            </a:r>
            <a:r>
              <a:rPr lang="en-US" sz="2400" dirty="0">
                <a:ea typeface="Microsoft YaHei"/>
              </a:rPr>
              <a:t> of the </a:t>
            </a:r>
            <a:r>
              <a:rPr lang="en-US" sz="2400" dirty="0" err="1">
                <a:ea typeface="Microsoft YaHei"/>
              </a:rPr>
              <a:t>callee</a:t>
            </a:r>
            <a:endParaRPr lang="en-US" sz="2400" dirty="0">
              <a:ea typeface="Microsoft YaHei"/>
            </a:endParaRPr>
          </a:p>
        </p:txBody>
      </p:sp>
      <p:pic>
        <p:nvPicPr>
          <p:cNvPr id="6"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name="page71">
    <p:spTree>
      <p:nvGrpSpPr>
        <p:cNvPr id="1" name=""/>
        <p:cNvGrpSpPr/>
        <p:nvPr/>
      </p:nvGrpSpPr>
      <p:grpSpPr>
        <a:xfrm>
          <a:off x="0" y="0"/>
          <a:ext cx="0" cy="0"/>
          <a:chOff x="0" y="0"/>
          <a:chExt cx="0" cy="0"/>
        </a:xfrm>
      </p:grpSpPr>
      <p:sp>
        <p:nvSpPr>
          <p:cNvPr id="5" name="Slide Number Placeholder 1"/>
          <p:cNvSpPr>
            <a:spLocks noGrp="1"/>
          </p:cNvSpPr>
          <p:nvPr>
            <p:ph type="sldNum" sz="quarter" idx="12"/>
          </p:nvPr>
        </p:nvSpPr>
        <p:spPr>
          <a:xfrm>
            <a:off x="10106026" y="6356351"/>
            <a:ext cx="561975" cy="365125"/>
          </a:xfrm>
        </p:spPr>
        <p:txBody>
          <a:bodyPr/>
          <a:lstStyle/>
          <a:p>
            <a:pPr>
              <a:defRPr/>
            </a:pPr>
            <a:fld id="{869FF314-9B9A-486E-A88F-7B64B3EB9B5A}" type="slidenum">
              <a:rPr/>
              <a:pPr>
                <a:defRPr/>
              </a:pPr>
              <a:t>72</a:t>
            </a:fld>
            <a:endParaRPr/>
          </a:p>
        </p:txBody>
      </p:sp>
      <p:sp>
        <p:nvSpPr>
          <p:cNvPr id="2" name="Title 1"/>
          <p:cNvSpPr txBox="1">
            <a:spLocks noGrp="1"/>
          </p:cNvSpPr>
          <p:nvPr>
            <p:ph type="title" idx="4294967295"/>
          </p:nvPr>
        </p:nvSpPr>
        <p:spPr>
          <a:xfrm>
            <a:off x="1752600" y="152401"/>
            <a:ext cx="868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Using Activation Blocks - III</a:t>
            </a:r>
          </a:p>
        </p:txBody>
      </p:sp>
      <p:sp>
        <p:nvSpPr>
          <p:cNvPr id="97285" name="Text Placeholder 2"/>
          <p:cNvSpPr txBox="1">
            <a:spLocks noGrp="1"/>
          </p:cNvSpPr>
          <p:nvPr>
            <p:ph type="body" idx="4294967295"/>
          </p:nvPr>
        </p:nvSpPr>
        <p:spPr bwMode="auto">
          <a:xfrm>
            <a:off x="1828800" y="1600201"/>
            <a:ext cx="8572500" cy="45259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lvl1pPr marL="431800" indent="-323850">
              <a:defRPr sz="3200">
                <a:solidFill>
                  <a:srgbClr val="000000"/>
                </a:solidFill>
                <a:latin typeface="Calibri" pitchFamily="34" charset="0"/>
              </a:defRPr>
            </a:lvl1pPr>
            <a:lvl2pPr marL="863600" indent="-323850">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dirty="0">
                <a:ea typeface="Microsoft YaHei"/>
              </a:rPr>
              <a:t>Once the function ends (</a:t>
            </a:r>
            <a:r>
              <a:rPr lang="en-US" dirty="0" err="1">
                <a:ea typeface="Microsoft YaHei"/>
              </a:rPr>
              <a:t>contd</a:t>
            </a:r>
            <a:r>
              <a:rPr lang="en-US" dirty="0">
                <a:ea typeface="Microsoft YaHei"/>
              </a:rPr>
              <a:t> …)</a:t>
            </a:r>
          </a:p>
          <a:p>
            <a:pPr lvl="1">
              <a:spcBef>
                <a:spcPct val="0"/>
              </a:spcBef>
              <a:spcAft>
                <a:spcPts val="1138"/>
              </a:spcAft>
            </a:pPr>
            <a:r>
              <a:rPr lang="en-US" sz="2400" dirty="0">
                <a:ea typeface="Microsoft YaHei"/>
              </a:rPr>
              <a:t>Call the </a:t>
            </a:r>
            <a:r>
              <a:rPr lang="en-US" sz="2400" dirty="0">
                <a:solidFill>
                  <a:srgbClr val="DC2300"/>
                </a:solidFill>
                <a:ea typeface="Microsoft YaHei"/>
              </a:rPr>
              <a:t>ret</a:t>
            </a:r>
            <a:r>
              <a:rPr lang="en-US" sz="2400" dirty="0">
                <a:ea typeface="Microsoft YaHei"/>
              </a:rPr>
              <a:t> instruction</a:t>
            </a:r>
          </a:p>
          <a:p>
            <a:pPr lvl="1">
              <a:spcBef>
                <a:spcPct val="0"/>
              </a:spcBef>
              <a:spcAft>
                <a:spcPts val="1138"/>
              </a:spcAft>
            </a:pPr>
            <a:r>
              <a:rPr lang="en-US" sz="2400" dirty="0">
                <a:ea typeface="Microsoft YaHei"/>
              </a:rPr>
              <a:t>and return to the caller</a:t>
            </a:r>
          </a:p>
          <a:p>
            <a:pPr>
              <a:spcBef>
                <a:spcPct val="0"/>
              </a:spcBef>
              <a:spcAft>
                <a:spcPts val="1413"/>
              </a:spcAft>
            </a:pPr>
            <a:r>
              <a:rPr lang="en-US" dirty="0">
                <a:solidFill>
                  <a:srgbClr val="0000FF"/>
                </a:solidFill>
                <a:ea typeface="Microsoft YaHei"/>
              </a:rPr>
              <a:t>The caller :</a:t>
            </a:r>
          </a:p>
          <a:p>
            <a:pPr lvl="1">
              <a:spcBef>
                <a:spcPct val="0"/>
              </a:spcBef>
              <a:spcAft>
                <a:spcPts val="1138"/>
              </a:spcAft>
            </a:pPr>
            <a:r>
              <a:rPr lang="en-US" sz="2400" dirty="0">
                <a:solidFill>
                  <a:srgbClr val="FF0000"/>
                </a:solidFill>
                <a:ea typeface="Microsoft YaHei"/>
              </a:rPr>
              <a:t>Retrieve the return values</a:t>
            </a:r>
            <a:r>
              <a:rPr lang="en-US" sz="2400" dirty="0">
                <a:ea typeface="Microsoft YaHei"/>
              </a:rPr>
              <a:t> from the registers of from its activation block</a:t>
            </a:r>
          </a:p>
          <a:p>
            <a:pPr lvl="1">
              <a:spcBef>
                <a:spcPct val="0"/>
              </a:spcBef>
              <a:spcAft>
                <a:spcPts val="1138"/>
              </a:spcAft>
            </a:pPr>
            <a:r>
              <a:rPr lang="en-US" sz="2400" dirty="0">
                <a:solidFill>
                  <a:srgbClr val="DD4814"/>
                </a:solidFill>
                <a:ea typeface="Microsoft YaHei"/>
              </a:rPr>
              <a:t>Restore</a:t>
            </a:r>
            <a:r>
              <a:rPr lang="en-US" sz="2400" dirty="0">
                <a:ea typeface="Microsoft YaHei"/>
              </a:rPr>
              <a:t> the spilled registers</a:t>
            </a:r>
          </a:p>
          <a:p>
            <a:pPr lvl="1">
              <a:spcBef>
                <a:spcPct val="0"/>
              </a:spcBef>
              <a:spcAft>
                <a:spcPts val="1138"/>
              </a:spcAft>
            </a:pPr>
            <a:r>
              <a:rPr lang="en-US" sz="2400" dirty="0">
                <a:solidFill>
                  <a:srgbClr val="008000"/>
                </a:solidFill>
                <a:ea typeface="Microsoft YaHei"/>
              </a:rPr>
              <a:t>continue</a:t>
            </a:r>
            <a:r>
              <a:rPr lang="en-US" sz="2400" dirty="0">
                <a:ea typeface="Microsoft YaHei"/>
              </a:rPr>
              <a:t> ...</a:t>
            </a:r>
          </a:p>
        </p:txBody>
      </p:sp>
      <p:pic>
        <p:nvPicPr>
          <p:cNvPr id="9728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4818063"/>
            <a:ext cx="3168650" cy="151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9"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PhAnim="0">
  <p:cSld name="page72">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a:xfrm>
            <a:off x="10067279" y="6356351"/>
            <a:ext cx="561975" cy="365125"/>
          </a:xfrm>
        </p:spPr>
        <p:txBody>
          <a:bodyPr/>
          <a:lstStyle/>
          <a:p>
            <a:pPr>
              <a:defRPr/>
            </a:pPr>
            <a:fld id="{615F63DE-03AB-4C1C-B894-45846ABC19BB}" type="slidenum">
              <a:rPr/>
              <a:pPr>
                <a:defRPr/>
              </a:pPr>
              <a:t>73</a:t>
            </a:fld>
            <a:endParaRPr/>
          </a:p>
        </p:txBody>
      </p:sp>
      <p:sp>
        <p:nvSpPr>
          <p:cNvPr id="2" name="Title 1"/>
          <p:cNvSpPr txBox="1">
            <a:spLocks noGrp="1"/>
          </p:cNvSpPr>
          <p:nvPr>
            <p:ph type="title" idx="4294967295"/>
          </p:nvPr>
        </p:nvSpPr>
        <p:spPr>
          <a:xfrm>
            <a:off x="1752600" y="228601"/>
            <a:ext cx="868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Organising</a:t>
            </a:r>
            <a:r>
              <a:rPr lang="fr-FR" dirty="0">
                <a:solidFill>
                  <a:schemeClr val="tx1"/>
                </a:solidFill>
              </a:rPr>
              <a:t> Activation Blocks</a:t>
            </a:r>
          </a:p>
        </p:txBody>
      </p:sp>
      <p:sp>
        <p:nvSpPr>
          <p:cNvPr id="3" name="Text Placeholder 2"/>
          <p:cNvSpPr txBox="1">
            <a:spLocks noGrp="1"/>
          </p:cNvSpPr>
          <p:nvPr>
            <p:ph type="body" idx="4294967295"/>
          </p:nvPr>
        </p:nvSpPr>
        <p:spPr bwMode="auto">
          <a:xfrm>
            <a:off x="1828800" y="1676400"/>
            <a:ext cx="8572500" cy="3810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lvl1pPr marL="431800" indent="-323850">
              <a:defRPr sz="3200">
                <a:solidFill>
                  <a:srgbClr val="000000"/>
                </a:solidFill>
                <a:latin typeface="Calibri" pitchFamily="34" charset="0"/>
              </a:defRPr>
            </a:lvl1pPr>
            <a:lvl2pPr>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sz="2600" dirty="0">
                <a:ea typeface="Microsoft YaHei"/>
              </a:rPr>
              <a:t>All the information of an executing function is stored in its </a:t>
            </a:r>
            <a:r>
              <a:rPr lang="en-US" sz="2600" dirty="0">
                <a:solidFill>
                  <a:srgbClr val="0000FF"/>
                </a:solidFill>
                <a:ea typeface="Microsoft YaHei"/>
              </a:rPr>
              <a:t>activation block</a:t>
            </a:r>
          </a:p>
          <a:p>
            <a:pPr>
              <a:spcBef>
                <a:spcPct val="0"/>
              </a:spcBef>
              <a:spcAft>
                <a:spcPts val="1413"/>
              </a:spcAft>
            </a:pPr>
            <a:r>
              <a:rPr lang="en-US" sz="2600" dirty="0">
                <a:ea typeface="Microsoft YaHei"/>
              </a:rPr>
              <a:t>These blocks need to be dynamically </a:t>
            </a:r>
            <a:r>
              <a:rPr lang="en-US" sz="2600" dirty="0">
                <a:solidFill>
                  <a:srgbClr val="B84700"/>
                </a:solidFill>
                <a:ea typeface="Microsoft YaHei"/>
              </a:rPr>
              <a:t>created and destroyed</a:t>
            </a:r>
            <a:r>
              <a:rPr lang="en-US" sz="2600" dirty="0">
                <a:ea typeface="Microsoft YaHei"/>
              </a:rPr>
              <a:t> – millions of times</a:t>
            </a:r>
          </a:p>
          <a:p>
            <a:pPr>
              <a:spcBef>
                <a:spcPct val="0"/>
              </a:spcBef>
              <a:spcAft>
                <a:spcPts val="1413"/>
              </a:spcAft>
            </a:pPr>
            <a:r>
              <a:rPr lang="en-US" sz="2600" dirty="0">
                <a:ea typeface="Microsoft YaHei"/>
              </a:rPr>
              <a:t>What is the correct way of managing them, and ensuring</a:t>
            </a:r>
            <a:r>
              <a:rPr lang="en-US" sz="2600" dirty="0">
                <a:solidFill>
                  <a:srgbClr val="00FF00"/>
                </a:solidFill>
                <a:ea typeface="Microsoft YaHei"/>
              </a:rPr>
              <a:t> </a:t>
            </a:r>
            <a:r>
              <a:rPr lang="en-US" sz="2600" dirty="0">
                <a:solidFill>
                  <a:srgbClr val="33CC66"/>
                </a:solidFill>
                <a:ea typeface="Microsoft YaHei"/>
              </a:rPr>
              <a:t>their fast creation and deletion</a:t>
            </a:r>
            <a:r>
              <a:rPr lang="en-US" sz="2600" dirty="0">
                <a:ea typeface="Microsoft YaHei"/>
              </a:rPr>
              <a:t> ?</a:t>
            </a:r>
          </a:p>
          <a:p>
            <a:pPr>
              <a:spcBef>
                <a:spcPct val="0"/>
              </a:spcBef>
              <a:spcAft>
                <a:spcPts val="1413"/>
              </a:spcAft>
            </a:pPr>
            <a:r>
              <a:rPr lang="en-US" sz="2600" dirty="0">
                <a:ea typeface="Microsoft YaHei"/>
              </a:rPr>
              <a:t>Is there a pattern ?</a:t>
            </a:r>
          </a:p>
        </p:txBody>
      </p:sp>
      <p:pic>
        <p:nvPicPr>
          <p:cNvPr id="6"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name="page73">
    <p:spTree>
      <p:nvGrpSpPr>
        <p:cNvPr id="1" name=""/>
        <p:cNvGrpSpPr/>
        <p:nvPr/>
      </p:nvGrpSpPr>
      <p:grpSpPr>
        <a:xfrm>
          <a:off x="0" y="0"/>
          <a:ext cx="0" cy="0"/>
          <a:chOff x="0" y="0"/>
          <a:chExt cx="0" cy="0"/>
        </a:xfrm>
      </p:grpSpPr>
      <p:sp>
        <p:nvSpPr>
          <p:cNvPr id="8" name="Freeform 7"/>
          <p:cNvSpPr/>
          <p:nvPr/>
        </p:nvSpPr>
        <p:spPr>
          <a:xfrm>
            <a:off x="4534102" y="1845015"/>
            <a:ext cx="1584325" cy="57626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99"/>
          </a:solidFill>
          <a:ln w="0">
            <a:solidFill>
              <a:srgbClr val="000000"/>
            </a:solidFill>
            <a:prstDash val="solid"/>
          </a:ln>
        </p:spPr>
        <p:txBody>
          <a:bodyPr wrap="none" lIns="90000" tIns="45000" rIns="90000" bIns="45000" anchor="ctr" compatLnSpc="0"/>
          <a:lstStyle/>
          <a:p>
            <a:pPr algn="ctr" fontAlgn="auto" hangingPunct="0">
              <a:spcBef>
                <a:spcPts val="0"/>
              </a:spcBef>
              <a:spcAft>
                <a:spcPts val="0"/>
              </a:spcAft>
              <a:defRPr/>
            </a:pPr>
            <a:r>
              <a:rPr lang="en-IN">
                <a:latin typeface="Arial" pitchFamily="18"/>
                <a:ea typeface="Microsoft YaHei" pitchFamily="2"/>
                <a:cs typeface="Mangal" pitchFamily="2"/>
              </a:rPr>
              <a:t>foo</a:t>
            </a:r>
          </a:p>
        </p:txBody>
      </p:sp>
      <p:sp>
        <p:nvSpPr>
          <p:cNvPr id="25" name="Slide Number Placeholder 1"/>
          <p:cNvSpPr>
            <a:spLocks noGrp="1"/>
          </p:cNvSpPr>
          <p:nvPr>
            <p:ph type="sldNum" sz="quarter" idx="12"/>
          </p:nvPr>
        </p:nvSpPr>
        <p:spPr>
          <a:xfrm>
            <a:off x="10067279" y="6356351"/>
            <a:ext cx="561975" cy="365125"/>
          </a:xfrm>
        </p:spPr>
        <p:txBody>
          <a:bodyPr/>
          <a:lstStyle/>
          <a:p>
            <a:pPr>
              <a:defRPr/>
            </a:pPr>
            <a:fld id="{E8F55E71-F379-4B84-84EB-68BB03D56543}" type="slidenum">
              <a:rPr/>
              <a:pPr>
                <a:defRPr/>
              </a:pPr>
              <a:t>74</a:t>
            </a:fld>
            <a:endParaRPr/>
          </a:p>
        </p:txBody>
      </p:sp>
      <p:sp>
        <p:nvSpPr>
          <p:cNvPr id="2" name="Title 1"/>
          <p:cNvSpPr txBox="1">
            <a:spLocks noGrp="1"/>
          </p:cNvSpPr>
          <p:nvPr>
            <p:ph type="title" idx="4294967295"/>
          </p:nvPr>
        </p:nvSpPr>
        <p:spPr>
          <a:xfrm>
            <a:off x="1752600" y="152401"/>
            <a:ext cx="86995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Pattern of Function Calls</a:t>
            </a:r>
          </a:p>
        </p:txBody>
      </p:sp>
      <p:sp>
        <p:nvSpPr>
          <p:cNvPr id="3" name="Freeform 2"/>
          <p:cNvSpPr/>
          <p:nvPr/>
        </p:nvSpPr>
        <p:spPr>
          <a:xfrm>
            <a:off x="2438401" y="1871663"/>
            <a:ext cx="1584325" cy="57626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algn="ctr" fontAlgn="auto" hangingPunct="0">
              <a:spcBef>
                <a:spcPts val="0"/>
              </a:spcBef>
              <a:spcAft>
                <a:spcPts val="0"/>
              </a:spcAft>
              <a:defRPr/>
            </a:pPr>
            <a:r>
              <a:rPr lang="en-IN">
                <a:latin typeface="Arial" pitchFamily="18"/>
                <a:ea typeface="Microsoft YaHei" pitchFamily="2"/>
                <a:cs typeface="Mangal" pitchFamily="2"/>
              </a:rPr>
              <a:t>main</a:t>
            </a:r>
          </a:p>
        </p:txBody>
      </p:sp>
      <p:sp>
        <p:nvSpPr>
          <p:cNvPr id="4" name="Freeform 3"/>
          <p:cNvSpPr/>
          <p:nvPr/>
        </p:nvSpPr>
        <p:spPr>
          <a:xfrm>
            <a:off x="4568803" y="1205730"/>
            <a:ext cx="1584325" cy="57626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CC"/>
          </a:solidFill>
          <a:ln w="0">
            <a:solidFill>
              <a:srgbClr val="000000"/>
            </a:solidFill>
            <a:prstDash val="solid"/>
          </a:ln>
        </p:spPr>
        <p:txBody>
          <a:bodyPr wrap="none" lIns="90000" tIns="45000" rIns="90000" bIns="45000" anchor="ctr" compatLnSpc="0"/>
          <a:lstStyle/>
          <a:p>
            <a:pPr algn="ctr" fontAlgn="auto" hangingPunct="0">
              <a:spcBef>
                <a:spcPts val="0"/>
              </a:spcBef>
              <a:spcAft>
                <a:spcPts val="0"/>
              </a:spcAft>
              <a:defRPr/>
            </a:pPr>
            <a:r>
              <a:rPr lang="en-IN" dirty="0">
                <a:latin typeface="Arial" pitchFamily="18"/>
                <a:ea typeface="Microsoft YaHei" pitchFamily="2"/>
                <a:cs typeface="Mangal" pitchFamily="2"/>
              </a:rPr>
              <a:t>test</a:t>
            </a:r>
          </a:p>
        </p:txBody>
      </p:sp>
      <p:sp>
        <p:nvSpPr>
          <p:cNvPr id="6" name="Freeform 5"/>
          <p:cNvSpPr/>
          <p:nvPr/>
        </p:nvSpPr>
        <p:spPr>
          <a:xfrm>
            <a:off x="6576274" y="1222789"/>
            <a:ext cx="1584325" cy="57626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CC"/>
          </a:solidFill>
          <a:ln w="0">
            <a:solidFill>
              <a:srgbClr val="000000"/>
            </a:solidFill>
            <a:prstDash val="solid"/>
          </a:ln>
        </p:spPr>
        <p:txBody>
          <a:bodyPr wrap="none" lIns="90000" tIns="45000" rIns="90000" bIns="45000" anchor="ctr" compatLnSpc="0"/>
          <a:lstStyle/>
          <a:p>
            <a:pPr algn="ctr" fontAlgn="auto" hangingPunct="0">
              <a:spcBef>
                <a:spcPts val="0"/>
              </a:spcBef>
              <a:spcAft>
                <a:spcPts val="0"/>
              </a:spcAft>
              <a:defRPr/>
            </a:pPr>
            <a:r>
              <a:rPr lang="en-IN">
                <a:latin typeface="Arial" pitchFamily="18"/>
                <a:ea typeface="Microsoft YaHei" pitchFamily="2"/>
                <a:cs typeface="Mangal" pitchFamily="2"/>
              </a:rPr>
              <a:t>test2</a:t>
            </a:r>
          </a:p>
        </p:txBody>
      </p:sp>
      <p:sp>
        <p:nvSpPr>
          <p:cNvPr id="7" name="Freeform 6"/>
          <p:cNvSpPr/>
          <p:nvPr/>
        </p:nvSpPr>
        <p:spPr>
          <a:xfrm>
            <a:off x="6102351" y="2133146"/>
            <a:ext cx="503237" cy="0"/>
          </a:xfrm>
          <a:custGeom>
            <a:avLst/>
            <a:gdLst/>
            <a:ahLst/>
            <a:cxnLst>
              <a:cxn ang="3cd4">
                <a:pos x="hc" y="t"/>
              </a:cxn>
              <a:cxn ang="cd2">
                <a:pos x="l" y="vc"/>
              </a:cxn>
              <a:cxn ang="cd4">
                <a:pos x="hc" y="b"/>
              </a:cxn>
              <a:cxn ang="0">
                <a:pos x="r" y="vc"/>
              </a:cxn>
            </a:cxnLst>
            <a:rect l="l" t="t" r="r" b="b"/>
            <a:pathLst>
              <a:path w="1400" fill="none">
                <a:moveTo>
                  <a:pt x="0" y="0"/>
                </a:moveTo>
                <a:lnTo>
                  <a:pt x="1400" y="0"/>
                </a:lnTo>
              </a:path>
            </a:pathLst>
          </a:custGeom>
          <a:noFill/>
          <a:ln w="0">
            <a:solidFill>
              <a:srgbClr val="000000"/>
            </a:solidFill>
            <a:prstDash val="solid"/>
            <a:tailEnd type="arrow"/>
          </a:ln>
        </p:spPr>
        <p:txBody>
          <a:bodyPr wrap="none" lIns="90000" tIns="45000" rIns="90000" bIns="45000" anchor="ctr" anchorCtr="1"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9" name="Freeform 8"/>
          <p:cNvSpPr/>
          <p:nvPr/>
        </p:nvSpPr>
        <p:spPr>
          <a:xfrm>
            <a:off x="6596356" y="1888745"/>
            <a:ext cx="1584325" cy="57626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99"/>
          </a:solidFill>
          <a:ln w="0">
            <a:solidFill>
              <a:srgbClr val="000000"/>
            </a:solidFill>
            <a:prstDash val="solid"/>
          </a:ln>
        </p:spPr>
        <p:txBody>
          <a:bodyPr wrap="none" lIns="90000" tIns="45000" rIns="90000" bIns="45000" anchor="ctr" compatLnSpc="0"/>
          <a:lstStyle/>
          <a:p>
            <a:pPr algn="ctr" fontAlgn="auto" hangingPunct="0">
              <a:spcBef>
                <a:spcPts val="0"/>
              </a:spcBef>
              <a:spcAft>
                <a:spcPts val="0"/>
              </a:spcAft>
              <a:defRPr/>
            </a:pPr>
            <a:r>
              <a:rPr lang="en-IN">
                <a:latin typeface="Arial" pitchFamily="18"/>
                <a:ea typeface="Microsoft YaHei" pitchFamily="2"/>
                <a:cs typeface="Mangal" pitchFamily="2"/>
              </a:rPr>
              <a:t>foobar</a:t>
            </a:r>
          </a:p>
        </p:txBody>
      </p:sp>
      <p:sp>
        <p:nvSpPr>
          <p:cNvPr id="10" name="Freeform 9"/>
          <p:cNvSpPr/>
          <p:nvPr/>
        </p:nvSpPr>
        <p:spPr>
          <a:xfrm>
            <a:off x="8710813" y="1845015"/>
            <a:ext cx="1435100" cy="57626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99"/>
          </a:solidFill>
          <a:ln w="0">
            <a:solidFill>
              <a:srgbClr val="000000"/>
            </a:solidFill>
            <a:prstDash val="solid"/>
          </a:ln>
        </p:spPr>
        <p:txBody>
          <a:bodyPr wrap="none" lIns="90000" tIns="45000" rIns="90000" bIns="45000" anchor="ctr" compatLnSpc="0"/>
          <a:lstStyle/>
          <a:p>
            <a:pPr algn="ctr" fontAlgn="auto" hangingPunct="0">
              <a:spcBef>
                <a:spcPts val="0"/>
              </a:spcBef>
              <a:spcAft>
                <a:spcPts val="0"/>
              </a:spcAft>
              <a:defRPr/>
            </a:pPr>
            <a:r>
              <a:rPr lang="en-IN">
                <a:latin typeface="Arial" pitchFamily="18"/>
                <a:ea typeface="Microsoft YaHei" pitchFamily="2"/>
                <a:cs typeface="Mangal" pitchFamily="2"/>
              </a:rPr>
              <a:t>foobarbar</a:t>
            </a:r>
          </a:p>
        </p:txBody>
      </p:sp>
      <p:sp>
        <p:nvSpPr>
          <p:cNvPr id="12" name="Freeform 11"/>
          <p:cNvSpPr/>
          <p:nvPr/>
        </p:nvSpPr>
        <p:spPr>
          <a:xfrm>
            <a:off x="8205988" y="2173627"/>
            <a:ext cx="503238" cy="0"/>
          </a:xfrm>
          <a:custGeom>
            <a:avLst/>
            <a:gdLst/>
            <a:ahLst/>
            <a:cxnLst>
              <a:cxn ang="3cd4">
                <a:pos x="hc" y="t"/>
              </a:cxn>
              <a:cxn ang="cd2">
                <a:pos x="l" y="vc"/>
              </a:cxn>
              <a:cxn ang="cd4">
                <a:pos x="hc" y="b"/>
              </a:cxn>
              <a:cxn ang="0">
                <a:pos x="r" y="vc"/>
              </a:cxn>
            </a:cxnLst>
            <a:rect l="l" t="t" r="r" b="b"/>
            <a:pathLst>
              <a:path w="1400" fill="none">
                <a:moveTo>
                  <a:pt x="0" y="0"/>
                </a:moveTo>
                <a:lnTo>
                  <a:pt x="1400" y="0"/>
                </a:lnTo>
              </a:path>
            </a:pathLst>
          </a:custGeom>
          <a:noFill/>
          <a:ln w="0">
            <a:solidFill>
              <a:srgbClr val="000000"/>
            </a:solidFill>
            <a:prstDash val="solid"/>
            <a:tailEnd type="arrow"/>
          </a:ln>
        </p:spPr>
        <p:txBody>
          <a:bodyPr wrap="none" lIns="90000" tIns="45000" rIns="90000" bIns="45000" anchor="ctr" anchorCtr="1"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13" name="Freeform 12"/>
          <p:cNvSpPr/>
          <p:nvPr/>
        </p:nvSpPr>
        <p:spPr>
          <a:xfrm>
            <a:off x="4030863" y="2127967"/>
            <a:ext cx="503238" cy="0"/>
          </a:xfrm>
          <a:custGeom>
            <a:avLst/>
            <a:gdLst/>
            <a:ahLst/>
            <a:cxnLst>
              <a:cxn ang="3cd4">
                <a:pos x="hc" y="t"/>
              </a:cxn>
              <a:cxn ang="cd2">
                <a:pos x="l" y="vc"/>
              </a:cxn>
              <a:cxn ang="cd4">
                <a:pos x="hc" y="b"/>
              </a:cxn>
              <a:cxn ang="0">
                <a:pos x="r" y="vc"/>
              </a:cxn>
            </a:cxnLst>
            <a:rect l="l" t="t" r="r" b="b"/>
            <a:pathLst>
              <a:path w="1400" fill="none">
                <a:moveTo>
                  <a:pt x="0" y="0"/>
                </a:moveTo>
                <a:lnTo>
                  <a:pt x="1400" y="0"/>
                </a:lnTo>
              </a:path>
            </a:pathLst>
          </a:custGeom>
          <a:noFill/>
          <a:ln w="0">
            <a:solidFill>
              <a:srgbClr val="000000"/>
            </a:solidFill>
            <a:prstDash val="solid"/>
            <a:tailEnd type="arrow"/>
          </a:ln>
        </p:spPr>
        <p:txBody>
          <a:bodyPr wrap="none" lIns="90000" tIns="45000" rIns="90000" bIns="45000" anchor="ctr" anchorCtr="1"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14" name="Freeform 13"/>
          <p:cNvSpPr/>
          <p:nvPr/>
        </p:nvSpPr>
        <p:spPr>
          <a:xfrm>
            <a:off x="2509839" y="3024188"/>
            <a:ext cx="2232025" cy="10795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r>
              <a:rPr lang="en-IN" dirty="0">
                <a:latin typeface="Arial" pitchFamily="18"/>
                <a:ea typeface="Microsoft YaHei" pitchFamily="2"/>
                <a:cs typeface="Mangal" pitchFamily="2"/>
              </a:rPr>
              <a:t>main() {</a:t>
            </a:r>
          </a:p>
          <a:p>
            <a:pPr fontAlgn="auto" hangingPunct="0">
              <a:spcBef>
                <a:spcPts val="0"/>
              </a:spcBef>
              <a:spcAft>
                <a:spcPts val="0"/>
              </a:spcAft>
              <a:defRPr/>
            </a:pPr>
            <a:r>
              <a:rPr lang="en-IN" dirty="0">
                <a:latin typeface="Arial" pitchFamily="18"/>
                <a:ea typeface="Microsoft YaHei" pitchFamily="2"/>
                <a:cs typeface="Mangal" pitchFamily="2"/>
              </a:rPr>
              <a:t>	test();</a:t>
            </a:r>
          </a:p>
          <a:p>
            <a:pPr fontAlgn="auto" hangingPunct="0">
              <a:spcBef>
                <a:spcPts val="0"/>
              </a:spcBef>
              <a:spcAft>
                <a:spcPts val="0"/>
              </a:spcAft>
              <a:defRPr/>
            </a:pPr>
            <a:r>
              <a:rPr lang="en-IN" dirty="0">
                <a:latin typeface="Arial" pitchFamily="18"/>
                <a:ea typeface="Microsoft YaHei" pitchFamily="2"/>
                <a:cs typeface="Mangal" pitchFamily="2"/>
              </a:rPr>
              <a:t>	foo();</a:t>
            </a:r>
          </a:p>
          <a:p>
            <a:pPr fontAlgn="auto" hangingPunct="0">
              <a:spcBef>
                <a:spcPts val="0"/>
              </a:spcBef>
              <a:spcAft>
                <a:spcPts val="0"/>
              </a:spcAft>
              <a:defRPr/>
            </a:pPr>
            <a:r>
              <a:rPr lang="en-IN" dirty="0">
                <a:latin typeface="Arial" pitchFamily="18"/>
                <a:ea typeface="Microsoft YaHei" pitchFamily="2"/>
                <a:cs typeface="Mangal" pitchFamily="2"/>
              </a:rPr>
              <a:t>}</a:t>
            </a:r>
          </a:p>
        </p:txBody>
      </p:sp>
      <p:sp>
        <p:nvSpPr>
          <p:cNvPr id="15" name="Freeform 14"/>
          <p:cNvSpPr/>
          <p:nvPr/>
        </p:nvSpPr>
        <p:spPr>
          <a:xfrm>
            <a:off x="5246689" y="3024188"/>
            <a:ext cx="2232025" cy="1295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r>
              <a:rPr lang="en-IN" dirty="0">
                <a:latin typeface="Arial" pitchFamily="18"/>
                <a:ea typeface="Microsoft YaHei" pitchFamily="2"/>
                <a:cs typeface="Mangal" pitchFamily="2"/>
              </a:rPr>
              <a:t>test() {</a:t>
            </a:r>
          </a:p>
          <a:p>
            <a:pPr fontAlgn="auto" hangingPunct="0">
              <a:spcBef>
                <a:spcPts val="0"/>
              </a:spcBef>
              <a:spcAft>
                <a:spcPts val="0"/>
              </a:spcAft>
              <a:defRPr/>
            </a:pPr>
            <a:r>
              <a:rPr lang="en-IN" dirty="0">
                <a:latin typeface="Arial" pitchFamily="18"/>
                <a:ea typeface="Microsoft YaHei" pitchFamily="2"/>
                <a:cs typeface="Mangal" pitchFamily="2"/>
              </a:rPr>
              <a:t>	...</a:t>
            </a:r>
          </a:p>
          <a:p>
            <a:pPr fontAlgn="auto" hangingPunct="0">
              <a:spcBef>
                <a:spcPts val="0"/>
              </a:spcBef>
              <a:spcAft>
                <a:spcPts val="0"/>
              </a:spcAft>
              <a:defRPr/>
            </a:pPr>
            <a:r>
              <a:rPr lang="en-IN" dirty="0">
                <a:latin typeface="Arial" pitchFamily="18"/>
                <a:ea typeface="Microsoft YaHei" pitchFamily="2"/>
                <a:cs typeface="Mangal" pitchFamily="2"/>
              </a:rPr>
              <a:t>	test2();</a:t>
            </a:r>
          </a:p>
          <a:p>
            <a:pPr fontAlgn="auto" hangingPunct="0">
              <a:spcBef>
                <a:spcPts val="0"/>
              </a:spcBef>
              <a:spcAft>
                <a:spcPts val="0"/>
              </a:spcAft>
              <a:defRPr/>
            </a:pPr>
            <a:r>
              <a:rPr lang="en-IN" dirty="0">
                <a:latin typeface="Arial" pitchFamily="18"/>
                <a:ea typeface="Microsoft YaHei" pitchFamily="2"/>
                <a:cs typeface="Mangal" pitchFamily="2"/>
              </a:rPr>
              <a:t>	return;</a:t>
            </a:r>
          </a:p>
          <a:p>
            <a:pPr fontAlgn="auto" hangingPunct="0">
              <a:spcBef>
                <a:spcPts val="0"/>
              </a:spcBef>
              <a:spcAft>
                <a:spcPts val="0"/>
              </a:spcAft>
              <a:defRPr/>
            </a:pPr>
            <a:r>
              <a:rPr lang="en-IN" dirty="0">
                <a:latin typeface="Arial" pitchFamily="18"/>
                <a:ea typeface="Microsoft YaHei" pitchFamily="2"/>
                <a:cs typeface="Mangal" pitchFamily="2"/>
              </a:rPr>
              <a:t>}</a:t>
            </a:r>
          </a:p>
        </p:txBody>
      </p:sp>
      <p:sp>
        <p:nvSpPr>
          <p:cNvPr id="16" name="Freeform 15"/>
          <p:cNvSpPr/>
          <p:nvPr/>
        </p:nvSpPr>
        <p:spPr>
          <a:xfrm>
            <a:off x="7766051" y="3024188"/>
            <a:ext cx="2232025" cy="100806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r>
              <a:rPr lang="en-IN" dirty="0">
                <a:latin typeface="Arial" pitchFamily="18"/>
                <a:ea typeface="Microsoft YaHei" pitchFamily="2"/>
                <a:cs typeface="Mangal" pitchFamily="2"/>
              </a:rPr>
              <a:t>test2() {</a:t>
            </a:r>
          </a:p>
          <a:p>
            <a:pPr fontAlgn="auto" hangingPunct="0">
              <a:spcBef>
                <a:spcPts val="0"/>
              </a:spcBef>
              <a:spcAft>
                <a:spcPts val="0"/>
              </a:spcAft>
              <a:defRPr/>
            </a:pPr>
            <a:r>
              <a:rPr lang="en-IN" dirty="0">
                <a:latin typeface="Arial" pitchFamily="18"/>
                <a:ea typeface="Microsoft YaHei" pitchFamily="2"/>
                <a:cs typeface="Mangal" pitchFamily="2"/>
              </a:rPr>
              <a:t>	...</a:t>
            </a:r>
          </a:p>
          <a:p>
            <a:pPr fontAlgn="auto" hangingPunct="0">
              <a:spcBef>
                <a:spcPts val="0"/>
              </a:spcBef>
              <a:spcAft>
                <a:spcPts val="0"/>
              </a:spcAft>
              <a:defRPr/>
            </a:pPr>
            <a:r>
              <a:rPr lang="en-IN" dirty="0">
                <a:latin typeface="Arial" pitchFamily="18"/>
                <a:ea typeface="Microsoft YaHei" pitchFamily="2"/>
                <a:cs typeface="Mangal" pitchFamily="2"/>
              </a:rPr>
              <a:t>	return;</a:t>
            </a:r>
          </a:p>
          <a:p>
            <a:pPr fontAlgn="auto" hangingPunct="0">
              <a:spcBef>
                <a:spcPts val="0"/>
              </a:spcBef>
              <a:spcAft>
                <a:spcPts val="0"/>
              </a:spcAft>
              <a:defRPr/>
            </a:pPr>
            <a:r>
              <a:rPr lang="en-IN" dirty="0">
                <a:latin typeface="Arial" pitchFamily="18"/>
                <a:ea typeface="Microsoft YaHei" pitchFamily="2"/>
                <a:cs typeface="Mangal" pitchFamily="2"/>
              </a:rPr>
              <a:t>}</a:t>
            </a:r>
          </a:p>
        </p:txBody>
      </p:sp>
      <p:sp>
        <p:nvSpPr>
          <p:cNvPr id="17" name="Freeform 16"/>
          <p:cNvSpPr/>
          <p:nvPr/>
        </p:nvSpPr>
        <p:spPr>
          <a:xfrm>
            <a:off x="2509839" y="4679950"/>
            <a:ext cx="2232025" cy="1295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r>
              <a:rPr lang="en-IN">
                <a:latin typeface="Arial" pitchFamily="18"/>
                <a:ea typeface="Microsoft YaHei" pitchFamily="2"/>
                <a:cs typeface="Mangal" pitchFamily="2"/>
              </a:rPr>
              <a:t>foo() {</a:t>
            </a:r>
          </a:p>
          <a:p>
            <a:pPr fontAlgn="auto" hangingPunct="0">
              <a:spcBef>
                <a:spcPts val="0"/>
              </a:spcBef>
              <a:spcAft>
                <a:spcPts val="0"/>
              </a:spcAft>
              <a:defRPr/>
            </a:pPr>
            <a:r>
              <a:rPr lang="en-IN">
                <a:latin typeface="Arial" pitchFamily="18"/>
                <a:ea typeface="Microsoft YaHei" pitchFamily="2"/>
                <a:cs typeface="Mangal" pitchFamily="2"/>
              </a:rPr>
              <a:t>	...</a:t>
            </a:r>
          </a:p>
          <a:p>
            <a:pPr fontAlgn="auto" hangingPunct="0">
              <a:spcBef>
                <a:spcPts val="0"/>
              </a:spcBef>
              <a:spcAft>
                <a:spcPts val="0"/>
              </a:spcAft>
              <a:defRPr/>
            </a:pPr>
            <a:r>
              <a:rPr lang="en-IN">
                <a:latin typeface="Arial" pitchFamily="18"/>
                <a:ea typeface="Microsoft YaHei" pitchFamily="2"/>
                <a:cs typeface="Mangal" pitchFamily="2"/>
              </a:rPr>
              <a:t>	foobar();</a:t>
            </a:r>
          </a:p>
          <a:p>
            <a:pPr fontAlgn="auto" hangingPunct="0">
              <a:spcBef>
                <a:spcPts val="0"/>
              </a:spcBef>
              <a:spcAft>
                <a:spcPts val="0"/>
              </a:spcAft>
              <a:defRPr/>
            </a:pPr>
            <a:r>
              <a:rPr lang="en-IN">
                <a:latin typeface="Arial" pitchFamily="18"/>
                <a:ea typeface="Microsoft YaHei" pitchFamily="2"/>
                <a:cs typeface="Mangal" pitchFamily="2"/>
              </a:rPr>
              <a:t>	return;</a:t>
            </a:r>
          </a:p>
          <a:p>
            <a:pPr fontAlgn="auto" hangingPunct="0">
              <a:spcBef>
                <a:spcPts val="0"/>
              </a:spcBef>
              <a:spcAft>
                <a:spcPts val="0"/>
              </a:spcAft>
              <a:defRPr/>
            </a:pPr>
            <a:r>
              <a:rPr lang="en-IN">
                <a:latin typeface="Arial" pitchFamily="18"/>
                <a:ea typeface="Microsoft YaHei" pitchFamily="2"/>
                <a:cs typeface="Mangal" pitchFamily="2"/>
              </a:rPr>
              <a:t>}</a:t>
            </a:r>
          </a:p>
        </p:txBody>
      </p:sp>
      <p:sp>
        <p:nvSpPr>
          <p:cNvPr id="18" name="Freeform 17"/>
          <p:cNvSpPr/>
          <p:nvPr/>
        </p:nvSpPr>
        <p:spPr>
          <a:xfrm>
            <a:off x="5029201" y="4679950"/>
            <a:ext cx="2232025" cy="1295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r>
              <a:rPr lang="en-IN">
                <a:latin typeface="Arial" pitchFamily="18"/>
                <a:ea typeface="Microsoft YaHei" pitchFamily="2"/>
                <a:cs typeface="Mangal" pitchFamily="2"/>
              </a:rPr>
              <a:t>foobar() {</a:t>
            </a:r>
          </a:p>
          <a:p>
            <a:pPr fontAlgn="auto" hangingPunct="0">
              <a:spcBef>
                <a:spcPts val="0"/>
              </a:spcBef>
              <a:spcAft>
                <a:spcPts val="0"/>
              </a:spcAft>
              <a:defRPr/>
            </a:pPr>
            <a:r>
              <a:rPr lang="en-IN">
                <a:latin typeface="Arial" pitchFamily="18"/>
                <a:ea typeface="Microsoft YaHei" pitchFamily="2"/>
                <a:cs typeface="Mangal" pitchFamily="2"/>
              </a:rPr>
              <a:t>	...</a:t>
            </a:r>
          </a:p>
          <a:p>
            <a:pPr fontAlgn="auto" hangingPunct="0">
              <a:spcBef>
                <a:spcPts val="0"/>
              </a:spcBef>
              <a:spcAft>
                <a:spcPts val="0"/>
              </a:spcAft>
              <a:defRPr/>
            </a:pPr>
            <a:r>
              <a:rPr lang="en-IN">
                <a:latin typeface="Arial" pitchFamily="18"/>
                <a:ea typeface="Microsoft YaHei" pitchFamily="2"/>
                <a:cs typeface="Mangal" pitchFamily="2"/>
              </a:rPr>
              <a:t>	foobarbar();</a:t>
            </a:r>
          </a:p>
          <a:p>
            <a:pPr fontAlgn="auto" hangingPunct="0">
              <a:spcBef>
                <a:spcPts val="0"/>
              </a:spcBef>
              <a:spcAft>
                <a:spcPts val="0"/>
              </a:spcAft>
              <a:defRPr/>
            </a:pPr>
            <a:r>
              <a:rPr lang="en-IN">
                <a:latin typeface="Arial" pitchFamily="18"/>
                <a:ea typeface="Microsoft YaHei" pitchFamily="2"/>
                <a:cs typeface="Mangal" pitchFamily="2"/>
              </a:rPr>
              <a:t>	return;</a:t>
            </a:r>
          </a:p>
          <a:p>
            <a:pPr fontAlgn="auto" hangingPunct="0">
              <a:spcBef>
                <a:spcPts val="0"/>
              </a:spcBef>
              <a:spcAft>
                <a:spcPts val="0"/>
              </a:spcAft>
              <a:defRPr/>
            </a:pPr>
            <a:r>
              <a:rPr lang="en-IN">
                <a:latin typeface="Arial" pitchFamily="18"/>
                <a:ea typeface="Microsoft YaHei" pitchFamily="2"/>
                <a:cs typeface="Mangal" pitchFamily="2"/>
              </a:rPr>
              <a:t>}</a:t>
            </a:r>
          </a:p>
        </p:txBody>
      </p:sp>
      <p:sp>
        <p:nvSpPr>
          <p:cNvPr id="19" name="Freeform 18"/>
          <p:cNvSpPr/>
          <p:nvPr/>
        </p:nvSpPr>
        <p:spPr>
          <a:xfrm>
            <a:off x="7550151" y="4679950"/>
            <a:ext cx="2232025" cy="1295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r>
              <a:rPr lang="en-IN">
                <a:latin typeface="Arial" pitchFamily="18"/>
                <a:ea typeface="Microsoft YaHei" pitchFamily="2"/>
                <a:cs typeface="Mangal" pitchFamily="2"/>
              </a:rPr>
              <a:t>foobarbar() {</a:t>
            </a:r>
          </a:p>
          <a:p>
            <a:pPr fontAlgn="auto" hangingPunct="0">
              <a:spcBef>
                <a:spcPts val="0"/>
              </a:spcBef>
              <a:spcAft>
                <a:spcPts val="0"/>
              </a:spcAft>
              <a:defRPr/>
            </a:pPr>
            <a:r>
              <a:rPr lang="en-IN">
                <a:latin typeface="Arial" pitchFamily="18"/>
                <a:ea typeface="Microsoft YaHei" pitchFamily="2"/>
                <a:cs typeface="Mangal" pitchFamily="2"/>
              </a:rPr>
              <a:t>	...</a:t>
            </a:r>
          </a:p>
          <a:p>
            <a:pPr fontAlgn="auto" hangingPunct="0">
              <a:spcBef>
                <a:spcPts val="0"/>
              </a:spcBef>
              <a:spcAft>
                <a:spcPts val="0"/>
              </a:spcAft>
              <a:defRPr/>
            </a:pPr>
            <a:endParaRPr lang="en-IN">
              <a:latin typeface="Arial" pitchFamily="18"/>
              <a:ea typeface="Microsoft YaHei" pitchFamily="2"/>
              <a:cs typeface="Mangal" pitchFamily="2"/>
            </a:endParaRPr>
          </a:p>
          <a:p>
            <a:pPr fontAlgn="auto" hangingPunct="0">
              <a:spcBef>
                <a:spcPts val="0"/>
              </a:spcBef>
              <a:spcAft>
                <a:spcPts val="0"/>
              </a:spcAft>
              <a:defRPr/>
            </a:pPr>
            <a:r>
              <a:rPr lang="en-IN">
                <a:latin typeface="Arial" pitchFamily="18"/>
                <a:ea typeface="Microsoft YaHei" pitchFamily="2"/>
                <a:cs typeface="Mangal" pitchFamily="2"/>
              </a:rPr>
              <a:t>	return;</a:t>
            </a:r>
          </a:p>
          <a:p>
            <a:pPr fontAlgn="auto" hangingPunct="0">
              <a:spcBef>
                <a:spcPts val="0"/>
              </a:spcBef>
              <a:spcAft>
                <a:spcPts val="0"/>
              </a:spcAft>
              <a:defRPr/>
            </a:pPr>
            <a:r>
              <a:rPr lang="en-IN">
                <a:latin typeface="Arial" pitchFamily="18"/>
                <a:ea typeface="Microsoft YaHei" pitchFamily="2"/>
                <a:cs typeface="Mangal" pitchFamily="2"/>
              </a:rPr>
              <a:t>}</a:t>
            </a:r>
          </a:p>
        </p:txBody>
      </p:sp>
      <p:sp>
        <p:nvSpPr>
          <p:cNvPr id="20" name="Straight Connector 19"/>
          <p:cNvSpPr/>
          <p:nvPr/>
        </p:nvSpPr>
        <p:spPr>
          <a:xfrm flipV="1">
            <a:off x="4194176" y="3168650"/>
            <a:ext cx="1123950" cy="251619"/>
          </a:xfrm>
          <a:prstGeom prst="line">
            <a:avLst/>
          </a:prstGeom>
          <a:noFill/>
          <a:ln w="0">
            <a:solidFill>
              <a:srgbClr val="000000"/>
            </a:solidFill>
            <a:prstDash val="solid"/>
            <a:tailEnd type="arrow"/>
          </a:ln>
        </p:spPr>
        <p:txBody>
          <a:bodyPr wrap="none" lIns="90000" tIns="45000" rIns="90000" bIns="45000" anchor="ctr" anchorCtr="1"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21" name="Straight Connector 20"/>
          <p:cNvSpPr/>
          <p:nvPr/>
        </p:nvSpPr>
        <p:spPr>
          <a:xfrm flipV="1">
            <a:off x="6973888" y="3168650"/>
            <a:ext cx="863600" cy="395288"/>
          </a:xfrm>
          <a:prstGeom prst="line">
            <a:avLst/>
          </a:prstGeom>
          <a:noFill/>
          <a:ln w="0">
            <a:solidFill>
              <a:srgbClr val="000000"/>
            </a:solidFill>
            <a:prstDash val="solid"/>
            <a:tailEnd type="arrow"/>
          </a:ln>
        </p:spPr>
        <p:txBody>
          <a:bodyPr wrap="none" lIns="90000" tIns="45000" rIns="90000" bIns="45000" anchor="ctr" anchorCtr="1"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22" name="Straight Connector 21"/>
          <p:cNvSpPr/>
          <p:nvPr/>
        </p:nvSpPr>
        <p:spPr>
          <a:xfrm flipH="1">
            <a:off x="2870200" y="3733800"/>
            <a:ext cx="635000" cy="946150"/>
          </a:xfrm>
          <a:prstGeom prst="line">
            <a:avLst/>
          </a:prstGeom>
          <a:noFill/>
          <a:ln w="0">
            <a:solidFill>
              <a:srgbClr val="000000"/>
            </a:solidFill>
            <a:prstDash val="solid"/>
            <a:tailEnd type="arrow"/>
          </a:ln>
        </p:spPr>
        <p:txBody>
          <a:bodyPr wrap="none" lIns="90000" tIns="45000" rIns="90000" bIns="45000" anchor="ctr" anchorCtr="1"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23" name="Straight Connector 22"/>
          <p:cNvSpPr/>
          <p:nvPr/>
        </p:nvSpPr>
        <p:spPr>
          <a:xfrm flipV="1">
            <a:off x="4346575" y="4824413"/>
            <a:ext cx="755650" cy="357187"/>
          </a:xfrm>
          <a:prstGeom prst="line">
            <a:avLst/>
          </a:prstGeom>
          <a:noFill/>
          <a:ln w="0">
            <a:solidFill>
              <a:srgbClr val="000000"/>
            </a:solidFill>
            <a:prstDash val="solid"/>
            <a:tailEnd type="arrow"/>
          </a:ln>
        </p:spPr>
        <p:txBody>
          <a:bodyPr wrap="none" lIns="90000" tIns="45000" rIns="90000" bIns="45000" anchor="ctr" anchorCtr="1"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sp>
        <p:nvSpPr>
          <p:cNvPr id="24" name="Straight Connector 23"/>
          <p:cNvSpPr/>
          <p:nvPr/>
        </p:nvSpPr>
        <p:spPr>
          <a:xfrm flipV="1">
            <a:off x="7165975" y="4895850"/>
            <a:ext cx="455613" cy="285750"/>
          </a:xfrm>
          <a:prstGeom prst="line">
            <a:avLst/>
          </a:prstGeom>
          <a:noFill/>
          <a:ln w="0">
            <a:solidFill>
              <a:srgbClr val="000000"/>
            </a:solidFill>
            <a:prstDash val="solid"/>
            <a:tailEnd type="arrow"/>
          </a:ln>
        </p:spPr>
        <p:txBody>
          <a:bodyPr wrap="none" lIns="90000" tIns="45000" rIns="90000" bIns="45000" anchor="ctr" anchorCtr="1" compatLnSpc="0"/>
          <a:lstStyle/>
          <a:p>
            <a:pPr fontAlgn="auto" hangingPunct="0">
              <a:spcBef>
                <a:spcPts val="0"/>
              </a:spcBef>
              <a:spcAft>
                <a:spcPts val="0"/>
              </a:spcAft>
              <a:defRPr/>
            </a:pPr>
            <a:endParaRPr lang="en-IN">
              <a:latin typeface="Arial" pitchFamily="18"/>
              <a:ea typeface="Microsoft YaHei" pitchFamily="2"/>
              <a:cs typeface="Mangal" pitchFamily="2"/>
            </a:endParaRPr>
          </a:p>
        </p:txBody>
      </p:sp>
      <p:pic>
        <p:nvPicPr>
          <p:cNvPr id="27"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6" name="Straight Arrow Connector 25"/>
          <p:cNvCxnSpPr>
            <a:endCxn id="4" idx="3"/>
          </p:cNvCxnSpPr>
          <p:nvPr/>
        </p:nvCxnSpPr>
        <p:spPr>
          <a:xfrm flipV="1">
            <a:off x="3581400" y="1493861"/>
            <a:ext cx="987402" cy="351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4" idx="1"/>
            <a:endCxn id="6" idx="3"/>
          </p:cNvCxnSpPr>
          <p:nvPr/>
        </p:nvCxnSpPr>
        <p:spPr>
          <a:xfrm>
            <a:off x="6153127" y="1493862"/>
            <a:ext cx="423146" cy="170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21"/>
                                        </p:tgtEl>
                                      </p:cBhvr>
                                    </p:animEffect>
                                    <p:set>
                                      <p:cBhvr>
                                        <p:cTn id="33" dur="1" fill="hold">
                                          <p:stCondLst>
                                            <p:cond delay="499"/>
                                          </p:stCondLst>
                                        </p:cTn>
                                        <p:tgtEl>
                                          <p:spTgt spid="21"/>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16"/>
                                        </p:tgtEl>
                                      </p:cBhvr>
                                    </p:animEffect>
                                    <p:set>
                                      <p:cBhvr>
                                        <p:cTn id="36" dur="1" fill="hold">
                                          <p:stCondLst>
                                            <p:cond delay="499"/>
                                          </p:stCondLst>
                                        </p:cTn>
                                        <p:tgtEl>
                                          <p:spTgt spid="16"/>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29"/>
                                        </p:tgtEl>
                                      </p:cBhvr>
                                    </p:animEffect>
                                    <p:set>
                                      <p:cBhvr>
                                        <p:cTn id="39" dur="1" fill="hold">
                                          <p:stCondLst>
                                            <p:cond delay="499"/>
                                          </p:stCondLst>
                                        </p:cTn>
                                        <p:tgtEl>
                                          <p:spTgt spid="29"/>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6"/>
                                        </p:tgtEl>
                                      </p:cBhvr>
                                    </p:animEffect>
                                    <p:set>
                                      <p:cBhvr>
                                        <p:cTn id="42" dur="1" fill="hold">
                                          <p:stCondLst>
                                            <p:cond delay="499"/>
                                          </p:stCondLst>
                                        </p:cTn>
                                        <p:tgtEl>
                                          <p:spTgt spid="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20"/>
                                        </p:tgtEl>
                                      </p:cBhvr>
                                    </p:animEffect>
                                    <p:set>
                                      <p:cBhvr>
                                        <p:cTn id="47" dur="1" fill="hold">
                                          <p:stCondLst>
                                            <p:cond delay="499"/>
                                          </p:stCondLst>
                                        </p:cTn>
                                        <p:tgtEl>
                                          <p:spTgt spid="20"/>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15"/>
                                        </p:tgtEl>
                                      </p:cBhvr>
                                    </p:animEffect>
                                    <p:set>
                                      <p:cBhvr>
                                        <p:cTn id="50" dur="1" fill="hold">
                                          <p:stCondLst>
                                            <p:cond delay="499"/>
                                          </p:stCondLst>
                                        </p:cTn>
                                        <p:tgtEl>
                                          <p:spTgt spid="15"/>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26"/>
                                        </p:tgtEl>
                                      </p:cBhvr>
                                    </p:animEffect>
                                    <p:set>
                                      <p:cBhvr>
                                        <p:cTn id="53" dur="1" fill="hold">
                                          <p:stCondLst>
                                            <p:cond delay="499"/>
                                          </p:stCondLst>
                                        </p:cTn>
                                        <p:tgtEl>
                                          <p:spTgt spid="26"/>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4"/>
                                        </p:tgtEl>
                                      </p:cBhvr>
                                    </p:animEffect>
                                    <p:set>
                                      <p:cBhvr>
                                        <p:cTn id="56" dur="1" fill="hold">
                                          <p:stCondLst>
                                            <p:cond delay="499"/>
                                          </p:stCondLst>
                                        </p:cTn>
                                        <p:tgtEl>
                                          <p:spTgt spid="4"/>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4" grpId="0" animBg="1"/>
      <p:bldP spid="4" grpId="1" animBg="1"/>
      <p:bldP spid="6" grpId="0" animBg="1"/>
      <p:bldP spid="6" grpId="1" animBg="1"/>
      <p:bldP spid="7" grpId="0" animBg="1"/>
      <p:bldP spid="9" grpId="0" animBg="1"/>
      <p:bldP spid="10" grpId="0" animBg="1"/>
      <p:bldP spid="12" grpId="0" animBg="1"/>
      <p:bldP spid="13" grpId="0" animBg="1"/>
      <p:bldP spid="14" grpId="0" animBg="1"/>
      <p:bldP spid="15" grpId="0" animBg="1"/>
      <p:bldP spid="15" grpId="1" animBg="1"/>
      <p:bldP spid="16" grpId="0" animBg="1"/>
      <p:bldP spid="16" grpId="1" animBg="1"/>
      <p:bldP spid="17" grpId="0" animBg="1"/>
      <p:bldP spid="18" grpId="0" animBg="1"/>
      <p:bldP spid="19" grpId="0" animBg="1"/>
      <p:bldP spid="20" grpId="0" animBg="1"/>
      <p:bldP spid="20" grpId="1" animBg="1"/>
      <p:bldP spid="21" grpId="0" animBg="1"/>
      <p:bldP spid="21" grpId="1" animBg="1"/>
      <p:bldP spid="22" grpId="0" animBg="1"/>
      <p:bldP spid="23" grpId="0" animBg="1"/>
      <p:bldP spid="2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name="page74">
    <p:spTree>
      <p:nvGrpSpPr>
        <p:cNvPr id="1" name=""/>
        <p:cNvGrpSpPr/>
        <p:nvPr/>
      </p:nvGrpSpPr>
      <p:grpSpPr>
        <a:xfrm>
          <a:off x="0" y="0"/>
          <a:ext cx="0" cy="0"/>
          <a:chOff x="0" y="0"/>
          <a:chExt cx="0" cy="0"/>
        </a:xfrm>
      </p:grpSpPr>
      <p:sp>
        <p:nvSpPr>
          <p:cNvPr id="6" name="Slide Number Placeholder 1"/>
          <p:cNvSpPr>
            <a:spLocks noGrp="1"/>
          </p:cNvSpPr>
          <p:nvPr>
            <p:ph type="sldNum" sz="quarter" idx="12"/>
          </p:nvPr>
        </p:nvSpPr>
        <p:spPr>
          <a:xfrm>
            <a:off x="10067279" y="6356351"/>
            <a:ext cx="561975" cy="365125"/>
          </a:xfrm>
        </p:spPr>
        <p:txBody>
          <a:bodyPr/>
          <a:lstStyle/>
          <a:p>
            <a:pPr>
              <a:defRPr/>
            </a:pPr>
            <a:fld id="{94B67A7B-52B0-4CC1-9B51-9BD271711206}" type="slidenum">
              <a:rPr/>
              <a:pPr>
                <a:defRPr/>
              </a:pPr>
              <a:t>75</a:t>
            </a:fld>
            <a:endParaRPr/>
          </a:p>
        </p:txBody>
      </p:sp>
      <p:sp>
        <p:nvSpPr>
          <p:cNvPr id="2" name="Title 1"/>
          <p:cNvSpPr txBox="1">
            <a:spLocks noGrp="1"/>
          </p:cNvSpPr>
          <p:nvPr>
            <p:ph type="title" idx="4294967295"/>
          </p:nvPr>
        </p:nvSpPr>
        <p:spPr>
          <a:xfrm>
            <a:off x="1752600" y="152401"/>
            <a:ext cx="868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Pattern of Function Calls</a:t>
            </a:r>
          </a:p>
        </p:txBody>
      </p:sp>
      <p:sp>
        <p:nvSpPr>
          <p:cNvPr id="100357" name="Text Placeholder 2"/>
          <p:cNvSpPr txBox="1">
            <a:spLocks noGrp="1"/>
          </p:cNvSpPr>
          <p:nvPr>
            <p:ph type="body" idx="4294967295"/>
          </p:nvPr>
        </p:nvSpPr>
        <p:spPr bwMode="auto">
          <a:xfrm>
            <a:off x="2260600" y="1600200"/>
            <a:ext cx="7416800" cy="15684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lvl1pPr marL="431800" indent="-323850">
              <a:defRPr sz="3200">
                <a:solidFill>
                  <a:srgbClr val="000000"/>
                </a:solidFill>
                <a:latin typeface="Calibri" pitchFamily="34" charset="0"/>
              </a:defRPr>
            </a:lvl1pPr>
            <a:lvl2pPr>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sz="2800" dirty="0">
                <a:solidFill>
                  <a:srgbClr val="0000FF"/>
                </a:solidFill>
                <a:ea typeface="Microsoft YaHei"/>
              </a:rPr>
              <a:t>Last in First Out</a:t>
            </a:r>
          </a:p>
          <a:p>
            <a:pPr>
              <a:spcBef>
                <a:spcPct val="0"/>
              </a:spcBef>
              <a:spcAft>
                <a:spcPts val="1413"/>
              </a:spcAft>
            </a:pPr>
            <a:r>
              <a:rPr lang="en-US" sz="2800" dirty="0">
                <a:ea typeface="Microsoft YaHei"/>
              </a:rPr>
              <a:t>   Use a </a:t>
            </a:r>
            <a:r>
              <a:rPr lang="en-US" sz="2800" dirty="0">
                <a:solidFill>
                  <a:srgbClr val="0000FF"/>
                </a:solidFill>
                <a:ea typeface="Microsoft YaHei"/>
              </a:rPr>
              <a:t>stack</a:t>
            </a:r>
            <a:r>
              <a:rPr lang="en-US" sz="2800" dirty="0">
                <a:ea typeface="Microsoft YaHei"/>
              </a:rPr>
              <a:t> to store activation blocks</a:t>
            </a:r>
          </a:p>
        </p:txBody>
      </p:sp>
      <p:pic>
        <p:nvPicPr>
          <p:cNvPr id="100358"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3225" y="1944688"/>
            <a:ext cx="947738" cy="111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00359" name="Group 4"/>
          <p:cNvGrpSpPr>
            <a:grpSpLocks noChangeAspect="1"/>
          </p:cNvGrpSpPr>
          <p:nvPr/>
        </p:nvGrpSpPr>
        <p:grpSpPr bwMode="auto">
          <a:xfrm>
            <a:off x="3429001" y="2871788"/>
            <a:ext cx="5532437" cy="3757613"/>
            <a:chOff x="1392" y="1680"/>
            <a:chExt cx="3485" cy="2367"/>
          </a:xfrm>
        </p:grpSpPr>
        <p:sp>
          <p:nvSpPr>
            <p:cNvPr id="100360" name="AutoShape 3"/>
            <p:cNvSpPr>
              <a:spLocks noChangeAspect="1" noChangeArrowheads="1" noTextEdit="1"/>
            </p:cNvSpPr>
            <p:nvPr/>
          </p:nvSpPr>
          <p:spPr bwMode="auto">
            <a:xfrm>
              <a:off x="1392" y="1680"/>
              <a:ext cx="3485" cy="23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00361" name="Line 5"/>
            <p:cNvSpPr>
              <a:spLocks noChangeShapeType="1"/>
            </p:cNvSpPr>
            <p:nvPr/>
          </p:nvSpPr>
          <p:spPr bwMode="auto">
            <a:xfrm>
              <a:off x="1623" y="2011"/>
              <a:ext cx="3160" cy="0"/>
            </a:xfrm>
            <a:prstGeom prst="line">
              <a:avLst/>
            </a:prstGeom>
            <a:noFill/>
            <a:ln w="3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100362" name="Rectangle 6"/>
            <p:cNvSpPr>
              <a:spLocks noChangeArrowheads="1"/>
            </p:cNvSpPr>
            <p:nvPr/>
          </p:nvSpPr>
          <p:spPr bwMode="auto">
            <a:xfrm>
              <a:off x="2792" y="1741"/>
              <a:ext cx="501" cy="2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900" dirty="0">
                  <a:solidFill>
                    <a:srgbClr val="000000"/>
                  </a:solidFill>
                  <a:latin typeface="Bitstream Vera Sans"/>
                </a:rPr>
                <a:t>Stack</a:t>
              </a:r>
              <a:endParaRPr lang="en-US" dirty="0">
                <a:latin typeface="Arial" pitchFamily="34" charset="0"/>
              </a:endParaRPr>
            </a:p>
          </p:txBody>
        </p:sp>
        <p:sp>
          <p:nvSpPr>
            <p:cNvPr id="100363" name="Rectangle 7"/>
            <p:cNvSpPr>
              <a:spLocks noChangeArrowheads="1"/>
            </p:cNvSpPr>
            <p:nvPr/>
          </p:nvSpPr>
          <p:spPr bwMode="auto">
            <a:xfrm>
              <a:off x="1632" y="2068"/>
              <a:ext cx="664" cy="532"/>
            </a:xfrm>
            <a:prstGeom prst="rect">
              <a:avLst/>
            </a:prstGeom>
            <a:solidFill>
              <a:srgbClr val="FFE6D5"/>
            </a:solidFill>
            <a:ln w="14">
              <a:solidFill>
                <a:srgbClr val="000000"/>
              </a:solidFill>
              <a:round/>
              <a:headEnd/>
              <a:tailEnd/>
            </a:ln>
          </p:spPr>
          <p:txBody>
            <a:bodyPr/>
            <a:lstStyle/>
            <a:p>
              <a:endParaRPr lang="en-US"/>
            </a:p>
          </p:txBody>
        </p:sp>
        <p:sp>
          <p:nvSpPr>
            <p:cNvPr id="100364" name="Rectangle 8"/>
            <p:cNvSpPr>
              <a:spLocks noChangeArrowheads="1"/>
            </p:cNvSpPr>
            <p:nvPr/>
          </p:nvSpPr>
          <p:spPr bwMode="auto">
            <a:xfrm>
              <a:off x="1791" y="2084"/>
              <a:ext cx="239"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200">
                  <a:solidFill>
                    <a:srgbClr val="000000"/>
                  </a:solidFill>
                  <a:latin typeface="Bitstream Vera Sans"/>
                </a:rPr>
                <a:t>foo</a:t>
              </a:r>
              <a:endParaRPr lang="en-US">
                <a:latin typeface="Arial" pitchFamily="34" charset="0"/>
              </a:endParaRPr>
            </a:p>
          </p:txBody>
        </p:sp>
        <p:sp>
          <p:nvSpPr>
            <p:cNvPr id="100365" name="Rectangle 9"/>
            <p:cNvSpPr>
              <a:spLocks noChangeArrowheads="1"/>
            </p:cNvSpPr>
            <p:nvPr/>
          </p:nvSpPr>
          <p:spPr bwMode="auto">
            <a:xfrm>
              <a:off x="2464" y="2060"/>
              <a:ext cx="664" cy="532"/>
            </a:xfrm>
            <a:prstGeom prst="rect">
              <a:avLst/>
            </a:prstGeom>
            <a:solidFill>
              <a:srgbClr val="FFE6D5"/>
            </a:solidFill>
            <a:ln w="14">
              <a:solidFill>
                <a:srgbClr val="000000"/>
              </a:solidFill>
              <a:round/>
              <a:headEnd/>
              <a:tailEnd/>
            </a:ln>
          </p:spPr>
          <p:txBody>
            <a:bodyPr/>
            <a:lstStyle/>
            <a:p>
              <a:endParaRPr lang="en-US"/>
            </a:p>
          </p:txBody>
        </p:sp>
        <p:sp>
          <p:nvSpPr>
            <p:cNvPr id="100366" name="Rectangle 10"/>
            <p:cNvSpPr>
              <a:spLocks noChangeArrowheads="1"/>
            </p:cNvSpPr>
            <p:nvPr/>
          </p:nvSpPr>
          <p:spPr bwMode="auto">
            <a:xfrm>
              <a:off x="2622" y="2076"/>
              <a:ext cx="239"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200">
                  <a:solidFill>
                    <a:srgbClr val="000000"/>
                  </a:solidFill>
                  <a:latin typeface="Bitstream Vera Sans"/>
                </a:rPr>
                <a:t>foo</a:t>
              </a:r>
              <a:endParaRPr lang="en-US">
                <a:latin typeface="Arial" pitchFamily="34" charset="0"/>
              </a:endParaRPr>
            </a:p>
          </p:txBody>
        </p:sp>
        <p:sp>
          <p:nvSpPr>
            <p:cNvPr id="100367" name="Rectangle 11"/>
            <p:cNvSpPr>
              <a:spLocks noChangeArrowheads="1"/>
            </p:cNvSpPr>
            <p:nvPr/>
          </p:nvSpPr>
          <p:spPr bwMode="auto">
            <a:xfrm>
              <a:off x="2464" y="2587"/>
              <a:ext cx="664" cy="532"/>
            </a:xfrm>
            <a:prstGeom prst="rect">
              <a:avLst/>
            </a:prstGeom>
            <a:solidFill>
              <a:srgbClr val="FFE6D5"/>
            </a:solidFill>
            <a:ln w="14">
              <a:solidFill>
                <a:srgbClr val="000000"/>
              </a:solidFill>
              <a:round/>
              <a:headEnd/>
              <a:tailEnd/>
            </a:ln>
          </p:spPr>
          <p:txBody>
            <a:bodyPr/>
            <a:lstStyle/>
            <a:p>
              <a:endParaRPr lang="en-US"/>
            </a:p>
          </p:txBody>
        </p:sp>
        <p:sp>
          <p:nvSpPr>
            <p:cNvPr id="100368" name="Rectangle 12"/>
            <p:cNvSpPr>
              <a:spLocks noChangeArrowheads="1"/>
            </p:cNvSpPr>
            <p:nvPr/>
          </p:nvSpPr>
          <p:spPr bwMode="auto">
            <a:xfrm>
              <a:off x="2524" y="2621"/>
              <a:ext cx="435"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0">
                  <a:solidFill>
                    <a:srgbClr val="000000"/>
                  </a:solidFill>
                  <a:latin typeface="Bitstream Vera Sans"/>
                </a:rPr>
                <a:t>foobar</a:t>
              </a:r>
              <a:endParaRPr lang="en-US">
                <a:latin typeface="Arial" pitchFamily="34" charset="0"/>
              </a:endParaRPr>
            </a:p>
          </p:txBody>
        </p:sp>
        <p:sp>
          <p:nvSpPr>
            <p:cNvPr id="100369" name="Rectangle 13"/>
            <p:cNvSpPr>
              <a:spLocks noChangeArrowheads="1"/>
            </p:cNvSpPr>
            <p:nvPr/>
          </p:nvSpPr>
          <p:spPr bwMode="auto">
            <a:xfrm>
              <a:off x="3329" y="2055"/>
              <a:ext cx="664" cy="532"/>
            </a:xfrm>
            <a:prstGeom prst="rect">
              <a:avLst/>
            </a:prstGeom>
            <a:solidFill>
              <a:srgbClr val="FFE6D5"/>
            </a:solidFill>
            <a:ln w="14">
              <a:solidFill>
                <a:srgbClr val="000000"/>
              </a:solidFill>
              <a:round/>
              <a:headEnd/>
              <a:tailEnd/>
            </a:ln>
          </p:spPr>
          <p:txBody>
            <a:bodyPr/>
            <a:lstStyle/>
            <a:p>
              <a:endParaRPr lang="en-US"/>
            </a:p>
          </p:txBody>
        </p:sp>
        <p:sp>
          <p:nvSpPr>
            <p:cNvPr id="100370" name="Rectangle 14"/>
            <p:cNvSpPr>
              <a:spLocks noChangeArrowheads="1"/>
            </p:cNvSpPr>
            <p:nvPr/>
          </p:nvSpPr>
          <p:spPr bwMode="auto">
            <a:xfrm>
              <a:off x="3487" y="2071"/>
              <a:ext cx="239"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200">
                  <a:solidFill>
                    <a:srgbClr val="000000"/>
                  </a:solidFill>
                  <a:latin typeface="Bitstream Vera Sans"/>
                </a:rPr>
                <a:t>foo</a:t>
              </a:r>
              <a:endParaRPr lang="en-US">
                <a:latin typeface="Arial" pitchFamily="34" charset="0"/>
              </a:endParaRPr>
            </a:p>
          </p:txBody>
        </p:sp>
        <p:sp>
          <p:nvSpPr>
            <p:cNvPr id="100371" name="Rectangle 15"/>
            <p:cNvSpPr>
              <a:spLocks noChangeArrowheads="1"/>
            </p:cNvSpPr>
            <p:nvPr/>
          </p:nvSpPr>
          <p:spPr bwMode="auto">
            <a:xfrm>
              <a:off x="3329" y="2582"/>
              <a:ext cx="664" cy="532"/>
            </a:xfrm>
            <a:prstGeom prst="rect">
              <a:avLst/>
            </a:prstGeom>
            <a:solidFill>
              <a:srgbClr val="FFE6D5"/>
            </a:solidFill>
            <a:ln w="14">
              <a:solidFill>
                <a:srgbClr val="000000"/>
              </a:solidFill>
              <a:round/>
              <a:headEnd/>
              <a:tailEnd/>
            </a:ln>
          </p:spPr>
          <p:txBody>
            <a:bodyPr/>
            <a:lstStyle/>
            <a:p>
              <a:endParaRPr lang="en-US"/>
            </a:p>
          </p:txBody>
        </p:sp>
        <p:sp>
          <p:nvSpPr>
            <p:cNvPr id="100372" name="Rectangle 16"/>
            <p:cNvSpPr>
              <a:spLocks noChangeArrowheads="1"/>
            </p:cNvSpPr>
            <p:nvPr/>
          </p:nvSpPr>
          <p:spPr bwMode="auto">
            <a:xfrm>
              <a:off x="3390" y="2616"/>
              <a:ext cx="435"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0">
                  <a:solidFill>
                    <a:srgbClr val="000000"/>
                  </a:solidFill>
                  <a:latin typeface="Bitstream Vera Sans"/>
                </a:rPr>
                <a:t>foobar</a:t>
              </a:r>
              <a:endParaRPr lang="en-US">
                <a:latin typeface="Arial" pitchFamily="34" charset="0"/>
              </a:endParaRPr>
            </a:p>
          </p:txBody>
        </p:sp>
        <p:sp>
          <p:nvSpPr>
            <p:cNvPr id="100373" name="Rectangle 17"/>
            <p:cNvSpPr>
              <a:spLocks noChangeArrowheads="1"/>
            </p:cNvSpPr>
            <p:nvPr/>
          </p:nvSpPr>
          <p:spPr bwMode="auto">
            <a:xfrm>
              <a:off x="3329" y="3114"/>
              <a:ext cx="664" cy="532"/>
            </a:xfrm>
            <a:prstGeom prst="rect">
              <a:avLst/>
            </a:prstGeom>
            <a:solidFill>
              <a:srgbClr val="FFE6D5"/>
            </a:solidFill>
            <a:ln w="14">
              <a:solidFill>
                <a:srgbClr val="000000"/>
              </a:solidFill>
              <a:round/>
              <a:headEnd/>
              <a:tailEnd/>
            </a:ln>
          </p:spPr>
          <p:txBody>
            <a:bodyPr/>
            <a:lstStyle/>
            <a:p>
              <a:endParaRPr lang="en-US"/>
            </a:p>
          </p:txBody>
        </p:sp>
        <p:sp>
          <p:nvSpPr>
            <p:cNvPr id="100374" name="Rectangle 18"/>
            <p:cNvSpPr>
              <a:spLocks noChangeArrowheads="1"/>
            </p:cNvSpPr>
            <p:nvPr/>
          </p:nvSpPr>
          <p:spPr bwMode="auto">
            <a:xfrm>
              <a:off x="3345" y="3169"/>
              <a:ext cx="523"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000000"/>
                  </a:solidFill>
                  <a:latin typeface="Bitstream Vera Sans"/>
                </a:rPr>
                <a:t>foobarbar</a:t>
              </a:r>
              <a:endParaRPr lang="en-US">
                <a:latin typeface="Arial" pitchFamily="34" charset="0"/>
              </a:endParaRPr>
            </a:p>
          </p:txBody>
        </p:sp>
        <p:sp>
          <p:nvSpPr>
            <p:cNvPr id="100375" name="Rectangle 19"/>
            <p:cNvSpPr>
              <a:spLocks noChangeArrowheads="1"/>
            </p:cNvSpPr>
            <p:nvPr/>
          </p:nvSpPr>
          <p:spPr bwMode="auto">
            <a:xfrm>
              <a:off x="4143" y="2060"/>
              <a:ext cx="664" cy="532"/>
            </a:xfrm>
            <a:prstGeom prst="rect">
              <a:avLst/>
            </a:prstGeom>
            <a:solidFill>
              <a:srgbClr val="FFE6D5"/>
            </a:solidFill>
            <a:ln w="14">
              <a:solidFill>
                <a:srgbClr val="000000"/>
              </a:solidFill>
              <a:round/>
              <a:headEnd/>
              <a:tailEnd/>
            </a:ln>
          </p:spPr>
          <p:txBody>
            <a:bodyPr/>
            <a:lstStyle/>
            <a:p>
              <a:endParaRPr lang="en-US"/>
            </a:p>
          </p:txBody>
        </p:sp>
        <p:sp>
          <p:nvSpPr>
            <p:cNvPr id="100376" name="Rectangle 20"/>
            <p:cNvSpPr>
              <a:spLocks noChangeArrowheads="1"/>
            </p:cNvSpPr>
            <p:nvPr/>
          </p:nvSpPr>
          <p:spPr bwMode="auto">
            <a:xfrm>
              <a:off x="4302" y="2076"/>
              <a:ext cx="239"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200">
                  <a:solidFill>
                    <a:srgbClr val="000000"/>
                  </a:solidFill>
                  <a:latin typeface="Bitstream Vera Sans"/>
                </a:rPr>
                <a:t>foo</a:t>
              </a:r>
              <a:endParaRPr lang="en-US">
                <a:latin typeface="Arial" pitchFamily="34" charset="0"/>
              </a:endParaRPr>
            </a:p>
          </p:txBody>
        </p:sp>
        <p:sp>
          <p:nvSpPr>
            <p:cNvPr id="100377" name="Rectangle 21"/>
            <p:cNvSpPr>
              <a:spLocks noChangeArrowheads="1"/>
            </p:cNvSpPr>
            <p:nvPr/>
          </p:nvSpPr>
          <p:spPr bwMode="auto">
            <a:xfrm>
              <a:off x="4143" y="2587"/>
              <a:ext cx="664" cy="532"/>
            </a:xfrm>
            <a:prstGeom prst="rect">
              <a:avLst/>
            </a:prstGeom>
            <a:solidFill>
              <a:srgbClr val="FFE6D5"/>
            </a:solidFill>
            <a:ln w="14">
              <a:solidFill>
                <a:srgbClr val="000000"/>
              </a:solidFill>
              <a:round/>
              <a:headEnd/>
              <a:tailEnd/>
            </a:ln>
          </p:spPr>
          <p:txBody>
            <a:bodyPr/>
            <a:lstStyle/>
            <a:p>
              <a:endParaRPr lang="en-US"/>
            </a:p>
          </p:txBody>
        </p:sp>
        <p:sp>
          <p:nvSpPr>
            <p:cNvPr id="100378" name="Rectangle 22"/>
            <p:cNvSpPr>
              <a:spLocks noChangeArrowheads="1"/>
            </p:cNvSpPr>
            <p:nvPr/>
          </p:nvSpPr>
          <p:spPr bwMode="auto">
            <a:xfrm>
              <a:off x="4203" y="2621"/>
              <a:ext cx="435"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0">
                  <a:solidFill>
                    <a:srgbClr val="000000"/>
                  </a:solidFill>
                  <a:latin typeface="Bitstream Vera Sans"/>
                </a:rPr>
                <a:t>foobar</a:t>
              </a:r>
              <a:endParaRPr lang="en-US">
                <a:latin typeface="Arial" pitchFamily="34" charset="0"/>
              </a:endParaRPr>
            </a:p>
          </p:txBody>
        </p:sp>
        <p:sp>
          <p:nvSpPr>
            <p:cNvPr id="100379" name="Line 23"/>
            <p:cNvSpPr>
              <a:spLocks noChangeShapeType="1"/>
            </p:cNvSpPr>
            <p:nvPr/>
          </p:nvSpPr>
          <p:spPr bwMode="auto">
            <a:xfrm>
              <a:off x="1468" y="2151"/>
              <a:ext cx="0" cy="1343"/>
            </a:xfrm>
            <a:prstGeom prst="line">
              <a:avLst/>
            </a:prstGeom>
            <a:noFill/>
            <a:ln w="11">
              <a:solidFill>
                <a:srgbClr val="0A19E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100380" name="Freeform 24"/>
            <p:cNvSpPr>
              <a:spLocks/>
            </p:cNvSpPr>
            <p:nvPr/>
          </p:nvSpPr>
          <p:spPr bwMode="auto">
            <a:xfrm>
              <a:off x="1421" y="3332"/>
              <a:ext cx="93" cy="162"/>
            </a:xfrm>
            <a:custGeom>
              <a:avLst/>
              <a:gdLst>
                <a:gd name="T0" fmla="*/ 47 w 93"/>
                <a:gd name="T1" fmla="*/ 46 h 162"/>
                <a:gd name="T2" fmla="*/ 0 w 93"/>
                <a:gd name="T3" fmla="*/ 0 h 162"/>
                <a:gd name="T4" fmla="*/ 47 w 93"/>
                <a:gd name="T5" fmla="*/ 162 h 162"/>
                <a:gd name="T6" fmla="*/ 93 w 93"/>
                <a:gd name="T7" fmla="*/ 0 h 162"/>
                <a:gd name="T8" fmla="*/ 47 w 93"/>
                <a:gd name="T9" fmla="*/ 46 h 1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 h="162">
                  <a:moveTo>
                    <a:pt x="47" y="46"/>
                  </a:moveTo>
                  <a:lnTo>
                    <a:pt x="0" y="0"/>
                  </a:lnTo>
                  <a:lnTo>
                    <a:pt x="47" y="162"/>
                  </a:lnTo>
                  <a:lnTo>
                    <a:pt x="93" y="0"/>
                  </a:lnTo>
                  <a:lnTo>
                    <a:pt x="47" y="46"/>
                  </a:lnTo>
                  <a:close/>
                </a:path>
              </a:pathLst>
            </a:custGeom>
            <a:solidFill>
              <a:srgbClr val="000000"/>
            </a:solidFill>
            <a:ln w="11" cap="flat">
              <a:solidFill>
                <a:srgbClr val="000000"/>
              </a:solidFill>
              <a:prstDash val="solid"/>
              <a:miter lim="800000"/>
              <a:headEnd/>
              <a:tailEnd/>
            </a:ln>
          </p:spPr>
          <p:txBody>
            <a:bodyPr/>
            <a:lstStyle/>
            <a:p>
              <a:endParaRPr lang="en-US"/>
            </a:p>
          </p:txBody>
        </p:sp>
        <p:sp>
          <p:nvSpPr>
            <p:cNvPr id="100381" name="Rectangle 25"/>
            <p:cNvSpPr>
              <a:spLocks noChangeArrowheads="1"/>
            </p:cNvSpPr>
            <p:nvPr/>
          </p:nvSpPr>
          <p:spPr bwMode="auto">
            <a:xfrm>
              <a:off x="1762" y="3789"/>
              <a:ext cx="228"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600">
                  <a:solidFill>
                    <a:srgbClr val="000000"/>
                  </a:solidFill>
                  <a:latin typeface="Bitstream Vera Sans"/>
                </a:rPr>
                <a:t>(a)</a:t>
              </a:r>
              <a:endParaRPr lang="en-US">
                <a:latin typeface="Arial" pitchFamily="34" charset="0"/>
              </a:endParaRPr>
            </a:p>
          </p:txBody>
        </p:sp>
        <p:sp>
          <p:nvSpPr>
            <p:cNvPr id="100382" name="Rectangle 26"/>
            <p:cNvSpPr>
              <a:spLocks noChangeArrowheads="1"/>
            </p:cNvSpPr>
            <p:nvPr/>
          </p:nvSpPr>
          <p:spPr bwMode="auto">
            <a:xfrm>
              <a:off x="2674" y="3787"/>
              <a:ext cx="237"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600">
                  <a:solidFill>
                    <a:srgbClr val="000000"/>
                  </a:solidFill>
                  <a:latin typeface="Bitstream Vera Sans"/>
                </a:rPr>
                <a:t>(b)</a:t>
              </a:r>
              <a:endParaRPr lang="en-US">
                <a:latin typeface="Arial" pitchFamily="34" charset="0"/>
              </a:endParaRPr>
            </a:p>
          </p:txBody>
        </p:sp>
        <p:sp>
          <p:nvSpPr>
            <p:cNvPr id="100383" name="Rectangle 27"/>
            <p:cNvSpPr>
              <a:spLocks noChangeArrowheads="1"/>
            </p:cNvSpPr>
            <p:nvPr/>
          </p:nvSpPr>
          <p:spPr bwMode="auto">
            <a:xfrm>
              <a:off x="3540" y="3794"/>
              <a:ext cx="216"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600">
                  <a:solidFill>
                    <a:srgbClr val="000000"/>
                  </a:solidFill>
                  <a:latin typeface="Bitstream Vera Sans"/>
                </a:rPr>
                <a:t>(c)</a:t>
              </a:r>
              <a:endParaRPr lang="en-US">
                <a:latin typeface="Arial" pitchFamily="34" charset="0"/>
              </a:endParaRPr>
            </a:p>
          </p:txBody>
        </p:sp>
        <p:sp>
          <p:nvSpPr>
            <p:cNvPr id="100384" name="Rectangle 28"/>
            <p:cNvSpPr>
              <a:spLocks noChangeArrowheads="1"/>
            </p:cNvSpPr>
            <p:nvPr/>
          </p:nvSpPr>
          <p:spPr bwMode="auto">
            <a:xfrm>
              <a:off x="4400" y="3794"/>
              <a:ext cx="237"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600">
                  <a:solidFill>
                    <a:srgbClr val="000000"/>
                  </a:solidFill>
                  <a:latin typeface="Bitstream Vera Sans"/>
                </a:rPr>
                <a:t>(d)</a:t>
              </a:r>
              <a:endParaRPr lang="en-US">
                <a:latin typeface="Arial" pitchFamily="34" charset="0"/>
              </a:endParaRPr>
            </a:p>
          </p:txBody>
        </p:sp>
      </p:grpSp>
      <p:pic>
        <p:nvPicPr>
          <p:cNvPr id="33" name="Picture 9"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PhAnim="0">
  <p:cSld name="page75">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a:xfrm>
            <a:off x="10067279" y="6356351"/>
            <a:ext cx="561975" cy="365125"/>
          </a:xfrm>
        </p:spPr>
        <p:txBody>
          <a:bodyPr/>
          <a:lstStyle/>
          <a:p>
            <a:pPr>
              <a:defRPr/>
            </a:pPr>
            <a:fld id="{E0507936-5021-45EF-84DC-C3A0F423C8D3}" type="slidenum">
              <a:rPr/>
              <a:pPr>
                <a:defRPr/>
              </a:pPr>
              <a:t>76</a:t>
            </a:fld>
            <a:endParaRPr/>
          </a:p>
        </p:txBody>
      </p:sp>
      <p:sp>
        <p:nvSpPr>
          <p:cNvPr id="2" name="Title 1"/>
          <p:cNvSpPr txBox="1">
            <a:spLocks noGrp="1"/>
          </p:cNvSpPr>
          <p:nvPr>
            <p:ph type="title" idx="4294967295"/>
          </p:nvPr>
        </p:nvSpPr>
        <p:spPr>
          <a:xfrm>
            <a:off x="1752600" y="206376"/>
            <a:ext cx="87630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Working with the Stack</a:t>
            </a:r>
          </a:p>
        </p:txBody>
      </p:sp>
      <p:sp>
        <p:nvSpPr>
          <p:cNvPr id="3" name="Text Placeholder 2"/>
          <p:cNvSpPr txBox="1">
            <a:spLocks noGrp="1"/>
          </p:cNvSpPr>
          <p:nvPr>
            <p:ph type="body" idx="4294967295"/>
          </p:nvPr>
        </p:nvSpPr>
        <p:spPr bwMode="auto">
          <a:xfrm>
            <a:off x="2171700" y="1447801"/>
            <a:ext cx="8572500" cy="45259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Autofit/>
          </a:bodyPr>
          <a:lstStyle>
            <a:lvl1pPr marL="431800" indent="-323850">
              <a:defRPr sz="3200">
                <a:solidFill>
                  <a:srgbClr val="000000"/>
                </a:solidFill>
                <a:latin typeface="Calibri" pitchFamily="34" charset="0"/>
              </a:defRPr>
            </a:lvl1pPr>
            <a:lvl2pPr marL="863600" indent="-323850">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sz="2400" dirty="0">
                <a:ea typeface="Microsoft YaHei"/>
              </a:rPr>
              <a:t>Allocate a part of the memory to </a:t>
            </a:r>
            <a:r>
              <a:rPr lang="en-US" sz="2400" dirty="0">
                <a:solidFill>
                  <a:srgbClr val="008000"/>
                </a:solidFill>
                <a:ea typeface="Microsoft YaHei"/>
              </a:rPr>
              <a:t>save the stack</a:t>
            </a:r>
          </a:p>
          <a:p>
            <a:pPr>
              <a:spcBef>
                <a:spcPct val="0"/>
              </a:spcBef>
              <a:spcAft>
                <a:spcPts val="1413"/>
              </a:spcAft>
            </a:pPr>
            <a:r>
              <a:rPr lang="en-US" sz="2400" dirty="0">
                <a:ea typeface="Microsoft YaHei"/>
              </a:rPr>
              <a:t>Traditionally </a:t>
            </a:r>
            <a:r>
              <a:rPr lang="en-US" sz="2400" dirty="0">
                <a:solidFill>
                  <a:srgbClr val="0000FF"/>
                </a:solidFill>
                <a:ea typeface="Microsoft YaHei"/>
              </a:rPr>
              <a:t>stacks</a:t>
            </a:r>
            <a:r>
              <a:rPr lang="en-US" sz="2400" dirty="0">
                <a:ea typeface="Microsoft YaHei"/>
              </a:rPr>
              <a:t> are downward growing.</a:t>
            </a:r>
          </a:p>
          <a:p>
            <a:pPr lvl="1">
              <a:spcBef>
                <a:spcPct val="0"/>
              </a:spcBef>
              <a:spcAft>
                <a:spcPts val="1138"/>
              </a:spcAft>
            </a:pPr>
            <a:r>
              <a:rPr lang="en-US" sz="1800" dirty="0">
                <a:ea typeface="Microsoft YaHei"/>
              </a:rPr>
              <a:t>The first activation block starts at the </a:t>
            </a:r>
            <a:r>
              <a:rPr lang="en-US" sz="1800" dirty="0">
                <a:solidFill>
                  <a:srgbClr val="FF0000"/>
                </a:solidFill>
                <a:ea typeface="Microsoft YaHei"/>
              </a:rPr>
              <a:t>highest address</a:t>
            </a:r>
          </a:p>
          <a:p>
            <a:pPr lvl="1">
              <a:spcBef>
                <a:spcPct val="0"/>
              </a:spcBef>
              <a:spcAft>
                <a:spcPts val="1138"/>
              </a:spcAft>
            </a:pPr>
            <a:r>
              <a:rPr lang="en-US" sz="1800" dirty="0">
                <a:ea typeface="Microsoft YaHei"/>
              </a:rPr>
              <a:t>Subsequent activation blocks are</a:t>
            </a:r>
            <a:r>
              <a:rPr lang="en-US" sz="1800" dirty="0">
                <a:solidFill>
                  <a:srgbClr val="008000"/>
                </a:solidFill>
                <a:ea typeface="Microsoft YaHei"/>
              </a:rPr>
              <a:t> allocated lower addresses</a:t>
            </a:r>
          </a:p>
          <a:p>
            <a:pPr>
              <a:spcBef>
                <a:spcPct val="0"/>
              </a:spcBef>
              <a:spcAft>
                <a:spcPts val="1413"/>
              </a:spcAft>
            </a:pPr>
            <a:r>
              <a:rPr lang="en-US" sz="2400" dirty="0">
                <a:ea typeface="Microsoft YaHei"/>
              </a:rPr>
              <a:t>The </a:t>
            </a:r>
            <a:r>
              <a:rPr lang="en-US" sz="2400" dirty="0">
                <a:solidFill>
                  <a:srgbClr val="0000FF"/>
                </a:solidFill>
                <a:ea typeface="Microsoft YaHei"/>
              </a:rPr>
              <a:t>stack pointer register (</a:t>
            </a:r>
            <a:r>
              <a:rPr lang="en-US" sz="2400" dirty="0" err="1">
                <a:solidFill>
                  <a:srgbClr val="0000FF"/>
                </a:solidFill>
                <a:ea typeface="Microsoft YaHei"/>
              </a:rPr>
              <a:t>sp</a:t>
            </a:r>
            <a:r>
              <a:rPr lang="en-US" sz="2400" dirty="0">
                <a:solidFill>
                  <a:srgbClr val="0000FF"/>
                </a:solidFill>
                <a:ea typeface="Microsoft YaHei"/>
              </a:rPr>
              <a:t>  (14))</a:t>
            </a:r>
            <a:r>
              <a:rPr lang="en-US" sz="2400" dirty="0">
                <a:ea typeface="Microsoft YaHei"/>
              </a:rPr>
              <a:t> points to the beginning of an activation block</a:t>
            </a:r>
          </a:p>
          <a:p>
            <a:pPr>
              <a:spcBef>
                <a:spcPct val="0"/>
              </a:spcBef>
              <a:spcAft>
                <a:spcPts val="1413"/>
              </a:spcAft>
            </a:pPr>
            <a:r>
              <a:rPr lang="en-US" sz="2400" dirty="0">
                <a:ea typeface="Microsoft YaHei"/>
              </a:rPr>
              <a:t>Allocating an activation block :</a:t>
            </a:r>
          </a:p>
          <a:p>
            <a:pPr lvl="1">
              <a:spcBef>
                <a:spcPct val="0"/>
              </a:spcBef>
              <a:spcAft>
                <a:spcPts val="1138"/>
              </a:spcAft>
            </a:pPr>
            <a:r>
              <a:rPr lang="en-US" sz="2400" dirty="0" err="1">
                <a:ea typeface="Microsoft YaHei"/>
              </a:rPr>
              <a:t>sp</a:t>
            </a:r>
            <a:r>
              <a:rPr lang="en-US" sz="2400" dirty="0">
                <a:ea typeface="Microsoft YaHei"/>
              </a:rPr>
              <a:t> ← </a:t>
            </a:r>
            <a:r>
              <a:rPr lang="en-US" sz="2400" dirty="0" err="1">
                <a:ea typeface="Microsoft YaHei"/>
              </a:rPr>
              <a:t>sp</a:t>
            </a:r>
            <a:r>
              <a:rPr lang="en-US" sz="2400" dirty="0">
                <a:ea typeface="Microsoft YaHei"/>
              </a:rPr>
              <a:t> - &lt;constant&gt;</a:t>
            </a:r>
          </a:p>
          <a:p>
            <a:pPr>
              <a:spcBef>
                <a:spcPct val="0"/>
              </a:spcBef>
              <a:spcAft>
                <a:spcPts val="1413"/>
              </a:spcAft>
            </a:pPr>
            <a:r>
              <a:rPr lang="en-US" sz="2400" dirty="0">
                <a:ea typeface="Microsoft YaHei"/>
              </a:rPr>
              <a:t>De-allocating an activation block :</a:t>
            </a:r>
          </a:p>
          <a:p>
            <a:pPr lvl="1">
              <a:spcBef>
                <a:spcPct val="0"/>
              </a:spcBef>
              <a:spcAft>
                <a:spcPts val="1138"/>
              </a:spcAft>
            </a:pPr>
            <a:r>
              <a:rPr lang="en-US" sz="2400" dirty="0" err="1">
                <a:ea typeface="Microsoft YaHei"/>
              </a:rPr>
              <a:t>sp</a:t>
            </a:r>
            <a:r>
              <a:rPr lang="en-US" sz="2400" dirty="0">
                <a:ea typeface="Microsoft YaHei"/>
              </a:rPr>
              <a:t> ← </a:t>
            </a:r>
            <a:r>
              <a:rPr lang="en-US" sz="2400" dirty="0" err="1">
                <a:ea typeface="Microsoft YaHei"/>
              </a:rPr>
              <a:t>sp</a:t>
            </a:r>
            <a:r>
              <a:rPr lang="en-US" sz="2400" dirty="0">
                <a:ea typeface="Microsoft YaHei"/>
              </a:rPr>
              <a:t> + &lt;constant&gt;</a:t>
            </a:r>
          </a:p>
        </p:txBody>
      </p:sp>
      <p:pic>
        <p:nvPicPr>
          <p:cNvPr id="6"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name="page76">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a:xfrm>
            <a:off x="10067279" y="6356351"/>
            <a:ext cx="561975" cy="365125"/>
          </a:xfrm>
        </p:spPr>
        <p:txBody>
          <a:bodyPr/>
          <a:lstStyle/>
          <a:p>
            <a:pPr>
              <a:defRPr/>
            </a:pPr>
            <a:fld id="{A189CBA9-1203-4C59-8160-876FE09D9E5B}" type="slidenum">
              <a:rPr/>
              <a:pPr>
                <a:defRPr/>
              </a:pPr>
              <a:t>77</a:t>
            </a:fld>
            <a:endParaRPr/>
          </a:p>
        </p:txBody>
      </p:sp>
      <p:sp>
        <p:nvSpPr>
          <p:cNvPr id="2" name="Title 1"/>
          <p:cNvSpPr txBox="1">
            <a:spLocks noGrp="1"/>
          </p:cNvSpPr>
          <p:nvPr>
            <p:ph type="title" idx="4294967295"/>
          </p:nvPr>
        </p:nvSpPr>
        <p:spPr>
          <a:xfrm>
            <a:off x="1752600" y="228601"/>
            <a:ext cx="868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What</a:t>
            </a:r>
            <a:r>
              <a:rPr lang="fr-FR" dirty="0">
                <a:solidFill>
                  <a:schemeClr val="tx1"/>
                </a:solidFill>
              </a:rPr>
              <a:t> has the Stack </a:t>
            </a:r>
            <a:r>
              <a:rPr lang="fr-FR" dirty="0" err="1">
                <a:solidFill>
                  <a:schemeClr val="tx1"/>
                </a:solidFill>
              </a:rPr>
              <a:t>Solved</a:t>
            </a:r>
            <a:r>
              <a:rPr lang="fr-FR" dirty="0">
                <a:solidFill>
                  <a:schemeClr val="tx1"/>
                </a:solidFill>
              </a:rPr>
              <a:t> ?</a:t>
            </a:r>
          </a:p>
        </p:txBody>
      </p:sp>
      <p:sp>
        <p:nvSpPr>
          <p:cNvPr id="102405" name="Text Placeholder 2"/>
          <p:cNvSpPr txBox="1">
            <a:spLocks noGrp="1"/>
          </p:cNvSpPr>
          <p:nvPr>
            <p:ph type="body" idx="4294967295"/>
          </p:nvPr>
        </p:nvSpPr>
        <p:spPr bwMode="auto">
          <a:xfrm>
            <a:off x="1828800" y="1600201"/>
            <a:ext cx="8572500" cy="45259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lvl1pPr marL="431800" indent="-323850">
              <a:defRPr sz="3200">
                <a:solidFill>
                  <a:srgbClr val="000000"/>
                </a:solidFill>
                <a:latin typeface="Calibri" pitchFamily="34" charset="0"/>
              </a:defRPr>
            </a:lvl1pPr>
            <a:lvl2pPr marL="863600" indent="-323850">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sz="2600" dirty="0">
                <a:solidFill>
                  <a:srgbClr val="0000FF"/>
                </a:solidFill>
                <a:ea typeface="Microsoft YaHei"/>
              </a:rPr>
              <a:t>Space problem</a:t>
            </a:r>
          </a:p>
          <a:p>
            <a:pPr lvl="1">
              <a:spcBef>
                <a:spcPct val="0"/>
              </a:spcBef>
              <a:spcAft>
                <a:spcPts val="1138"/>
              </a:spcAft>
            </a:pPr>
            <a:r>
              <a:rPr lang="en-US" sz="2000" dirty="0">
                <a:ea typeface="Microsoft YaHei"/>
              </a:rPr>
              <a:t>Pass as many parameters as required in the activation block</a:t>
            </a:r>
          </a:p>
          <a:p>
            <a:pPr>
              <a:spcBef>
                <a:spcPct val="0"/>
              </a:spcBef>
              <a:spcAft>
                <a:spcPts val="1413"/>
              </a:spcAft>
            </a:pPr>
            <a:r>
              <a:rPr lang="en-US" sz="2600" dirty="0">
                <a:solidFill>
                  <a:srgbClr val="0000FF"/>
                </a:solidFill>
                <a:ea typeface="Microsoft YaHei"/>
              </a:rPr>
              <a:t>Overwrite problem</a:t>
            </a:r>
          </a:p>
          <a:p>
            <a:pPr lvl="1">
              <a:spcBef>
                <a:spcPct val="0"/>
              </a:spcBef>
              <a:spcAft>
                <a:spcPts val="1138"/>
              </a:spcAft>
            </a:pPr>
            <a:r>
              <a:rPr lang="en-US" sz="2000" dirty="0">
                <a:ea typeface="Microsoft YaHei"/>
              </a:rPr>
              <a:t>Solved by activation blocks</a:t>
            </a:r>
          </a:p>
          <a:p>
            <a:pPr>
              <a:spcBef>
                <a:spcPct val="0"/>
              </a:spcBef>
              <a:spcAft>
                <a:spcPts val="1413"/>
              </a:spcAft>
            </a:pPr>
            <a:r>
              <a:rPr lang="en-US" sz="2600" dirty="0">
                <a:solidFill>
                  <a:srgbClr val="0000FF"/>
                </a:solidFill>
                <a:ea typeface="Microsoft YaHei"/>
              </a:rPr>
              <a:t>Management of activation blocks</a:t>
            </a:r>
          </a:p>
          <a:p>
            <a:pPr lvl="1">
              <a:spcBef>
                <a:spcPct val="0"/>
              </a:spcBef>
              <a:spcAft>
                <a:spcPts val="1138"/>
              </a:spcAft>
            </a:pPr>
            <a:r>
              <a:rPr lang="en-US" sz="2000" dirty="0">
                <a:ea typeface="Microsoft YaHei"/>
              </a:rPr>
              <a:t>Solved by the notion of the stack</a:t>
            </a:r>
          </a:p>
          <a:p>
            <a:pPr>
              <a:spcBef>
                <a:spcPct val="0"/>
              </a:spcBef>
              <a:spcAft>
                <a:spcPts val="1413"/>
              </a:spcAft>
            </a:pPr>
            <a:r>
              <a:rPr lang="en-US" sz="2600" dirty="0">
                <a:solidFill>
                  <a:srgbClr val="008000"/>
                </a:solidFill>
                <a:ea typeface="Microsoft YaHei"/>
              </a:rPr>
              <a:t>The stack needs to primarily be managed in software</a:t>
            </a:r>
          </a:p>
        </p:txBody>
      </p:sp>
      <p:pic>
        <p:nvPicPr>
          <p:cNvPr id="6"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name="page77">
    <p:spTree>
      <p:nvGrpSpPr>
        <p:cNvPr id="1" name=""/>
        <p:cNvGrpSpPr/>
        <p:nvPr/>
      </p:nvGrpSpPr>
      <p:grpSpPr>
        <a:xfrm>
          <a:off x="0" y="0"/>
          <a:ext cx="0" cy="0"/>
          <a:chOff x="0" y="0"/>
          <a:chExt cx="0" cy="0"/>
        </a:xfrm>
      </p:grpSpPr>
      <p:sp>
        <p:nvSpPr>
          <p:cNvPr id="5" name="Slide Number Placeholder 1"/>
          <p:cNvSpPr>
            <a:spLocks noGrp="1"/>
          </p:cNvSpPr>
          <p:nvPr>
            <p:ph type="sldNum" sz="quarter" idx="12"/>
          </p:nvPr>
        </p:nvSpPr>
        <p:spPr>
          <a:xfrm>
            <a:off x="10067279" y="6356351"/>
            <a:ext cx="561975" cy="365125"/>
          </a:xfrm>
        </p:spPr>
        <p:txBody>
          <a:bodyPr/>
          <a:lstStyle/>
          <a:p>
            <a:pPr>
              <a:defRPr/>
            </a:pPr>
            <a:fld id="{736635B3-4E89-4DD9-B473-230BAB315618}" type="slidenum">
              <a:rPr/>
              <a:pPr>
                <a:defRPr/>
              </a:pPr>
              <a:t>78</a:t>
            </a:fld>
            <a:endParaRPr/>
          </a:p>
        </p:txBody>
      </p:sp>
      <p:sp>
        <p:nvSpPr>
          <p:cNvPr id="2" name="Title 1"/>
          <p:cNvSpPr txBox="1">
            <a:spLocks noGrp="1"/>
          </p:cNvSpPr>
          <p:nvPr>
            <p:ph type="title" idx="4294967295"/>
          </p:nvPr>
        </p:nvSpPr>
        <p:spPr>
          <a:xfrm>
            <a:off x="1752600" y="282576"/>
            <a:ext cx="868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call and </a:t>
            </a:r>
            <a:r>
              <a:rPr lang="fr-FR" dirty="0" err="1">
                <a:solidFill>
                  <a:schemeClr val="tx1"/>
                </a:solidFill>
              </a:rPr>
              <a:t>ret</a:t>
            </a:r>
            <a:r>
              <a:rPr lang="fr-FR" dirty="0">
                <a:solidFill>
                  <a:schemeClr val="tx1"/>
                </a:solidFill>
              </a:rPr>
              <a:t> instructions</a:t>
            </a:r>
          </a:p>
        </p:txBody>
      </p:sp>
      <p:sp>
        <p:nvSpPr>
          <p:cNvPr id="103429" name="Text Placeholder 2"/>
          <p:cNvSpPr txBox="1">
            <a:spLocks noGrp="1"/>
          </p:cNvSpPr>
          <p:nvPr>
            <p:ph type="body" idx="4294967295"/>
          </p:nvPr>
        </p:nvSpPr>
        <p:spPr bwMode="auto">
          <a:xfrm>
            <a:off x="1881424" y="3237079"/>
            <a:ext cx="8481776" cy="30305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lvl1pPr marL="431800" indent="-323850">
              <a:defRPr sz="3200">
                <a:solidFill>
                  <a:srgbClr val="000000"/>
                </a:solidFill>
                <a:latin typeface="Calibri" pitchFamily="34" charset="0"/>
              </a:defRPr>
            </a:lvl1pPr>
            <a:lvl2pPr marL="863600" indent="-323850">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dirty="0" err="1">
                <a:solidFill>
                  <a:srgbClr val="FF0000"/>
                </a:solidFill>
                <a:ea typeface="Microsoft YaHei"/>
              </a:rPr>
              <a:t>ra</a:t>
            </a:r>
            <a:r>
              <a:rPr lang="en-US" dirty="0">
                <a:solidFill>
                  <a:srgbClr val="0000FF"/>
                </a:solidFill>
                <a:ea typeface="Microsoft YaHei"/>
              </a:rPr>
              <a:t> </a:t>
            </a:r>
            <a:r>
              <a:rPr lang="en-US" dirty="0">
                <a:solidFill>
                  <a:schemeClr val="tx1"/>
                </a:solidFill>
                <a:ea typeface="Microsoft YaHei"/>
              </a:rPr>
              <a:t>(or r15) </a:t>
            </a:r>
            <a:r>
              <a:rPr lang="en-US" dirty="0">
                <a:solidFill>
                  <a:schemeClr val="tx1"/>
                </a:solidFill>
                <a:ea typeface="Microsoft YaHei"/>
                <a:sym typeface="Wingdings" panose="05000000000000000000" pitchFamily="2" charset="2"/>
              </a:rPr>
              <a:t> return address register</a:t>
            </a:r>
            <a:endParaRPr lang="en-US" dirty="0">
              <a:solidFill>
                <a:schemeClr val="tx1"/>
              </a:solidFill>
              <a:ea typeface="Microsoft YaHei"/>
            </a:endParaRPr>
          </a:p>
          <a:p>
            <a:pPr>
              <a:spcBef>
                <a:spcPct val="0"/>
              </a:spcBef>
              <a:spcAft>
                <a:spcPts val="1413"/>
              </a:spcAft>
            </a:pPr>
            <a:r>
              <a:rPr lang="en-US" dirty="0">
                <a:solidFill>
                  <a:srgbClr val="0000FF"/>
                </a:solidFill>
                <a:ea typeface="Microsoft YaHei"/>
              </a:rPr>
              <a:t>call</a:t>
            </a:r>
            <a:r>
              <a:rPr lang="en-US" dirty="0">
                <a:ea typeface="Microsoft YaHei"/>
              </a:rPr>
              <a:t> instruction</a:t>
            </a:r>
          </a:p>
          <a:p>
            <a:pPr lvl="1">
              <a:spcBef>
                <a:spcPct val="0"/>
              </a:spcBef>
              <a:spcAft>
                <a:spcPts val="1138"/>
              </a:spcAft>
            </a:pPr>
            <a:r>
              <a:rPr lang="en-US" sz="2400" dirty="0">
                <a:ea typeface="Microsoft YaHei"/>
              </a:rPr>
              <a:t>Puts </a:t>
            </a:r>
            <a:r>
              <a:rPr lang="en-US" sz="2400" i="1" dirty="0">
                <a:solidFill>
                  <a:srgbClr val="B84700"/>
                </a:solidFill>
                <a:ea typeface="Microsoft YaHei"/>
              </a:rPr>
              <a:t>pc + 4</a:t>
            </a:r>
            <a:r>
              <a:rPr lang="en-US" sz="2400" dirty="0">
                <a:ea typeface="Microsoft YaHei"/>
              </a:rPr>
              <a:t> in </a:t>
            </a:r>
            <a:r>
              <a:rPr lang="en-US" sz="2400" dirty="0" err="1">
                <a:solidFill>
                  <a:srgbClr val="2323DC"/>
                </a:solidFill>
                <a:ea typeface="Microsoft YaHei"/>
              </a:rPr>
              <a:t>ra</a:t>
            </a:r>
            <a:r>
              <a:rPr lang="en-US" sz="2400" dirty="0">
                <a:ea typeface="Microsoft YaHei"/>
              </a:rPr>
              <a:t>, and jumps to the function</a:t>
            </a:r>
          </a:p>
          <a:p>
            <a:pPr>
              <a:spcBef>
                <a:spcPct val="0"/>
              </a:spcBef>
              <a:spcAft>
                <a:spcPts val="1413"/>
              </a:spcAft>
            </a:pPr>
            <a:r>
              <a:rPr lang="en-US" dirty="0">
                <a:solidFill>
                  <a:srgbClr val="2300DC"/>
                </a:solidFill>
                <a:ea typeface="Microsoft YaHei"/>
              </a:rPr>
              <a:t>ret</a:t>
            </a:r>
            <a:r>
              <a:rPr lang="en-US" dirty="0">
                <a:ea typeface="Microsoft YaHei"/>
              </a:rPr>
              <a:t> instruction</a:t>
            </a:r>
          </a:p>
          <a:p>
            <a:pPr lvl="1">
              <a:spcBef>
                <a:spcPct val="0"/>
              </a:spcBef>
              <a:spcAft>
                <a:spcPts val="1138"/>
              </a:spcAft>
            </a:pPr>
            <a:r>
              <a:rPr lang="en-US" sz="2400" dirty="0">
                <a:ea typeface="Microsoft YaHei"/>
              </a:rPr>
              <a:t>Puts </a:t>
            </a:r>
            <a:r>
              <a:rPr lang="en-US" sz="2400" i="1" dirty="0" err="1">
                <a:solidFill>
                  <a:srgbClr val="0000FF"/>
                </a:solidFill>
                <a:ea typeface="Microsoft YaHei"/>
              </a:rPr>
              <a:t>ra</a:t>
            </a:r>
            <a:r>
              <a:rPr lang="en-US" sz="2400" dirty="0">
                <a:ea typeface="Microsoft YaHei"/>
              </a:rPr>
              <a:t> in </a:t>
            </a:r>
            <a:r>
              <a:rPr lang="en-US" sz="2400" i="1" dirty="0">
                <a:solidFill>
                  <a:srgbClr val="DC2300"/>
                </a:solidFill>
                <a:ea typeface="Microsoft YaHei"/>
              </a:rPr>
              <a:t>pc</a:t>
            </a:r>
          </a:p>
        </p:txBody>
      </p:sp>
      <p:sp>
        <p:nvSpPr>
          <p:cNvPr id="11271" name="AutoShape 38"/>
          <p:cNvSpPr>
            <a:spLocks noChangeAspect="1" noChangeArrowheads="1" noTextEdit="1"/>
          </p:cNvSpPr>
          <p:nvPr/>
        </p:nvSpPr>
        <p:spPr bwMode="auto">
          <a:xfrm>
            <a:off x="3276600" y="1734940"/>
            <a:ext cx="5943600" cy="836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2" name="Line 40"/>
          <p:cNvSpPr>
            <a:spLocks noChangeShapeType="1"/>
          </p:cNvSpPr>
          <p:nvPr/>
        </p:nvSpPr>
        <p:spPr bwMode="auto">
          <a:xfrm>
            <a:off x="3538539" y="1854200"/>
            <a:ext cx="5864225" cy="0"/>
          </a:xfrm>
          <a:prstGeom prst="line">
            <a:avLst/>
          </a:prstGeom>
          <a:noFill/>
          <a:ln w="11" cap="flat">
            <a:solidFill>
              <a:srgbClr val="1A1B1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73" name="Line 41"/>
          <p:cNvSpPr>
            <a:spLocks noChangeShapeType="1"/>
          </p:cNvSpPr>
          <p:nvPr/>
        </p:nvSpPr>
        <p:spPr bwMode="auto">
          <a:xfrm flipV="1">
            <a:off x="3589338" y="1871664"/>
            <a:ext cx="0" cy="303213"/>
          </a:xfrm>
          <a:prstGeom prst="line">
            <a:avLst/>
          </a:prstGeom>
          <a:noFill/>
          <a:ln w="11" cap="flat">
            <a:solidFill>
              <a:srgbClr val="1A1B1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74" name="Rectangle 42"/>
          <p:cNvSpPr>
            <a:spLocks noChangeArrowheads="1"/>
          </p:cNvSpPr>
          <p:nvPr/>
        </p:nvSpPr>
        <p:spPr bwMode="auto">
          <a:xfrm>
            <a:off x="3741739" y="1854201"/>
            <a:ext cx="83837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000" dirty="0">
                <a:solidFill>
                  <a:srgbClr val="1A1B1C"/>
                </a:solidFill>
                <a:latin typeface="Times New Roman" pitchFamily="18" charset="0"/>
              </a:rPr>
              <a:t>call .foo</a:t>
            </a:r>
            <a:endParaRPr lang="en-US" dirty="0">
              <a:latin typeface="Arial" pitchFamily="34" charset="0"/>
            </a:endParaRPr>
          </a:p>
        </p:txBody>
      </p:sp>
      <p:sp>
        <p:nvSpPr>
          <p:cNvPr id="11275" name="Line 43"/>
          <p:cNvSpPr>
            <a:spLocks noChangeShapeType="1"/>
          </p:cNvSpPr>
          <p:nvPr/>
        </p:nvSpPr>
        <p:spPr bwMode="auto">
          <a:xfrm flipV="1">
            <a:off x="4873625" y="1871664"/>
            <a:ext cx="0" cy="303213"/>
          </a:xfrm>
          <a:prstGeom prst="line">
            <a:avLst/>
          </a:prstGeom>
          <a:noFill/>
          <a:ln w="11" cap="flat">
            <a:solidFill>
              <a:srgbClr val="1A1B1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76" name="Line 44"/>
          <p:cNvSpPr>
            <a:spLocks noChangeShapeType="1"/>
          </p:cNvSpPr>
          <p:nvPr/>
        </p:nvSpPr>
        <p:spPr bwMode="auto">
          <a:xfrm>
            <a:off x="3538539" y="2174875"/>
            <a:ext cx="5864225" cy="0"/>
          </a:xfrm>
          <a:prstGeom prst="line">
            <a:avLst/>
          </a:prstGeom>
          <a:noFill/>
          <a:ln w="11" cap="flat">
            <a:solidFill>
              <a:srgbClr val="1A1B1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77" name="Line 45"/>
          <p:cNvSpPr>
            <a:spLocks noChangeShapeType="1"/>
          </p:cNvSpPr>
          <p:nvPr/>
        </p:nvSpPr>
        <p:spPr bwMode="auto">
          <a:xfrm flipV="1">
            <a:off x="9402763" y="1871664"/>
            <a:ext cx="0" cy="303213"/>
          </a:xfrm>
          <a:prstGeom prst="line">
            <a:avLst/>
          </a:prstGeom>
          <a:noFill/>
          <a:ln w="11" cap="flat">
            <a:solidFill>
              <a:srgbClr val="1A1B1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78" name="Line 46"/>
          <p:cNvSpPr>
            <a:spLocks noChangeShapeType="1"/>
          </p:cNvSpPr>
          <p:nvPr/>
        </p:nvSpPr>
        <p:spPr bwMode="auto">
          <a:xfrm flipV="1">
            <a:off x="9336088" y="1871664"/>
            <a:ext cx="0" cy="303213"/>
          </a:xfrm>
          <a:prstGeom prst="line">
            <a:avLst/>
          </a:prstGeom>
          <a:noFill/>
          <a:ln w="11" cap="flat">
            <a:solidFill>
              <a:srgbClr val="1A1B1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79" name="Line 47"/>
          <p:cNvSpPr>
            <a:spLocks noChangeShapeType="1"/>
          </p:cNvSpPr>
          <p:nvPr/>
        </p:nvSpPr>
        <p:spPr bwMode="auto">
          <a:xfrm flipV="1">
            <a:off x="3589338" y="2174875"/>
            <a:ext cx="0" cy="304800"/>
          </a:xfrm>
          <a:prstGeom prst="line">
            <a:avLst/>
          </a:prstGeom>
          <a:noFill/>
          <a:ln w="11" cap="flat">
            <a:solidFill>
              <a:srgbClr val="1A1B1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80" name="Rectangle 48"/>
          <p:cNvSpPr>
            <a:spLocks noChangeArrowheads="1"/>
          </p:cNvSpPr>
          <p:nvPr/>
        </p:nvSpPr>
        <p:spPr bwMode="auto">
          <a:xfrm>
            <a:off x="3741738" y="2176464"/>
            <a:ext cx="26930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000">
                <a:solidFill>
                  <a:srgbClr val="1A1B1C"/>
                </a:solidFill>
                <a:latin typeface="Times New Roman" pitchFamily="18" charset="0"/>
              </a:rPr>
              <a:t>ret</a:t>
            </a:r>
            <a:endParaRPr lang="en-US">
              <a:latin typeface="Arial" pitchFamily="34" charset="0"/>
            </a:endParaRPr>
          </a:p>
        </p:txBody>
      </p:sp>
      <p:sp>
        <p:nvSpPr>
          <p:cNvPr id="11281" name="Line 49"/>
          <p:cNvSpPr>
            <a:spLocks noChangeShapeType="1"/>
          </p:cNvSpPr>
          <p:nvPr/>
        </p:nvSpPr>
        <p:spPr bwMode="auto">
          <a:xfrm flipV="1">
            <a:off x="4873625" y="2174875"/>
            <a:ext cx="0" cy="304800"/>
          </a:xfrm>
          <a:prstGeom prst="line">
            <a:avLst/>
          </a:prstGeom>
          <a:noFill/>
          <a:ln w="11" cap="flat">
            <a:solidFill>
              <a:srgbClr val="1A1B1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82" name="Line 50"/>
          <p:cNvSpPr>
            <a:spLocks noChangeShapeType="1"/>
          </p:cNvSpPr>
          <p:nvPr/>
        </p:nvSpPr>
        <p:spPr bwMode="auto">
          <a:xfrm>
            <a:off x="3538539" y="2547938"/>
            <a:ext cx="5864225" cy="0"/>
          </a:xfrm>
          <a:prstGeom prst="line">
            <a:avLst/>
          </a:prstGeom>
          <a:noFill/>
          <a:ln w="11" cap="flat">
            <a:solidFill>
              <a:srgbClr val="1A1B1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83" name="Line 51"/>
          <p:cNvSpPr>
            <a:spLocks noChangeShapeType="1"/>
          </p:cNvSpPr>
          <p:nvPr/>
        </p:nvSpPr>
        <p:spPr bwMode="auto">
          <a:xfrm>
            <a:off x="3538539" y="2479675"/>
            <a:ext cx="5864225" cy="0"/>
          </a:xfrm>
          <a:prstGeom prst="line">
            <a:avLst/>
          </a:prstGeom>
          <a:noFill/>
          <a:ln w="11" cap="flat">
            <a:solidFill>
              <a:srgbClr val="1A1B1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84" name="Line 52"/>
          <p:cNvSpPr>
            <a:spLocks noChangeShapeType="1"/>
          </p:cNvSpPr>
          <p:nvPr/>
        </p:nvSpPr>
        <p:spPr bwMode="auto">
          <a:xfrm flipV="1">
            <a:off x="9402763" y="2174875"/>
            <a:ext cx="0" cy="304800"/>
          </a:xfrm>
          <a:prstGeom prst="line">
            <a:avLst/>
          </a:prstGeom>
          <a:noFill/>
          <a:ln w="11" cap="flat">
            <a:solidFill>
              <a:srgbClr val="1A1B1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85" name="Line 53"/>
          <p:cNvSpPr>
            <a:spLocks noChangeShapeType="1"/>
          </p:cNvSpPr>
          <p:nvPr/>
        </p:nvSpPr>
        <p:spPr bwMode="auto">
          <a:xfrm flipV="1">
            <a:off x="9336088" y="2174875"/>
            <a:ext cx="0" cy="304800"/>
          </a:xfrm>
          <a:prstGeom prst="line">
            <a:avLst/>
          </a:prstGeom>
          <a:noFill/>
          <a:ln w="11" cap="flat">
            <a:solidFill>
              <a:srgbClr val="1A1B1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86" name="Line 54"/>
          <p:cNvSpPr>
            <a:spLocks noChangeShapeType="1"/>
          </p:cNvSpPr>
          <p:nvPr/>
        </p:nvSpPr>
        <p:spPr bwMode="auto">
          <a:xfrm flipV="1">
            <a:off x="3538538" y="1871664"/>
            <a:ext cx="0" cy="303213"/>
          </a:xfrm>
          <a:prstGeom prst="line">
            <a:avLst/>
          </a:prstGeom>
          <a:noFill/>
          <a:ln w="11" cap="flat">
            <a:solidFill>
              <a:srgbClr val="1A1B1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87" name="Line 55"/>
          <p:cNvSpPr>
            <a:spLocks noChangeShapeType="1"/>
          </p:cNvSpPr>
          <p:nvPr/>
        </p:nvSpPr>
        <p:spPr bwMode="auto">
          <a:xfrm flipV="1">
            <a:off x="3538538" y="2174875"/>
            <a:ext cx="0" cy="304800"/>
          </a:xfrm>
          <a:prstGeom prst="line">
            <a:avLst/>
          </a:prstGeom>
          <a:noFill/>
          <a:ln w="11" cap="flat">
            <a:solidFill>
              <a:srgbClr val="1A1B1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88" name="Line 56"/>
          <p:cNvSpPr>
            <a:spLocks noChangeShapeType="1"/>
          </p:cNvSpPr>
          <p:nvPr/>
        </p:nvSpPr>
        <p:spPr bwMode="auto">
          <a:xfrm>
            <a:off x="3538539" y="1785938"/>
            <a:ext cx="5864225" cy="0"/>
          </a:xfrm>
          <a:prstGeom prst="line">
            <a:avLst/>
          </a:prstGeom>
          <a:noFill/>
          <a:ln w="11" cap="flat">
            <a:solidFill>
              <a:srgbClr val="1A1B1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Rectangle 42"/>
          <p:cNvSpPr>
            <a:spLocks noChangeArrowheads="1"/>
          </p:cNvSpPr>
          <p:nvPr/>
        </p:nvSpPr>
        <p:spPr bwMode="auto">
          <a:xfrm>
            <a:off x="5029201" y="1845470"/>
            <a:ext cx="373031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000" i="1" dirty="0" err="1">
                <a:latin typeface="Times New Roman" pitchFamily="18" charset="0"/>
                <a:cs typeface="Times New Roman" pitchFamily="18" charset="0"/>
              </a:rPr>
              <a:t>ra</a:t>
            </a:r>
            <a:r>
              <a:rPr lang="en-US" sz="2000" i="1" dirty="0">
                <a:latin typeface="Times New Roman" pitchFamily="18" charset="0"/>
                <a:cs typeface="Times New Roman" pitchFamily="18" charset="0"/>
              </a:rPr>
              <a:t> ← PC + 4 ; PC ← address</a:t>
            </a:r>
            <a:r>
              <a:rPr lang="en-US" sz="2000" dirty="0">
                <a:latin typeface="Times New Roman" pitchFamily="18" charset="0"/>
                <a:cs typeface="Times New Roman" pitchFamily="18" charset="0"/>
              </a:rPr>
              <a:t>(.</a:t>
            </a:r>
            <a:r>
              <a:rPr lang="en-US" sz="2000" i="1" dirty="0">
                <a:latin typeface="Times New Roman" pitchFamily="18" charset="0"/>
                <a:cs typeface="Times New Roman" pitchFamily="18" charset="0"/>
              </a:rPr>
              <a:t>foo</a:t>
            </a:r>
            <a:r>
              <a:rPr lang="en-US" sz="2000" dirty="0">
                <a:latin typeface="Times New Roman" pitchFamily="18" charset="0"/>
                <a:cs typeface="Times New Roman" pitchFamily="18" charset="0"/>
              </a:rPr>
              <a:t>);</a:t>
            </a:r>
          </a:p>
        </p:txBody>
      </p:sp>
      <p:sp>
        <p:nvSpPr>
          <p:cNvPr id="61" name="Rectangle 48"/>
          <p:cNvSpPr>
            <a:spLocks noChangeArrowheads="1"/>
          </p:cNvSpPr>
          <p:nvPr/>
        </p:nvSpPr>
        <p:spPr bwMode="auto">
          <a:xfrm>
            <a:off x="5029201" y="2167733"/>
            <a:ext cx="94096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r>
              <a:rPr lang="en-US" sz="2000" i="1" dirty="0">
                <a:latin typeface="Times New Roman" pitchFamily="18" charset="0"/>
                <a:cs typeface="Times New Roman" pitchFamily="18" charset="0"/>
              </a:rPr>
              <a:t>PC ← </a:t>
            </a:r>
            <a:r>
              <a:rPr lang="en-US" sz="2000" i="1" dirty="0" err="1">
                <a:latin typeface="Times New Roman" pitchFamily="18" charset="0"/>
                <a:cs typeface="Times New Roman" pitchFamily="18" charset="0"/>
              </a:rPr>
              <a:t>ra</a:t>
            </a:r>
            <a:endParaRPr lang="en-US" dirty="0">
              <a:latin typeface="Arial" pitchFamily="34" charset="0"/>
            </a:endParaRPr>
          </a:p>
        </p:txBody>
      </p:sp>
      <p:pic>
        <p:nvPicPr>
          <p:cNvPr id="26"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name="page78">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a:xfrm>
            <a:off x="10067279" y="6356351"/>
            <a:ext cx="561975" cy="365125"/>
          </a:xfrm>
        </p:spPr>
        <p:txBody>
          <a:bodyPr/>
          <a:lstStyle/>
          <a:p>
            <a:pPr>
              <a:defRPr/>
            </a:pPr>
            <a:fld id="{08963F6B-0D2E-448C-AFA6-A8C29E0A9400}" type="slidenum">
              <a:rPr/>
              <a:pPr>
                <a:defRPr/>
              </a:pPr>
              <a:t>79</a:t>
            </a:fld>
            <a:endParaRPr/>
          </a:p>
        </p:txBody>
      </p:sp>
      <p:sp>
        <p:nvSpPr>
          <p:cNvPr id="2" name="Title 1"/>
          <p:cNvSpPr txBox="1">
            <a:spLocks noGrp="1"/>
          </p:cNvSpPr>
          <p:nvPr>
            <p:ph type="title" idx="4294967295"/>
          </p:nvPr>
        </p:nvSpPr>
        <p:spPr>
          <a:xfrm>
            <a:off x="1752600" y="152401"/>
            <a:ext cx="868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Recursive Factorial Program</a:t>
            </a:r>
          </a:p>
        </p:txBody>
      </p:sp>
      <p:sp>
        <p:nvSpPr>
          <p:cNvPr id="6" name="Rectangle 6"/>
          <p:cNvSpPr>
            <a:spLocks noChangeArrowheads="1"/>
          </p:cNvSpPr>
          <p:nvPr/>
        </p:nvSpPr>
        <p:spPr bwMode="auto">
          <a:xfrm>
            <a:off x="6019802" y="2057401"/>
            <a:ext cx="265907"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r>
              <a:rPr kumimoji="0" lang="en-US" b="0" i="1" u="none" strike="noStrike" cap="none" normalizeH="0" baseline="0" dirty="0">
                <a:ln>
                  <a:noFill/>
                </a:ln>
                <a:solidFill>
                  <a:srgbClr val="1A1B1C"/>
                </a:solidFill>
                <a:effectLst/>
                <a:latin typeface="Courier New" pitchFamily="49" charset="0"/>
                <a:cs typeface="Courier New" pitchFamily="49" charset="0"/>
              </a:rPr>
              <a:t>C</a:t>
            </a:r>
            <a:endParaRPr lang="en-US" sz="3200" dirty="0">
              <a:latin typeface="Courier New" pitchFamily="49" charset="0"/>
              <a:cs typeface="Courier New" pitchFamily="49" charset="0"/>
            </a:endParaRPr>
          </a:p>
        </p:txBody>
      </p:sp>
      <p:sp>
        <p:nvSpPr>
          <p:cNvPr id="7" name="Freeform 7"/>
          <p:cNvSpPr>
            <a:spLocks/>
          </p:cNvSpPr>
          <p:nvPr/>
        </p:nvSpPr>
        <p:spPr bwMode="auto">
          <a:xfrm>
            <a:off x="3278190" y="2395298"/>
            <a:ext cx="5713411" cy="2151701"/>
          </a:xfrm>
          <a:custGeom>
            <a:avLst/>
            <a:gdLst>
              <a:gd name="T0" fmla="*/ 256 w 490"/>
              <a:gd name="T1" fmla="*/ 0 h 137"/>
              <a:gd name="T2" fmla="*/ 490 w 490"/>
              <a:gd name="T3" fmla="*/ 0 h 137"/>
              <a:gd name="T4" fmla="*/ 490 w 490"/>
              <a:gd name="T5" fmla="*/ 137 h 137"/>
              <a:gd name="T6" fmla="*/ 0 w 490"/>
              <a:gd name="T7" fmla="*/ 137 h 137"/>
              <a:gd name="T8" fmla="*/ 0 w 490"/>
              <a:gd name="T9" fmla="*/ 0 h 137"/>
              <a:gd name="T10" fmla="*/ 234 w 490"/>
              <a:gd name="T11" fmla="*/ 0 h 137"/>
            </a:gdLst>
            <a:ahLst/>
            <a:cxnLst>
              <a:cxn ang="0">
                <a:pos x="T0" y="T1"/>
              </a:cxn>
              <a:cxn ang="0">
                <a:pos x="T2" y="T3"/>
              </a:cxn>
              <a:cxn ang="0">
                <a:pos x="T4" y="T5"/>
              </a:cxn>
              <a:cxn ang="0">
                <a:pos x="T6" y="T7"/>
              </a:cxn>
              <a:cxn ang="0">
                <a:pos x="T8" y="T9"/>
              </a:cxn>
              <a:cxn ang="0">
                <a:pos x="T10" y="T11"/>
              </a:cxn>
            </a:cxnLst>
            <a:rect l="0" t="0" r="r" b="b"/>
            <a:pathLst>
              <a:path w="490" h="137">
                <a:moveTo>
                  <a:pt x="256" y="0"/>
                </a:moveTo>
                <a:lnTo>
                  <a:pt x="490" y="0"/>
                </a:lnTo>
                <a:lnTo>
                  <a:pt x="490" y="137"/>
                </a:lnTo>
                <a:lnTo>
                  <a:pt x="0" y="137"/>
                </a:lnTo>
                <a:lnTo>
                  <a:pt x="0" y="0"/>
                </a:lnTo>
                <a:lnTo>
                  <a:pt x="234" y="0"/>
                </a:lnTo>
              </a:path>
            </a:pathLst>
          </a:custGeom>
          <a:noFill/>
          <a:ln w="6" cap="flat">
            <a:solidFill>
              <a:srgbClr val="24211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6"/>
          <p:cNvSpPr>
            <a:spLocks noChangeArrowheads="1"/>
          </p:cNvSpPr>
          <p:nvPr/>
        </p:nvSpPr>
        <p:spPr bwMode="auto">
          <a:xfrm>
            <a:off x="3429001" y="2549843"/>
            <a:ext cx="5410200"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tabLst>
                <a:tab pos="457200" algn="l"/>
              </a:tabLst>
            </a:pPr>
            <a:r>
              <a:rPr lang="en-US" i="1" dirty="0" err="1">
                <a:latin typeface="Courier New" pitchFamily="49" charset="0"/>
                <a:cs typeface="Courier New" pitchFamily="49" charset="0"/>
              </a:rPr>
              <a:t>int</a:t>
            </a:r>
            <a:r>
              <a:rPr lang="en-US" i="1" dirty="0">
                <a:latin typeface="Courier New" pitchFamily="49" charset="0"/>
                <a:cs typeface="Courier New" pitchFamily="49" charset="0"/>
              </a:rPr>
              <a:t> factorial(</a:t>
            </a:r>
            <a:r>
              <a:rPr lang="en-US" i="1" dirty="0" err="1">
                <a:latin typeface="Courier New" pitchFamily="49" charset="0"/>
                <a:cs typeface="Courier New" pitchFamily="49" charset="0"/>
              </a:rPr>
              <a:t>int</a:t>
            </a:r>
            <a:r>
              <a:rPr lang="en-US" i="1" dirty="0">
                <a:latin typeface="Courier New" pitchFamily="49" charset="0"/>
                <a:cs typeface="Courier New" pitchFamily="49" charset="0"/>
              </a:rPr>
              <a:t> </a:t>
            </a:r>
            <a:r>
              <a:rPr lang="en-US" i="1" dirty="0" err="1">
                <a:latin typeface="Courier New" pitchFamily="49" charset="0"/>
                <a:cs typeface="Courier New" pitchFamily="49" charset="0"/>
              </a:rPr>
              <a:t>num</a:t>
            </a:r>
            <a:r>
              <a:rPr lang="en-US" i="1" dirty="0">
                <a:latin typeface="Courier New" pitchFamily="49" charset="0"/>
                <a:cs typeface="Courier New" pitchFamily="49" charset="0"/>
              </a:rPr>
              <a:t>) {</a:t>
            </a:r>
          </a:p>
          <a:p>
            <a:pPr>
              <a:tabLst>
                <a:tab pos="457200" algn="l"/>
              </a:tabLst>
            </a:pPr>
            <a:r>
              <a:rPr lang="en-US" i="1" dirty="0">
                <a:latin typeface="Courier New" pitchFamily="49" charset="0"/>
                <a:cs typeface="Courier New" pitchFamily="49" charset="0"/>
              </a:rPr>
              <a:t>	if (</a:t>
            </a:r>
            <a:r>
              <a:rPr lang="en-US" i="1" dirty="0" err="1">
                <a:latin typeface="Courier New" pitchFamily="49" charset="0"/>
                <a:cs typeface="Courier New" pitchFamily="49" charset="0"/>
              </a:rPr>
              <a:t>num</a:t>
            </a:r>
            <a:r>
              <a:rPr lang="en-US" i="1" dirty="0">
                <a:latin typeface="Courier New" pitchFamily="49" charset="0"/>
                <a:cs typeface="Courier New" pitchFamily="49" charset="0"/>
              </a:rPr>
              <a:t> &lt;= 1) return 1;</a:t>
            </a:r>
          </a:p>
          <a:p>
            <a:pPr>
              <a:tabLst>
                <a:tab pos="457200" algn="l"/>
              </a:tabLst>
            </a:pPr>
            <a:r>
              <a:rPr lang="en-US" i="1" dirty="0">
                <a:latin typeface="Courier New" pitchFamily="49" charset="0"/>
                <a:cs typeface="Courier New" pitchFamily="49" charset="0"/>
              </a:rPr>
              <a:t>	return </a:t>
            </a:r>
            <a:r>
              <a:rPr lang="en-US" i="1" dirty="0" err="1">
                <a:latin typeface="Courier New" pitchFamily="49" charset="0"/>
                <a:cs typeface="Courier New" pitchFamily="49" charset="0"/>
              </a:rPr>
              <a:t>num</a:t>
            </a:r>
            <a:r>
              <a:rPr lang="en-US" i="1" dirty="0">
                <a:latin typeface="Courier New" pitchFamily="49" charset="0"/>
                <a:cs typeface="Courier New" pitchFamily="49" charset="0"/>
              </a:rPr>
              <a:t> * factorial(</a:t>
            </a:r>
            <a:r>
              <a:rPr lang="en-US" i="1" dirty="0" err="1">
                <a:latin typeface="Courier New" pitchFamily="49" charset="0"/>
                <a:cs typeface="Courier New" pitchFamily="49" charset="0"/>
              </a:rPr>
              <a:t>num</a:t>
            </a:r>
            <a:r>
              <a:rPr lang="en-US" i="1" dirty="0">
                <a:latin typeface="Courier New" pitchFamily="49" charset="0"/>
                <a:cs typeface="Courier New" pitchFamily="49" charset="0"/>
              </a:rPr>
              <a:t> - 1);</a:t>
            </a:r>
          </a:p>
          <a:p>
            <a:pPr>
              <a:tabLst>
                <a:tab pos="457200" algn="l"/>
              </a:tabLst>
            </a:pPr>
            <a:r>
              <a:rPr lang="en-US" i="1" dirty="0">
                <a:latin typeface="Courier New" pitchFamily="49" charset="0"/>
                <a:cs typeface="Courier New" pitchFamily="49" charset="0"/>
              </a:rPr>
              <a:t>}</a:t>
            </a:r>
          </a:p>
          <a:p>
            <a:pPr>
              <a:tabLst>
                <a:tab pos="457200" algn="l"/>
              </a:tabLst>
            </a:pPr>
            <a:r>
              <a:rPr lang="en-US" i="1" dirty="0">
                <a:latin typeface="Courier New" pitchFamily="49" charset="0"/>
                <a:cs typeface="Courier New" pitchFamily="49" charset="0"/>
              </a:rPr>
              <a:t>void main() {</a:t>
            </a:r>
          </a:p>
          <a:p>
            <a:pPr>
              <a:tabLst>
                <a:tab pos="457200" algn="l"/>
              </a:tabLst>
            </a:pPr>
            <a:r>
              <a:rPr lang="en-US" i="1" dirty="0">
                <a:latin typeface="Courier New" pitchFamily="49" charset="0"/>
                <a:cs typeface="Courier New" pitchFamily="49" charset="0"/>
              </a:rPr>
              <a:t>	</a:t>
            </a:r>
            <a:r>
              <a:rPr lang="en-US" i="1" dirty="0" err="1">
                <a:latin typeface="Courier New" pitchFamily="49" charset="0"/>
                <a:cs typeface="Courier New" pitchFamily="49" charset="0"/>
              </a:rPr>
              <a:t>int</a:t>
            </a:r>
            <a:r>
              <a:rPr lang="en-US" i="1" dirty="0">
                <a:latin typeface="Courier New" pitchFamily="49" charset="0"/>
                <a:cs typeface="Courier New" pitchFamily="49" charset="0"/>
              </a:rPr>
              <a:t> result = factorial(10);</a:t>
            </a:r>
          </a:p>
          <a:p>
            <a:pPr>
              <a:tabLst>
                <a:tab pos="457200" algn="l"/>
              </a:tabLst>
            </a:pPr>
            <a:r>
              <a:rPr lang="en-US" i="1" dirty="0">
                <a:latin typeface="Courier New" pitchFamily="49" charset="0"/>
                <a:cs typeface="Courier New" pitchFamily="49" charset="0"/>
              </a:rPr>
              <a:t>}</a:t>
            </a:r>
            <a:endParaRPr lang="en-US" dirty="0">
              <a:latin typeface="Courier New" pitchFamily="49" charset="0"/>
              <a:cs typeface="Courier New" pitchFamily="49" charset="0"/>
            </a:endParaRPr>
          </a:p>
        </p:txBody>
      </p:sp>
      <p:pic>
        <p:nvPicPr>
          <p:cNvPr id="8"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a:xfrm>
            <a:off x="10067279" y="6356351"/>
            <a:ext cx="561975" cy="365125"/>
          </a:xfrm>
        </p:spPr>
        <p:txBody>
          <a:bodyPr/>
          <a:lstStyle/>
          <a:p>
            <a:pPr>
              <a:defRPr/>
            </a:pPr>
            <a:fld id="{A696469B-C345-4299-A4EA-7D7C9C36CEBA}" type="slidenum">
              <a:rPr/>
              <a:pPr>
                <a:defRPr/>
              </a:pPr>
              <a:t>8</a:t>
            </a:fld>
            <a:endParaRPr/>
          </a:p>
        </p:txBody>
      </p:sp>
      <p:sp>
        <p:nvSpPr>
          <p:cNvPr id="2" name="Title 1"/>
          <p:cNvSpPr txBox="1">
            <a:spLocks noGrp="1"/>
          </p:cNvSpPr>
          <p:nvPr>
            <p:ph type="title" idx="4294967295"/>
          </p:nvPr>
        </p:nvSpPr>
        <p:spPr>
          <a:xfrm>
            <a:off x="1524000" y="228601"/>
            <a:ext cx="9144000" cy="984885"/>
          </a:xfrm>
        </p:spPr>
        <p:txBody>
          <a:bodyPr vert="horz" wrap="square"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sz="3200" dirty="0">
                <a:solidFill>
                  <a:schemeClr val="tx1"/>
                </a:solidFill>
              </a:rPr>
              <a:t>Machine Model – Von Neumann Machine                 </a:t>
            </a:r>
            <a:r>
              <a:rPr lang="fr-FR" sz="3200" dirty="0" err="1">
                <a:solidFill>
                  <a:schemeClr val="tx1"/>
                </a:solidFill>
              </a:rPr>
              <a:t>with</a:t>
            </a:r>
            <a:r>
              <a:rPr lang="fr-FR" sz="3200" dirty="0">
                <a:solidFill>
                  <a:schemeClr val="tx1"/>
                </a:solidFill>
              </a:rPr>
              <a:t>  </a:t>
            </a:r>
            <a:r>
              <a:rPr lang="fr-FR" sz="3200" dirty="0" err="1">
                <a:solidFill>
                  <a:schemeClr val="tx1"/>
                </a:solidFill>
              </a:rPr>
              <a:t>Registers</a:t>
            </a:r>
            <a:endParaRPr lang="fr-FR" sz="3200" dirty="0">
              <a:solidFill>
                <a:schemeClr val="tx1"/>
              </a:solidFill>
            </a:endParaRPr>
          </a:p>
        </p:txBody>
      </p:sp>
      <p:grpSp>
        <p:nvGrpSpPr>
          <p:cNvPr id="31749" name="Group 4"/>
          <p:cNvGrpSpPr>
            <a:grpSpLocks noChangeAspect="1"/>
          </p:cNvGrpSpPr>
          <p:nvPr/>
        </p:nvGrpSpPr>
        <p:grpSpPr bwMode="auto">
          <a:xfrm>
            <a:off x="2039937" y="2432050"/>
            <a:ext cx="8154252" cy="2673350"/>
            <a:chOff x="960" y="1200"/>
            <a:chExt cx="4418" cy="1684"/>
          </a:xfrm>
        </p:grpSpPr>
        <p:sp>
          <p:nvSpPr>
            <p:cNvPr id="31750" name="AutoShape 3"/>
            <p:cNvSpPr>
              <a:spLocks noChangeAspect="1" noChangeArrowheads="1" noTextEdit="1"/>
            </p:cNvSpPr>
            <p:nvPr/>
          </p:nvSpPr>
          <p:spPr bwMode="auto">
            <a:xfrm>
              <a:off x="960" y="1269"/>
              <a:ext cx="4418" cy="1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31751" name="Rectangle 5"/>
            <p:cNvSpPr>
              <a:spLocks noChangeArrowheads="1"/>
            </p:cNvSpPr>
            <p:nvPr/>
          </p:nvSpPr>
          <p:spPr bwMode="auto">
            <a:xfrm>
              <a:off x="2191" y="1498"/>
              <a:ext cx="1965" cy="1339"/>
            </a:xfrm>
            <a:prstGeom prst="rect">
              <a:avLst/>
            </a:prstGeom>
            <a:solidFill>
              <a:srgbClr val="FFE6D5"/>
            </a:solidFill>
            <a:ln w="17">
              <a:solidFill>
                <a:srgbClr val="15111D"/>
              </a:solidFill>
              <a:round/>
              <a:headEnd/>
              <a:tailEnd/>
            </a:ln>
          </p:spPr>
          <p:txBody>
            <a:bodyPr/>
            <a:lstStyle/>
            <a:p>
              <a:endParaRPr lang="en-US"/>
            </a:p>
          </p:txBody>
        </p:sp>
        <p:sp>
          <p:nvSpPr>
            <p:cNvPr id="31752" name="Rectangle 6"/>
            <p:cNvSpPr>
              <a:spLocks noChangeArrowheads="1"/>
            </p:cNvSpPr>
            <p:nvPr/>
          </p:nvSpPr>
          <p:spPr bwMode="auto">
            <a:xfrm>
              <a:off x="996" y="2234"/>
              <a:ext cx="695" cy="539"/>
            </a:xfrm>
            <a:prstGeom prst="rect">
              <a:avLst/>
            </a:prstGeom>
            <a:solidFill>
              <a:srgbClr val="D5F6FF"/>
            </a:solidFill>
            <a:ln w="11">
              <a:solidFill>
                <a:srgbClr val="15111D"/>
              </a:solidFill>
              <a:round/>
              <a:headEnd/>
              <a:tailEnd/>
            </a:ln>
          </p:spPr>
          <p:txBody>
            <a:bodyPr/>
            <a:lstStyle/>
            <a:p>
              <a:endParaRPr lang="en-US"/>
            </a:p>
          </p:txBody>
        </p:sp>
        <p:sp>
          <p:nvSpPr>
            <p:cNvPr id="31753" name="Freeform 7"/>
            <p:cNvSpPr>
              <a:spLocks/>
            </p:cNvSpPr>
            <p:nvPr/>
          </p:nvSpPr>
          <p:spPr bwMode="auto">
            <a:xfrm>
              <a:off x="3123" y="2275"/>
              <a:ext cx="874" cy="424"/>
            </a:xfrm>
            <a:custGeom>
              <a:avLst/>
              <a:gdLst>
                <a:gd name="T0" fmla="*/ 212 w 1904"/>
                <a:gd name="T1" fmla="*/ 0 h 922"/>
                <a:gd name="T2" fmla="*/ 662 w 1904"/>
                <a:gd name="T3" fmla="*/ 0 h 922"/>
                <a:gd name="T4" fmla="*/ 874 w 1904"/>
                <a:gd name="T5" fmla="*/ 212 h 922"/>
                <a:gd name="T6" fmla="*/ 662 w 1904"/>
                <a:gd name="T7" fmla="*/ 424 h 922"/>
                <a:gd name="T8" fmla="*/ 212 w 1904"/>
                <a:gd name="T9" fmla="*/ 424 h 922"/>
                <a:gd name="T10" fmla="*/ 0 w 1904"/>
                <a:gd name="T11" fmla="*/ 212 h 922"/>
                <a:gd name="T12" fmla="*/ 212 w 1904"/>
                <a:gd name="T13" fmla="*/ 0 h 9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04" h="922">
                  <a:moveTo>
                    <a:pt x="461" y="0"/>
                  </a:moveTo>
                  <a:lnTo>
                    <a:pt x="1443" y="0"/>
                  </a:lnTo>
                  <a:cubicBezTo>
                    <a:pt x="1698" y="0"/>
                    <a:pt x="1904" y="206"/>
                    <a:pt x="1904" y="461"/>
                  </a:cubicBezTo>
                  <a:cubicBezTo>
                    <a:pt x="1904" y="717"/>
                    <a:pt x="1698" y="922"/>
                    <a:pt x="1443" y="922"/>
                  </a:cubicBezTo>
                  <a:lnTo>
                    <a:pt x="461" y="922"/>
                  </a:lnTo>
                  <a:cubicBezTo>
                    <a:pt x="206" y="922"/>
                    <a:pt x="0" y="717"/>
                    <a:pt x="0" y="461"/>
                  </a:cubicBezTo>
                  <a:cubicBezTo>
                    <a:pt x="0" y="206"/>
                    <a:pt x="206" y="0"/>
                    <a:pt x="461" y="0"/>
                  </a:cubicBezTo>
                  <a:close/>
                </a:path>
              </a:pathLst>
            </a:custGeom>
            <a:solidFill>
              <a:srgbClr val="F4D7E3"/>
            </a:solidFill>
            <a:ln w="11" cap="flat">
              <a:solidFill>
                <a:srgbClr val="15111D"/>
              </a:solidFill>
              <a:prstDash val="solid"/>
              <a:round/>
              <a:headEnd/>
              <a:tailEnd/>
            </a:ln>
          </p:spPr>
          <p:txBody>
            <a:bodyPr/>
            <a:lstStyle/>
            <a:p>
              <a:endParaRPr lang="en-US"/>
            </a:p>
          </p:txBody>
        </p:sp>
        <p:sp>
          <p:nvSpPr>
            <p:cNvPr id="31754" name="Rectangle 8"/>
            <p:cNvSpPr>
              <a:spLocks noChangeArrowheads="1"/>
            </p:cNvSpPr>
            <p:nvPr/>
          </p:nvSpPr>
          <p:spPr bwMode="auto">
            <a:xfrm>
              <a:off x="2923" y="1200"/>
              <a:ext cx="329" cy="2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800">
                  <a:solidFill>
                    <a:srgbClr val="000000"/>
                  </a:solidFill>
                  <a:latin typeface="Sans"/>
                </a:rPr>
                <a:t>CPU</a:t>
              </a:r>
              <a:endParaRPr lang="en-US">
                <a:latin typeface="Arial" pitchFamily="34" charset="0"/>
              </a:endParaRPr>
            </a:p>
          </p:txBody>
        </p:sp>
        <p:sp>
          <p:nvSpPr>
            <p:cNvPr id="31755" name="Rectangle 9"/>
            <p:cNvSpPr>
              <a:spLocks noChangeArrowheads="1"/>
            </p:cNvSpPr>
            <p:nvPr/>
          </p:nvSpPr>
          <p:spPr bwMode="auto">
            <a:xfrm>
              <a:off x="3220" y="2352"/>
              <a:ext cx="543"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600" dirty="0">
                  <a:solidFill>
                    <a:srgbClr val="000000"/>
                  </a:solidFill>
                  <a:latin typeface="Sans"/>
                </a:rPr>
                <a:t>Control</a:t>
              </a:r>
              <a:endParaRPr lang="en-US" dirty="0">
                <a:latin typeface="Arial" pitchFamily="34" charset="0"/>
              </a:endParaRPr>
            </a:p>
          </p:txBody>
        </p:sp>
        <p:sp>
          <p:nvSpPr>
            <p:cNvPr id="31756" name="Freeform 10"/>
            <p:cNvSpPr>
              <a:spLocks/>
            </p:cNvSpPr>
            <p:nvPr/>
          </p:nvSpPr>
          <p:spPr bwMode="auto">
            <a:xfrm>
              <a:off x="3313" y="1768"/>
              <a:ext cx="482" cy="256"/>
            </a:xfrm>
            <a:custGeom>
              <a:avLst/>
              <a:gdLst>
                <a:gd name="T0" fmla="*/ 128 w 1051"/>
                <a:gd name="T1" fmla="*/ 0 h 558"/>
                <a:gd name="T2" fmla="*/ 354 w 1051"/>
                <a:gd name="T3" fmla="*/ 0 h 558"/>
                <a:gd name="T4" fmla="*/ 482 w 1051"/>
                <a:gd name="T5" fmla="*/ 128 h 558"/>
                <a:gd name="T6" fmla="*/ 354 w 1051"/>
                <a:gd name="T7" fmla="*/ 256 h 558"/>
                <a:gd name="T8" fmla="*/ 128 w 1051"/>
                <a:gd name="T9" fmla="*/ 256 h 558"/>
                <a:gd name="T10" fmla="*/ 0 w 1051"/>
                <a:gd name="T11" fmla="*/ 128 h 558"/>
                <a:gd name="T12" fmla="*/ 128 w 1051"/>
                <a:gd name="T13" fmla="*/ 0 h 5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51" h="558">
                  <a:moveTo>
                    <a:pt x="279" y="0"/>
                  </a:moveTo>
                  <a:lnTo>
                    <a:pt x="772" y="0"/>
                  </a:lnTo>
                  <a:cubicBezTo>
                    <a:pt x="927" y="0"/>
                    <a:pt x="1051" y="125"/>
                    <a:pt x="1051" y="279"/>
                  </a:cubicBezTo>
                  <a:cubicBezTo>
                    <a:pt x="1051" y="434"/>
                    <a:pt x="927" y="558"/>
                    <a:pt x="772" y="558"/>
                  </a:cubicBezTo>
                  <a:lnTo>
                    <a:pt x="279" y="558"/>
                  </a:lnTo>
                  <a:cubicBezTo>
                    <a:pt x="124" y="558"/>
                    <a:pt x="0" y="434"/>
                    <a:pt x="0" y="279"/>
                  </a:cubicBezTo>
                  <a:cubicBezTo>
                    <a:pt x="0" y="125"/>
                    <a:pt x="124" y="0"/>
                    <a:pt x="279" y="0"/>
                  </a:cubicBezTo>
                  <a:close/>
                </a:path>
              </a:pathLst>
            </a:custGeom>
            <a:solidFill>
              <a:srgbClr val="F4D7E3"/>
            </a:solidFill>
            <a:ln w="6" cap="flat">
              <a:solidFill>
                <a:srgbClr val="15111D"/>
              </a:solidFill>
              <a:prstDash val="solid"/>
              <a:round/>
              <a:headEnd/>
              <a:tailEnd/>
            </a:ln>
          </p:spPr>
          <p:txBody>
            <a:bodyPr/>
            <a:lstStyle/>
            <a:p>
              <a:endParaRPr lang="en-US"/>
            </a:p>
          </p:txBody>
        </p:sp>
        <p:sp>
          <p:nvSpPr>
            <p:cNvPr id="31757" name="Rectangle 11"/>
            <p:cNvSpPr>
              <a:spLocks noChangeArrowheads="1"/>
            </p:cNvSpPr>
            <p:nvPr/>
          </p:nvSpPr>
          <p:spPr bwMode="auto">
            <a:xfrm>
              <a:off x="3435" y="1841"/>
              <a:ext cx="180"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dirty="0">
                  <a:solidFill>
                    <a:srgbClr val="000000"/>
                  </a:solidFill>
                  <a:latin typeface="Sans"/>
                </a:rPr>
                <a:t>ALU</a:t>
              </a:r>
              <a:endParaRPr lang="en-US" dirty="0">
                <a:latin typeface="Arial" pitchFamily="34" charset="0"/>
              </a:endParaRPr>
            </a:p>
          </p:txBody>
        </p:sp>
        <p:sp>
          <p:nvSpPr>
            <p:cNvPr id="31758" name="Rectangle 12"/>
            <p:cNvSpPr>
              <a:spLocks noChangeArrowheads="1"/>
            </p:cNvSpPr>
            <p:nvPr/>
          </p:nvSpPr>
          <p:spPr bwMode="auto">
            <a:xfrm>
              <a:off x="996" y="2379"/>
              <a:ext cx="493"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dirty="0">
                  <a:solidFill>
                    <a:srgbClr val="000000"/>
                  </a:solidFill>
                  <a:latin typeface="Sans"/>
                </a:rPr>
                <a:t>  Memory</a:t>
              </a:r>
              <a:endParaRPr lang="en-US" dirty="0">
                <a:latin typeface="Arial" pitchFamily="34" charset="0"/>
              </a:endParaRPr>
            </a:p>
          </p:txBody>
        </p:sp>
        <p:sp>
          <p:nvSpPr>
            <p:cNvPr id="31759" name="Freeform 13"/>
            <p:cNvSpPr>
              <a:spLocks/>
            </p:cNvSpPr>
            <p:nvPr/>
          </p:nvSpPr>
          <p:spPr bwMode="auto">
            <a:xfrm>
              <a:off x="4633" y="2243"/>
              <a:ext cx="718" cy="480"/>
            </a:xfrm>
            <a:custGeom>
              <a:avLst/>
              <a:gdLst>
                <a:gd name="T0" fmla="*/ 6 w 1566"/>
                <a:gd name="T1" fmla="*/ 0 h 1043"/>
                <a:gd name="T2" fmla="*/ 712 w 1566"/>
                <a:gd name="T3" fmla="*/ 0 h 1043"/>
                <a:gd name="T4" fmla="*/ 718 w 1566"/>
                <a:gd name="T5" fmla="*/ 6 h 1043"/>
                <a:gd name="T6" fmla="*/ 718 w 1566"/>
                <a:gd name="T7" fmla="*/ 474 h 1043"/>
                <a:gd name="T8" fmla="*/ 712 w 1566"/>
                <a:gd name="T9" fmla="*/ 480 h 1043"/>
                <a:gd name="T10" fmla="*/ 6 w 1566"/>
                <a:gd name="T11" fmla="*/ 480 h 1043"/>
                <a:gd name="T12" fmla="*/ 0 w 1566"/>
                <a:gd name="T13" fmla="*/ 474 h 1043"/>
                <a:gd name="T14" fmla="*/ 0 w 1566"/>
                <a:gd name="T15" fmla="*/ 6 h 1043"/>
                <a:gd name="T16" fmla="*/ 6 w 1566"/>
                <a:gd name="T17" fmla="*/ 0 h 10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66" h="1043">
                  <a:moveTo>
                    <a:pt x="13" y="0"/>
                  </a:moveTo>
                  <a:lnTo>
                    <a:pt x="1554" y="0"/>
                  </a:lnTo>
                  <a:cubicBezTo>
                    <a:pt x="1561" y="0"/>
                    <a:pt x="1566" y="5"/>
                    <a:pt x="1566" y="13"/>
                  </a:cubicBezTo>
                  <a:lnTo>
                    <a:pt x="1566" y="1030"/>
                  </a:lnTo>
                  <a:cubicBezTo>
                    <a:pt x="1566" y="1037"/>
                    <a:pt x="1561" y="1043"/>
                    <a:pt x="1554" y="1043"/>
                  </a:cubicBezTo>
                  <a:lnTo>
                    <a:pt x="13" y="1043"/>
                  </a:lnTo>
                  <a:cubicBezTo>
                    <a:pt x="6" y="1043"/>
                    <a:pt x="0" y="1037"/>
                    <a:pt x="0" y="1030"/>
                  </a:cubicBezTo>
                  <a:lnTo>
                    <a:pt x="0" y="13"/>
                  </a:lnTo>
                  <a:cubicBezTo>
                    <a:pt x="0" y="5"/>
                    <a:pt x="6" y="0"/>
                    <a:pt x="13" y="0"/>
                  </a:cubicBezTo>
                  <a:close/>
                </a:path>
              </a:pathLst>
            </a:custGeom>
            <a:solidFill>
              <a:srgbClr val="F4D7E3"/>
            </a:solidFill>
            <a:ln w="10" cap="flat">
              <a:solidFill>
                <a:srgbClr val="15111D"/>
              </a:solidFill>
              <a:prstDash val="solid"/>
              <a:round/>
              <a:headEnd/>
              <a:tailEnd/>
            </a:ln>
          </p:spPr>
          <p:txBody>
            <a:bodyPr/>
            <a:lstStyle/>
            <a:p>
              <a:endParaRPr lang="en-US"/>
            </a:p>
          </p:txBody>
        </p:sp>
        <p:sp>
          <p:nvSpPr>
            <p:cNvPr id="31760" name="Rectangle 14"/>
            <p:cNvSpPr>
              <a:spLocks noChangeArrowheads="1"/>
            </p:cNvSpPr>
            <p:nvPr/>
          </p:nvSpPr>
          <p:spPr bwMode="auto">
            <a:xfrm>
              <a:off x="4644" y="2383"/>
              <a:ext cx="563" cy="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700" dirty="0">
                  <a:solidFill>
                    <a:srgbClr val="000000"/>
                  </a:solidFill>
                  <a:latin typeface="Sans"/>
                </a:rPr>
                <a:t> I/O devices</a:t>
              </a:r>
              <a:endParaRPr lang="en-US" dirty="0">
                <a:latin typeface="Arial" pitchFamily="34" charset="0"/>
              </a:endParaRPr>
            </a:p>
          </p:txBody>
        </p:sp>
        <p:sp>
          <p:nvSpPr>
            <p:cNvPr id="31761" name="Freeform 15"/>
            <p:cNvSpPr>
              <a:spLocks/>
            </p:cNvSpPr>
            <p:nvPr/>
          </p:nvSpPr>
          <p:spPr bwMode="auto">
            <a:xfrm>
              <a:off x="4001" y="2412"/>
              <a:ext cx="604" cy="155"/>
            </a:xfrm>
            <a:custGeom>
              <a:avLst/>
              <a:gdLst>
                <a:gd name="T0" fmla="*/ 0 w 1317"/>
                <a:gd name="T1" fmla="*/ 75 h 337"/>
                <a:gd name="T2" fmla="*/ 102 w 1317"/>
                <a:gd name="T3" fmla="*/ 155 h 337"/>
                <a:gd name="T4" fmla="*/ 102 w 1317"/>
                <a:gd name="T5" fmla="*/ 115 h 337"/>
                <a:gd name="T6" fmla="*/ 496 w 1317"/>
                <a:gd name="T7" fmla="*/ 115 h 337"/>
                <a:gd name="T8" fmla="*/ 496 w 1317"/>
                <a:gd name="T9" fmla="*/ 155 h 337"/>
                <a:gd name="T10" fmla="*/ 604 w 1317"/>
                <a:gd name="T11" fmla="*/ 79 h 337"/>
                <a:gd name="T12" fmla="*/ 504 w 1317"/>
                <a:gd name="T13" fmla="*/ 7 h 337"/>
                <a:gd name="T14" fmla="*/ 504 w 1317"/>
                <a:gd name="T15" fmla="*/ 43 h 337"/>
                <a:gd name="T16" fmla="*/ 106 w 1317"/>
                <a:gd name="T17" fmla="*/ 43 h 337"/>
                <a:gd name="T18" fmla="*/ 106 w 1317"/>
                <a:gd name="T19" fmla="*/ 0 h 337"/>
                <a:gd name="T20" fmla="*/ 0 w 1317"/>
                <a:gd name="T21" fmla="*/ 75 h 3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17" h="337">
                  <a:moveTo>
                    <a:pt x="0" y="164"/>
                  </a:moveTo>
                  <a:lnTo>
                    <a:pt x="222" y="337"/>
                  </a:lnTo>
                  <a:lnTo>
                    <a:pt x="222" y="250"/>
                  </a:lnTo>
                  <a:lnTo>
                    <a:pt x="1082" y="250"/>
                  </a:lnTo>
                  <a:lnTo>
                    <a:pt x="1082" y="337"/>
                  </a:lnTo>
                  <a:lnTo>
                    <a:pt x="1317" y="171"/>
                  </a:lnTo>
                  <a:lnTo>
                    <a:pt x="1098" y="16"/>
                  </a:lnTo>
                  <a:lnTo>
                    <a:pt x="1098" y="94"/>
                  </a:lnTo>
                  <a:lnTo>
                    <a:pt x="232" y="94"/>
                  </a:lnTo>
                  <a:lnTo>
                    <a:pt x="232" y="0"/>
                  </a:lnTo>
                  <a:lnTo>
                    <a:pt x="0" y="164"/>
                  </a:lnTo>
                  <a:close/>
                </a:path>
              </a:pathLst>
            </a:custGeom>
            <a:solidFill>
              <a:srgbClr val="0000FF"/>
            </a:solidFill>
            <a:ln w="8" cap="flat">
              <a:solidFill>
                <a:srgbClr val="000000"/>
              </a:solidFill>
              <a:prstDash val="solid"/>
              <a:miter lim="800000"/>
              <a:headEnd/>
              <a:tailEnd/>
            </a:ln>
          </p:spPr>
          <p:txBody>
            <a:bodyPr/>
            <a:lstStyle/>
            <a:p>
              <a:endParaRPr lang="en-US"/>
            </a:p>
          </p:txBody>
        </p:sp>
        <p:sp>
          <p:nvSpPr>
            <p:cNvPr id="31762" name="Freeform 16"/>
            <p:cNvSpPr>
              <a:spLocks/>
            </p:cNvSpPr>
            <p:nvPr/>
          </p:nvSpPr>
          <p:spPr bwMode="auto">
            <a:xfrm>
              <a:off x="1689" y="2421"/>
              <a:ext cx="497" cy="156"/>
            </a:xfrm>
            <a:custGeom>
              <a:avLst/>
              <a:gdLst>
                <a:gd name="T0" fmla="*/ 0 w 1083"/>
                <a:gd name="T1" fmla="*/ 76 h 337"/>
                <a:gd name="T2" fmla="*/ 84 w 1083"/>
                <a:gd name="T3" fmla="*/ 156 h 337"/>
                <a:gd name="T4" fmla="*/ 84 w 1083"/>
                <a:gd name="T5" fmla="*/ 116 h 337"/>
                <a:gd name="T6" fmla="*/ 408 w 1083"/>
                <a:gd name="T7" fmla="*/ 116 h 337"/>
                <a:gd name="T8" fmla="*/ 408 w 1083"/>
                <a:gd name="T9" fmla="*/ 156 h 337"/>
                <a:gd name="T10" fmla="*/ 497 w 1083"/>
                <a:gd name="T11" fmla="*/ 79 h 337"/>
                <a:gd name="T12" fmla="*/ 414 w 1083"/>
                <a:gd name="T13" fmla="*/ 7 h 337"/>
                <a:gd name="T14" fmla="*/ 414 w 1083"/>
                <a:gd name="T15" fmla="*/ 44 h 337"/>
                <a:gd name="T16" fmla="*/ 88 w 1083"/>
                <a:gd name="T17" fmla="*/ 44 h 337"/>
                <a:gd name="T18" fmla="*/ 88 w 1083"/>
                <a:gd name="T19" fmla="*/ 0 h 337"/>
                <a:gd name="T20" fmla="*/ 0 w 1083"/>
                <a:gd name="T21" fmla="*/ 76 h 3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83" h="337">
                  <a:moveTo>
                    <a:pt x="0" y="164"/>
                  </a:moveTo>
                  <a:lnTo>
                    <a:pt x="183" y="337"/>
                  </a:lnTo>
                  <a:lnTo>
                    <a:pt x="183" y="251"/>
                  </a:lnTo>
                  <a:lnTo>
                    <a:pt x="890" y="251"/>
                  </a:lnTo>
                  <a:lnTo>
                    <a:pt x="890" y="337"/>
                  </a:lnTo>
                  <a:lnTo>
                    <a:pt x="1083" y="171"/>
                  </a:lnTo>
                  <a:lnTo>
                    <a:pt x="903" y="16"/>
                  </a:lnTo>
                  <a:lnTo>
                    <a:pt x="903" y="95"/>
                  </a:lnTo>
                  <a:lnTo>
                    <a:pt x="191" y="95"/>
                  </a:lnTo>
                  <a:lnTo>
                    <a:pt x="191" y="0"/>
                  </a:lnTo>
                  <a:lnTo>
                    <a:pt x="0" y="164"/>
                  </a:lnTo>
                  <a:close/>
                </a:path>
              </a:pathLst>
            </a:custGeom>
            <a:solidFill>
              <a:srgbClr val="0000FF"/>
            </a:solidFill>
            <a:ln w="7" cap="flat">
              <a:solidFill>
                <a:srgbClr val="000000"/>
              </a:solidFill>
              <a:prstDash val="solid"/>
              <a:miter lim="800000"/>
              <a:headEnd/>
              <a:tailEnd/>
            </a:ln>
          </p:spPr>
          <p:txBody>
            <a:bodyPr/>
            <a:lstStyle/>
            <a:p>
              <a:endParaRPr lang="en-US"/>
            </a:p>
          </p:txBody>
        </p:sp>
        <p:sp>
          <p:nvSpPr>
            <p:cNvPr id="31763" name="Freeform 17"/>
            <p:cNvSpPr>
              <a:spLocks/>
            </p:cNvSpPr>
            <p:nvPr/>
          </p:nvSpPr>
          <p:spPr bwMode="auto">
            <a:xfrm>
              <a:off x="3469" y="2026"/>
              <a:ext cx="155" cy="254"/>
            </a:xfrm>
            <a:custGeom>
              <a:avLst/>
              <a:gdLst>
                <a:gd name="T0" fmla="*/ 79 w 337"/>
                <a:gd name="T1" fmla="*/ 0 h 552"/>
                <a:gd name="T2" fmla="*/ 0 w 337"/>
                <a:gd name="T3" fmla="*/ 42 h 552"/>
                <a:gd name="T4" fmla="*/ 40 w 337"/>
                <a:gd name="T5" fmla="*/ 42 h 552"/>
                <a:gd name="T6" fmla="*/ 40 w 337"/>
                <a:gd name="T7" fmla="*/ 208 h 552"/>
                <a:gd name="T8" fmla="*/ 1 w 337"/>
                <a:gd name="T9" fmla="*/ 208 h 552"/>
                <a:gd name="T10" fmla="*/ 77 w 337"/>
                <a:gd name="T11" fmla="*/ 254 h 552"/>
                <a:gd name="T12" fmla="*/ 149 w 337"/>
                <a:gd name="T13" fmla="*/ 213 h 552"/>
                <a:gd name="T14" fmla="*/ 112 w 337"/>
                <a:gd name="T15" fmla="*/ 212 h 552"/>
                <a:gd name="T16" fmla="*/ 112 w 337"/>
                <a:gd name="T17" fmla="*/ 45 h 552"/>
                <a:gd name="T18" fmla="*/ 155 w 337"/>
                <a:gd name="T19" fmla="*/ 46 h 552"/>
                <a:gd name="T20" fmla="*/ 79 w 337"/>
                <a:gd name="T21" fmla="*/ 0 h 5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7" h="552">
                  <a:moveTo>
                    <a:pt x="172" y="0"/>
                  </a:moveTo>
                  <a:lnTo>
                    <a:pt x="0" y="92"/>
                  </a:lnTo>
                  <a:lnTo>
                    <a:pt x="87" y="92"/>
                  </a:lnTo>
                  <a:lnTo>
                    <a:pt x="88" y="453"/>
                  </a:lnTo>
                  <a:lnTo>
                    <a:pt x="2" y="452"/>
                  </a:lnTo>
                  <a:lnTo>
                    <a:pt x="168" y="552"/>
                  </a:lnTo>
                  <a:lnTo>
                    <a:pt x="323" y="462"/>
                  </a:lnTo>
                  <a:lnTo>
                    <a:pt x="244" y="461"/>
                  </a:lnTo>
                  <a:lnTo>
                    <a:pt x="243" y="98"/>
                  </a:lnTo>
                  <a:lnTo>
                    <a:pt x="337" y="99"/>
                  </a:lnTo>
                  <a:lnTo>
                    <a:pt x="172" y="0"/>
                  </a:lnTo>
                  <a:close/>
                </a:path>
              </a:pathLst>
            </a:custGeom>
            <a:solidFill>
              <a:srgbClr val="0000FF"/>
            </a:solidFill>
            <a:ln w="5" cap="flat">
              <a:solidFill>
                <a:srgbClr val="000000"/>
              </a:solidFill>
              <a:prstDash val="solid"/>
              <a:miter lim="800000"/>
              <a:headEnd/>
              <a:tailEnd/>
            </a:ln>
          </p:spPr>
          <p:txBody>
            <a:bodyPr/>
            <a:lstStyle/>
            <a:p>
              <a:endParaRPr lang="en-US"/>
            </a:p>
          </p:txBody>
        </p:sp>
        <p:sp>
          <p:nvSpPr>
            <p:cNvPr id="31764" name="Freeform 18"/>
            <p:cNvSpPr>
              <a:spLocks/>
            </p:cNvSpPr>
            <p:nvPr/>
          </p:nvSpPr>
          <p:spPr bwMode="auto">
            <a:xfrm>
              <a:off x="2370" y="1711"/>
              <a:ext cx="453" cy="621"/>
            </a:xfrm>
            <a:custGeom>
              <a:avLst/>
              <a:gdLst>
                <a:gd name="T0" fmla="*/ 6 w 988"/>
                <a:gd name="T1" fmla="*/ 0 h 1351"/>
                <a:gd name="T2" fmla="*/ 447 w 988"/>
                <a:gd name="T3" fmla="*/ 0 h 1351"/>
                <a:gd name="T4" fmla="*/ 453 w 988"/>
                <a:gd name="T5" fmla="*/ 6 h 1351"/>
                <a:gd name="T6" fmla="*/ 453 w 988"/>
                <a:gd name="T7" fmla="*/ 615 h 1351"/>
                <a:gd name="T8" fmla="*/ 447 w 988"/>
                <a:gd name="T9" fmla="*/ 621 h 1351"/>
                <a:gd name="T10" fmla="*/ 6 w 988"/>
                <a:gd name="T11" fmla="*/ 621 h 1351"/>
                <a:gd name="T12" fmla="*/ 0 w 988"/>
                <a:gd name="T13" fmla="*/ 615 h 1351"/>
                <a:gd name="T14" fmla="*/ 0 w 988"/>
                <a:gd name="T15" fmla="*/ 6 h 1351"/>
                <a:gd name="T16" fmla="*/ 6 w 988"/>
                <a:gd name="T17" fmla="*/ 0 h 13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8" h="1351">
                  <a:moveTo>
                    <a:pt x="13" y="0"/>
                  </a:moveTo>
                  <a:lnTo>
                    <a:pt x="975" y="0"/>
                  </a:lnTo>
                  <a:cubicBezTo>
                    <a:pt x="982" y="0"/>
                    <a:pt x="988" y="6"/>
                    <a:pt x="988" y="13"/>
                  </a:cubicBezTo>
                  <a:lnTo>
                    <a:pt x="988" y="1338"/>
                  </a:lnTo>
                  <a:cubicBezTo>
                    <a:pt x="988" y="1345"/>
                    <a:pt x="982" y="1351"/>
                    <a:pt x="975" y="1351"/>
                  </a:cubicBezTo>
                  <a:lnTo>
                    <a:pt x="13" y="1351"/>
                  </a:lnTo>
                  <a:cubicBezTo>
                    <a:pt x="6" y="1351"/>
                    <a:pt x="0" y="1345"/>
                    <a:pt x="0" y="1338"/>
                  </a:cubicBezTo>
                  <a:lnTo>
                    <a:pt x="0" y="13"/>
                  </a:lnTo>
                  <a:cubicBezTo>
                    <a:pt x="0" y="6"/>
                    <a:pt x="6" y="0"/>
                    <a:pt x="13" y="0"/>
                  </a:cubicBezTo>
                  <a:close/>
                </a:path>
              </a:pathLst>
            </a:custGeom>
            <a:solidFill>
              <a:srgbClr val="F8F2ED"/>
            </a:solidFill>
            <a:ln w="7" cap="flat">
              <a:solidFill>
                <a:srgbClr val="000000"/>
              </a:solidFill>
              <a:prstDash val="solid"/>
              <a:miter lim="800000"/>
              <a:headEnd/>
              <a:tailEnd/>
            </a:ln>
          </p:spPr>
          <p:txBody>
            <a:bodyPr/>
            <a:lstStyle/>
            <a:p>
              <a:endParaRPr lang="en-US"/>
            </a:p>
          </p:txBody>
        </p:sp>
        <p:sp>
          <p:nvSpPr>
            <p:cNvPr id="31765" name="Freeform 19"/>
            <p:cNvSpPr>
              <a:spLocks/>
            </p:cNvSpPr>
            <p:nvPr/>
          </p:nvSpPr>
          <p:spPr bwMode="auto">
            <a:xfrm>
              <a:off x="2406" y="1762"/>
              <a:ext cx="382" cy="124"/>
            </a:xfrm>
            <a:custGeom>
              <a:avLst/>
              <a:gdLst>
                <a:gd name="T0" fmla="*/ 6 w 834"/>
                <a:gd name="T1" fmla="*/ 0 h 270"/>
                <a:gd name="T2" fmla="*/ 376 w 834"/>
                <a:gd name="T3" fmla="*/ 0 h 270"/>
                <a:gd name="T4" fmla="*/ 382 w 834"/>
                <a:gd name="T5" fmla="*/ 6 h 270"/>
                <a:gd name="T6" fmla="*/ 382 w 834"/>
                <a:gd name="T7" fmla="*/ 118 h 270"/>
                <a:gd name="T8" fmla="*/ 376 w 834"/>
                <a:gd name="T9" fmla="*/ 124 h 270"/>
                <a:gd name="T10" fmla="*/ 6 w 834"/>
                <a:gd name="T11" fmla="*/ 124 h 270"/>
                <a:gd name="T12" fmla="*/ 0 w 834"/>
                <a:gd name="T13" fmla="*/ 118 h 270"/>
                <a:gd name="T14" fmla="*/ 0 w 834"/>
                <a:gd name="T15" fmla="*/ 6 h 270"/>
                <a:gd name="T16" fmla="*/ 6 w 834"/>
                <a:gd name="T17" fmla="*/ 0 h 2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34" h="270">
                  <a:moveTo>
                    <a:pt x="14" y="0"/>
                  </a:moveTo>
                  <a:lnTo>
                    <a:pt x="820" y="0"/>
                  </a:lnTo>
                  <a:cubicBezTo>
                    <a:pt x="828" y="0"/>
                    <a:pt x="834" y="6"/>
                    <a:pt x="834" y="14"/>
                  </a:cubicBezTo>
                  <a:lnTo>
                    <a:pt x="834" y="256"/>
                  </a:lnTo>
                  <a:cubicBezTo>
                    <a:pt x="834" y="264"/>
                    <a:pt x="828" y="270"/>
                    <a:pt x="820" y="270"/>
                  </a:cubicBezTo>
                  <a:lnTo>
                    <a:pt x="14" y="270"/>
                  </a:lnTo>
                  <a:cubicBezTo>
                    <a:pt x="6" y="270"/>
                    <a:pt x="0" y="264"/>
                    <a:pt x="0" y="256"/>
                  </a:cubicBezTo>
                  <a:lnTo>
                    <a:pt x="0" y="14"/>
                  </a:lnTo>
                  <a:cubicBezTo>
                    <a:pt x="0" y="6"/>
                    <a:pt x="6" y="0"/>
                    <a:pt x="14" y="0"/>
                  </a:cubicBezTo>
                  <a:close/>
                </a:path>
              </a:pathLst>
            </a:custGeom>
            <a:solidFill>
              <a:srgbClr val="E2C9B5"/>
            </a:solidFill>
            <a:ln w="9" cap="flat">
              <a:solidFill>
                <a:srgbClr val="000000"/>
              </a:solidFill>
              <a:prstDash val="solid"/>
              <a:miter lim="800000"/>
              <a:headEnd/>
              <a:tailEnd/>
            </a:ln>
          </p:spPr>
          <p:txBody>
            <a:bodyPr/>
            <a:lstStyle/>
            <a:p>
              <a:endParaRPr lang="en-US"/>
            </a:p>
          </p:txBody>
        </p:sp>
        <p:sp>
          <p:nvSpPr>
            <p:cNvPr id="31766" name="Freeform 20"/>
            <p:cNvSpPr>
              <a:spLocks/>
            </p:cNvSpPr>
            <p:nvPr/>
          </p:nvSpPr>
          <p:spPr bwMode="auto">
            <a:xfrm>
              <a:off x="2406" y="1897"/>
              <a:ext cx="382" cy="125"/>
            </a:xfrm>
            <a:custGeom>
              <a:avLst/>
              <a:gdLst>
                <a:gd name="T0" fmla="*/ 6 w 834"/>
                <a:gd name="T1" fmla="*/ 0 h 270"/>
                <a:gd name="T2" fmla="*/ 376 w 834"/>
                <a:gd name="T3" fmla="*/ 0 h 270"/>
                <a:gd name="T4" fmla="*/ 382 w 834"/>
                <a:gd name="T5" fmla="*/ 6 h 270"/>
                <a:gd name="T6" fmla="*/ 382 w 834"/>
                <a:gd name="T7" fmla="*/ 119 h 270"/>
                <a:gd name="T8" fmla="*/ 376 w 834"/>
                <a:gd name="T9" fmla="*/ 125 h 270"/>
                <a:gd name="T10" fmla="*/ 6 w 834"/>
                <a:gd name="T11" fmla="*/ 125 h 270"/>
                <a:gd name="T12" fmla="*/ 0 w 834"/>
                <a:gd name="T13" fmla="*/ 119 h 270"/>
                <a:gd name="T14" fmla="*/ 0 w 834"/>
                <a:gd name="T15" fmla="*/ 6 h 270"/>
                <a:gd name="T16" fmla="*/ 6 w 834"/>
                <a:gd name="T17" fmla="*/ 0 h 2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34" h="270">
                  <a:moveTo>
                    <a:pt x="14" y="0"/>
                  </a:moveTo>
                  <a:lnTo>
                    <a:pt x="820" y="0"/>
                  </a:lnTo>
                  <a:cubicBezTo>
                    <a:pt x="828" y="0"/>
                    <a:pt x="834" y="6"/>
                    <a:pt x="834" y="14"/>
                  </a:cubicBezTo>
                  <a:lnTo>
                    <a:pt x="834" y="256"/>
                  </a:lnTo>
                  <a:cubicBezTo>
                    <a:pt x="834" y="263"/>
                    <a:pt x="828" y="270"/>
                    <a:pt x="820" y="270"/>
                  </a:cubicBezTo>
                  <a:lnTo>
                    <a:pt x="14" y="270"/>
                  </a:lnTo>
                  <a:cubicBezTo>
                    <a:pt x="6" y="270"/>
                    <a:pt x="0" y="263"/>
                    <a:pt x="0" y="256"/>
                  </a:cubicBezTo>
                  <a:lnTo>
                    <a:pt x="0" y="14"/>
                  </a:lnTo>
                  <a:cubicBezTo>
                    <a:pt x="0" y="6"/>
                    <a:pt x="6" y="0"/>
                    <a:pt x="14" y="0"/>
                  </a:cubicBezTo>
                  <a:close/>
                </a:path>
              </a:pathLst>
            </a:custGeom>
            <a:solidFill>
              <a:srgbClr val="E2C9B5"/>
            </a:solidFill>
            <a:ln w="9" cap="flat">
              <a:solidFill>
                <a:srgbClr val="000000"/>
              </a:solidFill>
              <a:prstDash val="solid"/>
              <a:miter lim="800000"/>
              <a:headEnd/>
              <a:tailEnd/>
            </a:ln>
          </p:spPr>
          <p:txBody>
            <a:bodyPr/>
            <a:lstStyle/>
            <a:p>
              <a:endParaRPr lang="en-US"/>
            </a:p>
          </p:txBody>
        </p:sp>
        <p:sp>
          <p:nvSpPr>
            <p:cNvPr id="31767" name="Freeform 21"/>
            <p:cNvSpPr>
              <a:spLocks/>
            </p:cNvSpPr>
            <p:nvPr/>
          </p:nvSpPr>
          <p:spPr bwMode="auto">
            <a:xfrm>
              <a:off x="2406" y="2033"/>
              <a:ext cx="382" cy="124"/>
            </a:xfrm>
            <a:custGeom>
              <a:avLst/>
              <a:gdLst>
                <a:gd name="T0" fmla="*/ 6 w 834"/>
                <a:gd name="T1" fmla="*/ 0 h 270"/>
                <a:gd name="T2" fmla="*/ 376 w 834"/>
                <a:gd name="T3" fmla="*/ 0 h 270"/>
                <a:gd name="T4" fmla="*/ 382 w 834"/>
                <a:gd name="T5" fmla="*/ 6 h 270"/>
                <a:gd name="T6" fmla="*/ 382 w 834"/>
                <a:gd name="T7" fmla="*/ 118 h 270"/>
                <a:gd name="T8" fmla="*/ 376 w 834"/>
                <a:gd name="T9" fmla="*/ 124 h 270"/>
                <a:gd name="T10" fmla="*/ 6 w 834"/>
                <a:gd name="T11" fmla="*/ 124 h 270"/>
                <a:gd name="T12" fmla="*/ 0 w 834"/>
                <a:gd name="T13" fmla="*/ 118 h 270"/>
                <a:gd name="T14" fmla="*/ 0 w 834"/>
                <a:gd name="T15" fmla="*/ 6 h 270"/>
                <a:gd name="T16" fmla="*/ 6 w 834"/>
                <a:gd name="T17" fmla="*/ 0 h 2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34" h="270">
                  <a:moveTo>
                    <a:pt x="14" y="0"/>
                  </a:moveTo>
                  <a:lnTo>
                    <a:pt x="820" y="0"/>
                  </a:lnTo>
                  <a:cubicBezTo>
                    <a:pt x="828" y="0"/>
                    <a:pt x="834" y="6"/>
                    <a:pt x="834" y="14"/>
                  </a:cubicBezTo>
                  <a:lnTo>
                    <a:pt x="834" y="256"/>
                  </a:lnTo>
                  <a:cubicBezTo>
                    <a:pt x="834" y="263"/>
                    <a:pt x="828" y="270"/>
                    <a:pt x="820" y="270"/>
                  </a:cubicBezTo>
                  <a:lnTo>
                    <a:pt x="14" y="270"/>
                  </a:lnTo>
                  <a:cubicBezTo>
                    <a:pt x="6" y="270"/>
                    <a:pt x="0" y="263"/>
                    <a:pt x="0" y="256"/>
                  </a:cubicBezTo>
                  <a:lnTo>
                    <a:pt x="0" y="14"/>
                  </a:lnTo>
                  <a:cubicBezTo>
                    <a:pt x="0" y="6"/>
                    <a:pt x="6" y="0"/>
                    <a:pt x="14" y="0"/>
                  </a:cubicBezTo>
                  <a:close/>
                </a:path>
              </a:pathLst>
            </a:custGeom>
            <a:solidFill>
              <a:srgbClr val="E2C9B5"/>
            </a:solidFill>
            <a:ln w="9" cap="flat">
              <a:solidFill>
                <a:srgbClr val="000000"/>
              </a:solidFill>
              <a:prstDash val="solid"/>
              <a:miter lim="800000"/>
              <a:headEnd/>
              <a:tailEnd/>
            </a:ln>
          </p:spPr>
          <p:txBody>
            <a:bodyPr/>
            <a:lstStyle/>
            <a:p>
              <a:endParaRPr lang="en-US"/>
            </a:p>
          </p:txBody>
        </p:sp>
        <p:sp>
          <p:nvSpPr>
            <p:cNvPr id="31768" name="Freeform 22"/>
            <p:cNvSpPr>
              <a:spLocks/>
            </p:cNvSpPr>
            <p:nvPr/>
          </p:nvSpPr>
          <p:spPr bwMode="auto">
            <a:xfrm>
              <a:off x="2406" y="2168"/>
              <a:ext cx="382" cy="124"/>
            </a:xfrm>
            <a:custGeom>
              <a:avLst/>
              <a:gdLst>
                <a:gd name="T0" fmla="*/ 6 w 834"/>
                <a:gd name="T1" fmla="*/ 0 h 270"/>
                <a:gd name="T2" fmla="*/ 376 w 834"/>
                <a:gd name="T3" fmla="*/ 0 h 270"/>
                <a:gd name="T4" fmla="*/ 382 w 834"/>
                <a:gd name="T5" fmla="*/ 6 h 270"/>
                <a:gd name="T6" fmla="*/ 382 w 834"/>
                <a:gd name="T7" fmla="*/ 118 h 270"/>
                <a:gd name="T8" fmla="*/ 376 w 834"/>
                <a:gd name="T9" fmla="*/ 124 h 270"/>
                <a:gd name="T10" fmla="*/ 6 w 834"/>
                <a:gd name="T11" fmla="*/ 124 h 270"/>
                <a:gd name="T12" fmla="*/ 0 w 834"/>
                <a:gd name="T13" fmla="*/ 118 h 270"/>
                <a:gd name="T14" fmla="*/ 0 w 834"/>
                <a:gd name="T15" fmla="*/ 6 h 270"/>
                <a:gd name="T16" fmla="*/ 6 w 834"/>
                <a:gd name="T17" fmla="*/ 0 h 2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34" h="270">
                  <a:moveTo>
                    <a:pt x="14" y="0"/>
                  </a:moveTo>
                  <a:lnTo>
                    <a:pt x="820" y="0"/>
                  </a:lnTo>
                  <a:cubicBezTo>
                    <a:pt x="828" y="0"/>
                    <a:pt x="834" y="6"/>
                    <a:pt x="834" y="14"/>
                  </a:cubicBezTo>
                  <a:lnTo>
                    <a:pt x="834" y="256"/>
                  </a:lnTo>
                  <a:cubicBezTo>
                    <a:pt x="834" y="263"/>
                    <a:pt x="828" y="270"/>
                    <a:pt x="820" y="270"/>
                  </a:cubicBezTo>
                  <a:lnTo>
                    <a:pt x="14" y="270"/>
                  </a:lnTo>
                  <a:cubicBezTo>
                    <a:pt x="6" y="270"/>
                    <a:pt x="0" y="263"/>
                    <a:pt x="0" y="256"/>
                  </a:cubicBezTo>
                  <a:lnTo>
                    <a:pt x="0" y="14"/>
                  </a:lnTo>
                  <a:cubicBezTo>
                    <a:pt x="0" y="6"/>
                    <a:pt x="6" y="0"/>
                    <a:pt x="14" y="0"/>
                  </a:cubicBezTo>
                  <a:close/>
                </a:path>
              </a:pathLst>
            </a:custGeom>
            <a:solidFill>
              <a:srgbClr val="E2C9B5"/>
            </a:solidFill>
            <a:ln w="9" cap="flat">
              <a:solidFill>
                <a:srgbClr val="000000"/>
              </a:solidFill>
              <a:prstDash val="solid"/>
              <a:miter lim="800000"/>
              <a:headEnd/>
              <a:tailEnd/>
            </a:ln>
          </p:spPr>
          <p:txBody>
            <a:bodyPr/>
            <a:lstStyle/>
            <a:p>
              <a:endParaRPr lang="en-US"/>
            </a:p>
          </p:txBody>
        </p:sp>
        <p:sp>
          <p:nvSpPr>
            <p:cNvPr id="31769" name="Freeform 23"/>
            <p:cNvSpPr>
              <a:spLocks/>
            </p:cNvSpPr>
            <p:nvPr/>
          </p:nvSpPr>
          <p:spPr bwMode="auto">
            <a:xfrm>
              <a:off x="2800" y="2009"/>
              <a:ext cx="390" cy="320"/>
            </a:xfrm>
            <a:custGeom>
              <a:avLst/>
              <a:gdLst>
                <a:gd name="T0" fmla="*/ 0 w 849"/>
                <a:gd name="T1" fmla="*/ 5 h 696"/>
                <a:gd name="T2" fmla="*/ 17 w 849"/>
                <a:gd name="T3" fmla="*/ 120 h 696"/>
                <a:gd name="T4" fmla="*/ 42 w 849"/>
                <a:gd name="T5" fmla="*/ 88 h 696"/>
                <a:gd name="T6" fmla="*/ 297 w 849"/>
                <a:gd name="T7" fmla="*/ 289 h 696"/>
                <a:gd name="T8" fmla="*/ 273 w 849"/>
                <a:gd name="T9" fmla="*/ 320 h 696"/>
                <a:gd name="T10" fmla="*/ 390 w 849"/>
                <a:gd name="T11" fmla="*/ 315 h 696"/>
                <a:gd name="T12" fmla="*/ 368 w 849"/>
                <a:gd name="T13" fmla="*/ 208 h 696"/>
                <a:gd name="T14" fmla="*/ 346 w 849"/>
                <a:gd name="T15" fmla="*/ 236 h 696"/>
                <a:gd name="T16" fmla="*/ 89 w 849"/>
                <a:gd name="T17" fmla="*/ 34 h 696"/>
                <a:gd name="T18" fmla="*/ 116 w 849"/>
                <a:gd name="T19" fmla="*/ 0 h 696"/>
                <a:gd name="T20" fmla="*/ 0 w 849"/>
                <a:gd name="T21" fmla="*/ 5 h 6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9" h="696">
                  <a:moveTo>
                    <a:pt x="0" y="11"/>
                  </a:moveTo>
                  <a:lnTo>
                    <a:pt x="38" y="260"/>
                  </a:lnTo>
                  <a:lnTo>
                    <a:pt x="91" y="192"/>
                  </a:lnTo>
                  <a:lnTo>
                    <a:pt x="647" y="628"/>
                  </a:lnTo>
                  <a:lnTo>
                    <a:pt x="594" y="696"/>
                  </a:lnTo>
                  <a:lnTo>
                    <a:pt x="849" y="685"/>
                  </a:lnTo>
                  <a:lnTo>
                    <a:pt x="802" y="452"/>
                  </a:lnTo>
                  <a:lnTo>
                    <a:pt x="754" y="514"/>
                  </a:lnTo>
                  <a:lnTo>
                    <a:pt x="194" y="74"/>
                  </a:lnTo>
                  <a:lnTo>
                    <a:pt x="252" y="0"/>
                  </a:lnTo>
                  <a:lnTo>
                    <a:pt x="0" y="11"/>
                  </a:lnTo>
                  <a:close/>
                </a:path>
              </a:pathLst>
            </a:custGeom>
            <a:solidFill>
              <a:srgbClr val="0000FF"/>
            </a:solidFill>
            <a:ln w="7" cap="flat">
              <a:solidFill>
                <a:srgbClr val="000000"/>
              </a:solidFill>
              <a:prstDash val="solid"/>
              <a:miter lim="800000"/>
              <a:headEnd/>
              <a:tailEnd/>
            </a:ln>
          </p:spPr>
          <p:txBody>
            <a:bodyPr/>
            <a:lstStyle/>
            <a:p>
              <a:endParaRPr lang="en-US"/>
            </a:p>
          </p:txBody>
        </p:sp>
        <p:sp>
          <p:nvSpPr>
            <p:cNvPr id="31770" name="Rectangle 24"/>
            <p:cNvSpPr>
              <a:spLocks noChangeArrowheads="1"/>
            </p:cNvSpPr>
            <p:nvPr/>
          </p:nvSpPr>
          <p:spPr bwMode="auto">
            <a:xfrm>
              <a:off x="2285" y="1525"/>
              <a:ext cx="509"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0" dirty="0">
                  <a:solidFill>
                    <a:srgbClr val="000000"/>
                  </a:solidFill>
                  <a:latin typeface="Sans"/>
                </a:rPr>
                <a:t>Registers</a:t>
              </a:r>
              <a:endParaRPr lang="en-US" dirty="0">
                <a:latin typeface="Arial" pitchFamily="34" charset="0"/>
              </a:endParaRPr>
            </a:p>
          </p:txBody>
        </p:sp>
      </p:grpSp>
      <p:pic>
        <p:nvPicPr>
          <p:cNvPr id="27"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name="page79">
    <p:spTree>
      <p:nvGrpSpPr>
        <p:cNvPr id="1" name=""/>
        <p:cNvGrpSpPr/>
        <p:nvPr/>
      </p:nvGrpSpPr>
      <p:grpSpPr>
        <a:xfrm>
          <a:off x="0" y="0"/>
          <a:ext cx="0" cy="0"/>
          <a:chOff x="0" y="0"/>
          <a:chExt cx="0" cy="0"/>
        </a:xfrm>
      </p:grpSpPr>
      <p:sp>
        <p:nvSpPr>
          <p:cNvPr id="6" name="Slide Number Placeholder 1"/>
          <p:cNvSpPr>
            <a:spLocks noGrp="1"/>
          </p:cNvSpPr>
          <p:nvPr>
            <p:ph type="sldNum" sz="quarter" idx="12"/>
          </p:nvPr>
        </p:nvSpPr>
        <p:spPr>
          <a:xfrm>
            <a:off x="10067279" y="6356351"/>
            <a:ext cx="561975" cy="365125"/>
          </a:xfrm>
        </p:spPr>
        <p:txBody>
          <a:bodyPr/>
          <a:lstStyle/>
          <a:p>
            <a:pPr>
              <a:defRPr/>
            </a:pPr>
            <a:fld id="{788BDCC7-9C64-475F-8426-C4F67C13B707}" type="slidenum">
              <a:rPr/>
              <a:pPr>
                <a:defRPr/>
              </a:pPr>
              <a:t>80</a:t>
            </a:fld>
            <a:endParaRPr/>
          </a:p>
        </p:txBody>
      </p:sp>
      <p:sp>
        <p:nvSpPr>
          <p:cNvPr id="2" name="Title 1"/>
          <p:cNvSpPr txBox="1">
            <a:spLocks noGrp="1"/>
          </p:cNvSpPr>
          <p:nvPr>
            <p:ph type="title" idx="4294967295"/>
          </p:nvPr>
        </p:nvSpPr>
        <p:spPr>
          <a:xfrm>
            <a:off x="1752600" y="206376"/>
            <a:ext cx="868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Factorial in </a:t>
            </a:r>
            <a:r>
              <a:rPr lang="fr-FR" dirty="0" err="1">
                <a:solidFill>
                  <a:schemeClr val="tx1"/>
                </a:solidFill>
              </a:rPr>
              <a:t>SimpleRisc</a:t>
            </a:r>
            <a:endParaRPr lang="fr-FR" dirty="0">
              <a:solidFill>
                <a:schemeClr val="tx1"/>
              </a:solidFill>
            </a:endParaRPr>
          </a:p>
        </p:txBody>
      </p:sp>
      <p:sp>
        <p:nvSpPr>
          <p:cNvPr id="3" name="Rectangle 2"/>
          <p:cNvSpPr/>
          <p:nvPr/>
        </p:nvSpPr>
        <p:spPr>
          <a:xfrm>
            <a:off x="3429001" y="1371600"/>
            <a:ext cx="7200253" cy="5047536"/>
          </a:xfrm>
          <a:prstGeom prst="rect">
            <a:avLst/>
          </a:prstGeom>
        </p:spPr>
        <p:txBody>
          <a:bodyPr wrap="square">
            <a:spAutoFit/>
          </a:bodyPr>
          <a:lstStyle/>
          <a:p>
            <a:pPr>
              <a:tabLst>
                <a:tab pos="457200" algn="l"/>
              </a:tabLst>
            </a:pPr>
            <a:r>
              <a:rPr lang="en-US" sz="1400" i="1" dirty="0">
                <a:latin typeface="Courier New" pitchFamily="49" charset="0"/>
                <a:cs typeface="Courier New" pitchFamily="49" charset="0"/>
              </a:rPr>
              <a:t>.factorial:</a:t>
            </a:r>
          </a:p>
          <a:p>
            <a:pPr>
              <a:tabLst>
                <a:tab pos="457200" algn="l"/>
                <a:tab pos="1828800" algn="l"/>
              </a:tabLst>
            </a:pPr>
            <a:r>
              <a:rPr lang="pt-BR" sz="1400" i="1" dirty="0">
                <a:latin typeface="Courier New" pitchFamily="49" charset="0"/>
                <a:cs typeface="Courier New" pitchFamily="49" charset="0"/>
              </a:rPr>
              <a:t>	cmp r0, 1	       /* compare (1,num) */</a:t>
            </a:r>
          </a:p>
          <a:p>
            <a:pPr>
              <a:tabLst>
                <a:tab pos="457200" algn="l"/>
                <a:tab pos="1828800" algn="l"/>
              </a:tabLst>
            </a:pPr>
            <a:r>
              <a:rPr lang="en-US" sz="1400" i="1" dirty="0">
                <a:latin typeface="Courier New" pitchFamily="49" charset="0"/>
                <a:cs typeface="Courier New" pitchFamily="49" charset="0"/>
              </a:rPr>
              <a:t>	</a:t>
            </a:r>
            <a:r>
              <a:rPr lang="en-US" sz="1400" i="1" dirty="0" err="1">
                <a:latin typeface="Courier New" pitchFamily="49" charset="0"/>
                <a:cs typeface="Courier New" pitchFamily="49" charset="0"/>
              </a:rPr>
              <a:t>beq</a:t>
            </a:r>
            <a:r>
              <a:rPr lang="en-US" sz="1400" i="1" dirty="0">
                <a:latin typeface="Courier New" pitchFamily="49" charset="0"/>
                <a:cs typeface="Courier New" pitchFamily="49" charset="0"/>
              </a:rPr>
              <a:t> .return</a:t>
            </a:r>
          </a:p>
          <a:p>
            <a:pPr>
              <a:tabLst>
                <a:tab pos="457200" algn="l"/>
                <a:tab pos="1828800" algn="l"/>
              </a:tabLst>
            </a:pPr>
            <a:r>
              <a:rPr lang="en-US" sz="1400" i="1" dirty="0">
                <a:latin typeface="Courier New" pitchFamily="49" charset="0"/>
                <a:cs typeface="Courier New" pitchFamily="49" charset="0"/>
              </a:rPr>
              <a:t>	</a:t>
            </a:r>
            <a:r>
              <a:rPr lang="en-US" sz="1400" i="1" dirty="0" err="1">
                <a:latin typeface="Courier New" pitchFamily="49" charset="0"/>
                <a:cs typeface="Courier New" pitchFamily="49" charset="0"/>
              </a:rPr>
              <a:t>bgt</a:t>
            </a:r>
            <a:r>
              <a:rPr lang="en-US" sz="1400" i="1" dirty="0">
                <a:latin typeface="Courier New" pitchFamily="49" charset="0"/>
                <a:cs typeface="Courier New" pitchFamily="49" charset="0"/>
              </a:rPr>
              <a:t> .continue</a:t>
            </a:r>
          </a:p>
          <a:p>
            <a:pPr>
              <a:tabLst>
                <a:tab pos="457200" algn="l"/>
                <a:tab pos="1828800" algn="l"/>
              </a:tabLst>
            </a:pPr>
            <a:r>
              <a:rPr lang="en-US" sz="1400" i="1" dirty="0">
                <a:latin typeface="Courier New" pitchFamily="49" charset="0"/>
                <a:cs typeface="Courier New" pitchFamily="49" charset="0"/>
              </a:rPr>
              <a:t>	b .return</a:t>
            </a:r>
          </a:p>
          <a:p>
            <a:pPr>
              <a:tabLst>
                <a:tab pos="457200" algn="l"/>
                <a:tab pos="1828800" algn="l"/>
              </a:tabLst>
            </a:pPr>
            <a:r>
              <a:rPr lang="en-US" sz="1400" i="1" dirty="0">
                <a:latin typeface="Courier New" pitchFamily="49" charset="0"/>
                <a:cs typeface="Courier New" pitchFamily="49" charset="0"/>
              </a:rPr>
              <a:t>.continue:</a:t>
            </a:r>
          </a:p>
          <a:p>
            <a:pPr>
              <a:tabLst>
                <a:tab pos="457200" algn="l"/>
                <a:tab pos="1828800" algn="l"/>
              </a:tabLst>
            </a:pPr>
            <a:r>
              <a:rPr lang="en-US" sz="1400" i="1" dirty="0">
                <a:latin typeface="Courier New" pitchFamily="49" charset="0"/>
                <a:cs typeface="Courier New" pitchFamily="49" charset="0"/>
              </a:rPr>
              <a:t>	sub </a:t>
            </a:r>
            <a:r>
              <a:rPr lang="en-US" sz="1400" i="1" dirty="0" err="1">
                <a:latin typeface="Courier New" pitchFamily="49" charset="0"/>
                <a:cs typeface="Courier New" pitchFamily="49" charset="0"/>
              </a:rPr>
              <a:t>sp</a:t>
            </a:r>
            <a:r>
              <a:rPr lang="en-US" sz="1400" i="1" dirty="0">
                <a:latin typeface="Courier New" pitchFamily="49" charset="0"/>
                <a:cs typeface="Courier New" pitchFamily="49" charset="0"/>
              </a:rPr>
              <a:t>, </a:t>
            </a:r>
            <a:r>
              <a:rPr lang="en-US" sz="1400" i="1" dirty="0" err="1">
                <a:latin typeface="Courier New" pitchFamily="49" charset="0"/>
                <a:cs typeface="Courier New" pitchFamily="49" charset="0"/>
              </a:rPr>
              <a:t>sp</a:t>
            </a:r>
            <a:r>
              <a:rPr lang="en-US" sz="1400" i="1" dirty="0">
                <a:latin typeface="Courier New" pitchFamily="49" charset="0"/>
                <a:cs typeface="Courier New" pitchFamily="49" charset="0"/>
              </a:rPr>
              <a:t>, 8       /* create space on the stack */</a:t>
            </a:r>
          </a:p>
          <a:p>
            <a:pPr>
              <a:tabLst>
                <a:tab pos="457200" algn="l"/>
                <a:tab pos="1828800" algn="l"/>
              </a:tabLst>
            </a:pPr>
            <a:r>
              <a:rPr lang="en-US" sz="1400" i="1" dirty="0">
                <a:latin typeface="Courier New" pitchFamily="49" charset="0"/>
                <a:cs typeface="Courier New" pitchFamily="49" charset="0"/>
              </a:rPr>
              <a:t>	</a:t>
            </a:r>
          </a:p>
          <a:p>
            <a:pPr>
              <a:tabLst>
                <a:tab pos="457200" algn="l"/>
                <a:tab pos="1828800" algn="l"/>
              </a:tabLst>
            </a:pPr>
            <a:r>
              <a:rPr lang="en-US" sz="1400" i="1" dirty="0">
                <a:latin typeface="Courier New" pitchFamily="49" charset="0"/>
                <a:cs typeface="Courier New" pitchFamily="49" charset="0"/>
              </a:rPr>
              <a:t>	</a:t>
            </a:r>
            <a:r>
              <a:rPr lang="en-US" sz="1400" i="1" dirty="0" err="1">
                <a:latin typeface="Courier New" pitchFamily="49" charset="0"/>
                <a:cs typeface="Courier New" pitchFamily="49" charset="0"/>
              </a:rPr>
              <a:t>st</a:t>
            </a:r>
            <a:r>
              <a:rPr lang="en-US" sz="1400" i="1" dirty="0">
                <a:latin typeface="Courier New" pitchFamily="49" charset="0"/>
                <a:cs typeface="Courier New" pitchFamily="49" charset="0"/>
              </a:rPr>
              <a:t> r0, [</a:t>
            </a:r>
            <a:r>
              <a:rPr lang="en-US" sz="1400" i="1" dirty="0" err="1">
                <a:latin typeface="Courier New" pitchFamily="49" charset="0"/>
                <a:cs typeface="Courier New" pitchFamily="49" charset="0"/>
              </a:rPr>
              <a:t>sp</a:t>
            </a:r>
            <a:r>
              <a:rPr lang="en-US" sz="1400" i="1" dirty="0">
                <a:latin typeface="Courier New" pitchFamily="49" charset="0"/>
                <a:cs typeface="Courier New" pitchFamily="49" charset="0"/>
              </a:rPr>
              <a:t>]	       /* push r0 on the stack */</a:t>
            </a:r>
          </a:p>
          <a:p>
            <a:pPr>
              <a:tabLst>
                <a:tab pos="457200" algn="l"/>
                <a:tab pos="1828800" algn="l"/>
              </a:tabLst>
            </a:pPr>
            <a:r>
              <a:rPr lang="en-US" sz="1400" i="1" dirty="0">
                <a:latin typeface="Courier New" pitchFamily="49" charset="0"/>
                <a:cs typeface="Courier New" pitchFamily="49" charset="0"/>
              </a:rPr>
              <a:t>	</a:t>
            </a:r>
            <a:r>
              <a:rPr lang="en-US" sz="1400" i="1" dirty="0" err="1">
                <a:latin typeface="Courier New" pitchFamily="49" charset="0"/>
                <a:cs typeface="Courier New" pitchFamily="49" charset="0"/>
              </a:rPr>
              <a:t>st</a:t>
            </a:r>
            <a:r>
              <a:rPr lang="en-US" sz="1400" i="1" dirty="0">
                <a:latin typeface="Courier New" pitchFamily="49" charset="0"/>
                <a:cs typeface="Courier New" pitchFamily="49" charset="0"/>
              </a:rPr>
              <a:t> </a:t>
            </a:r>
            <a:r>
              <a:rPr lang="en-US" sz="1400" i="1" dirty="0" err="1">
                <a:latin typeface="Courier New" pitchFamily="49" charset="0"/>
                <a:cs typeface="Courier New" pitchFamily="49" charset="0"/>
              </a:rPr>
              <a:t>ra</a:t>
            </a:r>
            <a:r>
              <a:rPr lang="en-US" sz="1400" i="1" dirty="0">
                <a:latin typeface="Courier New" pitchFamily="49" charset="0"/>
                <a:cs typeface="Courier New" pitchFamily="49" charset="0"/>
              </a:rPr>
              <a:t>, 4[</a:t>
            </a:r>
            <a:r>
              <a:rPr lang="en-US" sz="1400" i="1" dirty="0" err="1">
                <a:latin typeface="Courier New" pitchFamily="49" charset="0"/>
                <a:cs typeface="Courier New" pitchFamily="49" charset="0"/>
              </a:rPr>
              <a:t>sp</a:t>
            </a:r>
            <a:r>
              <a:rPr lang="en-US" sz="1400" i="1" dirty="0">
                <a:latin typeface="Courier New" pitchFamily="49" charset="0"/>
                <a:cs typeface="Courier New" pitchFamily="49" charset="0"/>
              </a:rPr>
              <a:t>]	       /* push the return address register */</a:t>
            </a:r>
          </a:p>
          <a:p>
            <a:pPr>
              <a:tabLst>
                <a:tab pos="457200" algn="l"/>
                <a:tab pos="1828800" algn="l"/>
              </a:tabLst>
            </a:pPr>
            <a:r>
              <a:rPr lang="pt-BR" sz="1400" i="1" dirty="0">
                <a:latin typeface="Courier New" pitchFamily="49" charset="0"/>
                <a:cs typeface="Courier New" pitchFamily="49" charset="0"/>
              </a:rPr>
              <a:t>	sub r0, r0, 1       /* num = num - 1 */</a:t>
            </a:r>
          </a:p>
          <a:p>
            <a:pPr>
              <a:tabLst>
                <a:tab pos="457200" algn="l"/>
                <a:tab pos="1828800" algn="l"/>
              </a:tabLst>
            </a:pPr>
            <a:r>
              <a:rPr lang="en-US" sz="1400" i="1" dirty="0">
                <a:latin typeface="Courier New" pitchFamily="49" charset="0"/>
                <a:cs typeface="Courier New" pitchFamily="49" charset="0"/>
              </a:rPr>
              <a:t>	call .factorial     /* result will be in r1 */</a:t>
            </a:r>
          </a:p>
          <a:p>
            <a:pPr>
              <a:tabLst>
                <a:tab pos="457200" algn="l"/>
                <a:tab pos="1828800" algn="l"/>
              </a:tabLst>
            </a:pPr>
            <a:r>
              <a:rPr lang="en-US" sz="1400" i="1" dirty="0">
                <a:latin typeface="Courier New" pitchFamily="49" charset="0"/>
                <a:cs typeface="Courier New" pitchFamily="49" charset="0"/>
              </a:rPr>
              <a:t>	ld r0, [</a:t>
            </a:r>
            <a:r>
              <a:rPr lang="en-US" sz="1400" i="1" dirty="0" err="1">
                <a:latin typeface="Courier New" pitchFamily="49" charset="0"/>
                <a:cs typeface="Courier New" pitchFamily="49" charset="0"/>
              </a:rPr>
              <a:t>sp</a:t>
            </a:r>
            <a:r>
              <a:rPr lang="en-US" sz="1400" i="1" dirty="0">
                <a:latin typeface="Courier New" pitchFamily="49" charset="0"/>
                <a:cs typeface="Courier New" pitchFamily="49" charset="0"/>
              </a:rPr>
              <a:t>]	       /* pop r0 from the stack */</a:t>
            </a:r>
          </a:p>
          <a:p>
            <a:pPr>
              <a:tabLst>
                <a:tab pos="457200" algn="l"/>
                <a:tab pos="1828800" algn="l"/>
              </a:tabLst>
            </a:pPr>
            <a:r>
              <a:rPr lang="en-US" sz="1400" i="1" dirty="0">
                <a:latin typeface="Courier New" pitchFamily="49" charset="0"/>
                <a:cs typeface="Courier New" pitchFamily="49" charset="0"/>
              </a:rPr>
              <a:t>	ld </a:t>
            </a:r>
            <a:r>
              <a:rPr lang="en-US" sz="1400" i="1" dirty="0" err="1">
                <a:latin typeface="Courier New" pitchFamily="49" charset="0"/>
                <a:cs typeface="Courier New" pitchFamily="49" charset="0"/>
              </a:rPr>
              <a:t>ra</a:t>
            </a:r>
            <a:r>
              <a:rPr lang="en-US" sz="1400" i="1" dirty="0">
                <a:latin typeface="Courier New" pitchFamily="49" charset="0"/>
                <a:cs typeface="Courier New" pitchFamily="49" charset="0"/>
              </a:rPr>
              <a:t>, 4[</a:t>
            </a:r>
            <a:r>
              <a:rPr lang="en-US" sz="1400" i="1" dirty="0" err="1">
                <a:latin typeface="Courier New" pitchFamily="49" charset="0"/>
                <a:cs typeface="Courier New" pitchFamily="49" charset="0"/>
              </a:rPr>
              <a:t>sp</a:t>
            </a:r>
            <a:r>
              <a:rPr lang="en-US" sz="1400" i="1" dirty="0">
                <a:latin typeface="Courier New" pitchFamily="49" charset="0"/>
                <a:cs typeface="Courier New" pitchFamily="49" charset="0"/>
              </a:rPr>
              <a:t>]	       /* restore the return address */</a:t>
            </a:r>
          </a:p>
          <a:p>
            <a:pPr>
              <a:tabLst>
                <a:tab pos="457200" algn="l"/>
                <a:tab pos="1828800" algn="l"/>
              </a:tabLst>
            </a:pPr>
            <a:r>
              <a:rPr lang="pt-BR" sz="1400" i="1" dirty="0">
                <a:latin typeface="Courier New" pitchFamily="49" charset="0"/>
                <a:cs typeface="Courier New" pitchFamily="49" charset="0"/>
              </a:rPr>
              <a:t>	mul r1, r0, r1      /* factorial(n) = n * factorial(n-1) */</a:t>
            </a:r>
          </a:p>
          <a:p>
            <a:pPr>
              <a:tabLst>
                <a:tab pos="457200" algn="l"/>
                <a:tab pos="1828800" algn="l"/>
              </a:tabLst>
            </a:pPr>
            <a:r>
              <a:rPr lang="en-US" sz="1400" i="1" dirty="0">
                <a:latin typeface="Courier New" pitchFamily="49" charset="0"/>
                <a:cs typeface="Courier New" pitchFamily="49" charset="0"/>
              </a:rPr>
              <a:t>	add </a:t>
            </a:r>
            <a:r>
              <a:rPr lang="en-US" sz="1400" i="1" dirty="0" err="1">
                <a:latin typeface="Courier New" pitchFamily="49" charset="0"/>
                <a:cs typeface="Courier New" pitchFamily="49" charset="0"/>
              </a:rPr>
              <a:t>sp</a:t>
            </a:r>
            <a:r>
              <a:rPr lang="en-US" sz="1400" i="1" dirty="0">
                <a:latin typeface="Courier New" pitchFamily="49" charset="0"/>
                <a:cs typeface="Courier New" pitchFamily="49" charset="0"/>
              </a:rPr>
              <a:t>, </a:t>
            </a:r>
            <a:r>
              <a:rPr lang="en-US" sz="1400" i="1" dirty="0" err="1">
                <a:latin typeface="Courier New" pitchFamily="49" charset="0"/>
                <a:cs typeface="Courier New" pitchFamily="49" charset="0"/>
              </a:rPr>
              <a:t>sp</a:t>
            </a:r>
            <a:r>
              <a:rPr lang="en-US" sz="1400" i="1" dirty="0">
                <a:latin typeface="Courier New" pitchFamily="49" charset="0"/>
                <a:cs typeface="Courier New" pitchFamily="49" charset="0"/>
              </a:rPr>
              <a:t>, 8       /* delete the activation block */</a:t>
            </a:r>
          </a:p>
          <a:p>
            <a:pPr>
              <a:tabLst>
                <a:tab pos="457200" algn="l"/>
              </a:tabLst>
            </a:pPr>
            <a:r>
              <a:rPr lang="en-US" sz="1400" i="1" dirty="0">
                <a:latin typeface="Courier New" pitchFamily="49" charset="0"/>
                <a:cs typeface="Courier New" pitchFamily="49" charset="0"/>
              </a:rPr>
              <a:t>	ret</a:t>
            </a:r>
          </a:p>
          <a:p>
            <a:pPr>
              <a:tabLst>
                <a:tab pos="457200" algn="l"/>
              </a:tabLst>
            </a:pPr>
            <a:r>
              <a:rPr lang="en-US" sz="1400" i="1" dirty="0">
                <a:latin typeface="Courier New" pitchFamily="49" charset="0"/>
                <a:cs typeface="Courier New" pitchFamily="49" charset="0"/>
              </a:rPr>
              <a:t>.return:</a:t>
            </a:r>
          </a:p>
          <a:p>
            <a:pPr>
              <a:tabLst>
                <a:tab pos="457200" algn="l"/>
              </a:tabLst>
            </a:pPr>
            <a:r>
              <a:rPr lang="en-US" sz="1400" i="1" dirty="0">
                <a:latin typeface="Courier New" pitchFamily="49" charset="0"/>
                <a:cs typeface="Courier New" pitchFamily="49" charset="0"/>
              </a:rPr>
              <a:t>	</a:t>
            </a:r>
            <a:r>
              <a:rPr lang="en-US" sz="1400" i="1" dirty="0" err="1">
                <a:latin typeface="Courier New" pitchFamily="49" charset="0"/>
                <a:cs typeface="Courier New" pitchFamily="49" charset="0"/>
              </a:rPr>
              <a:t>mov</a:t>
            </a:r>
            <a:r>
              <a:rPr lang="en-US" sz="1400" i="1" dirty="0">
                <a:latin typeface="Courier New" pitchFamily="49" charset="0"/>
                <a:cs typeface="Courier New" pitchFamily="49" charset="0"/>
              </a:rPr>
              <a:t> r1, 1</a:t>
            </a:r>
          </a:p>
          <a:p>
            <a:pPr>
              <a:tabLst>
                <a:tab pos="457200" algn="l"/>
              </a:tabLst>
            </a:pPr>
            <a:r>
              <a:rPr lang="en-US" sz="1400" i="1" dirty="0">
                <a:latin typeface="Courier New" pitchFamily="49" charset="0"/>
                <a:cs typeface="Courier New" pitchFamily="49" charset="0"/>
              </a:rPr>
              <a:t>	ret</a:t>
            </a:r>
          </a:p>
          <a:p>
            <a:pPr>
              <a:tabLst>
                <a:tab pos="457200" algn="l"/>
              </a:tabLst>
            </a:pPr>
            <a:r>
              <a:rPr lang="en-US" sz="1400" i="1" dirty="0">
                <a:latin typeface="Courier New" pitchFamily="49" charset="0"/>
                <a:cs typeface="Courier New" pitchFamily="49" charset="0"/>
              </a:rPr>
              <a:t>.main:</a:t>
            </a:r>
          </a:p>
          <a:p>
            <a:pPr>
              <a:tabLst>
                <a:tab pos="457200" algn="l"/>
              </a:tabLst>
            </a:pPr>
            <a:r>
              <a:rPr lang="en-US" sz="1400" i="1" dirty="0">
                <a:latin typeface="Courier New" pitchFamily="49" charset="0"/>
                <a:cs typeface="Courier New" pitchFamily="49" charset="0"/>
              </a:rPr>
              <a:t>	</a:t>
            </a:r>
            <a:r>
              <a:rPr lang="en-US" sz="1400" i="1" dirty="0" err="1">
                <a:latin typeface="Courier New" pitchFamily="49" charset="0"/>
                <a:cs typeface="Courier New" pitchFamily="49" charset="0"/>
              </a:rPr>
              <a:t>mov</a:t>
            </a:r>
            <a:r>
              <a:rPr lang="en-US" sz="1400" i="1" dirty="0">
                <a:latin typeface="Courier New" pitchFamily="49" charset="0"/>
                <a:cs typeface="Courier New" pitchFamily="49" charset="0"/>
              </a:rPr>
              <a:t> r0, 10</a:t>
            </a:r>
          </a:p>
          <a:p>
            <a:pPr>
              <a:tabLst>
                <a:tab pos="457200" algn="l"/>
              </a:tabLst>
            </a:pPr>
            <a:r>
              <a:rPr lang="en-US" sz="1400" i="1" dirty="0">
                <a:latin typeface="Courier New" pitchFamily="49" charset="0"/>
                <a:cs typeface="Courier New" pitchFamily="49" charset="0"/>
              </a:rPr>
              <a:t>	call .factorial</a:t>
            </a:r>
            <a:endParaRPr lang="en-US" sz="1400" dirty="0">
              <a:latin typeface="Courier New" pitchFamily="49" charset="0"/>
              <a:cs typeface="Courier New" pitchFamily="49" charset="0"/>
            </a:endParaRPr>
          </a:p>
        </p:txBody>
      </p:sp>
      <p:pic>
        <p:nvPicPr>
          <p:cNvPr id="8"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name="page80">
    <p:spTree>
      <p:nvGrpSpPr>
        <p:cNvPr id="1" name=""/>
        <p:cNvGrpSpPr/>
        <p:nvPr/>
      </p:nvGrpSpPr>
      <p:grpSpPr>
        <a:xfrm>
          <a:off x="0" y="0"/>
          <a:ext cx="0" cy="0"/>
          <a:chOff x="0" y="0"/>
          <a:chExt cx="0" cy="0"/>
        </a:xfrm>
      </p:grpSpPr>
      <p:sp>
        <p:nvSpPr>
          <p:cNvPr id="5" name="Slide Number Placeholder 1"/>
          <p:cNvSpPr>
            <a:spLocks noGrp="1"/>
          </p:cNvSpPr>
          <p:nvPr>
            <p:ph type="sldNum" sz="quarter" idx="12"/>
          </p:nvPr>
        </p:nvSpPr>
        <p:spPr>
          <a:xfrm>
            <a:off x="10067279" y="6356351"/>
            <a:ext cx="561975" cy="365125"/>
          </a:xfrm>
        </p:spPr>
        <p:txBody>
          <a:bodyPr/>
          <a:lstStyle/>
          <a:p>
            <a:pPr>
              <a:defRPr/>
            </a:pPr>
            <a:fld id="{ABA24580-6F52-4263-9604-07A29FDBDEE6}" type="slidenum">
              <a:rPr/>
              <a:pPr>
                <a:defRPr/>
              </a:pPr>
              <a:t>81</a:t>
            </a:fld>
            <a:endParaRPr/>
          </a:p>
        </p:txBody>
      </p:sp>
      <p:sp>
        <p:nvSpPr>
          <p:cNvPr id="2" name="Title 1"/>
          <p:cNvSpPr txBox="1">
            <a:spLocks noGrp="1"/>
          </p:cNvSpPr>
          <p:nvPr>
            <p:ph type="title" idx="4294967295"/>
          </p:nvPr>
        </p:nvSpPr>
        <p:spPr>
          <a:xfrm>
            <a:off x="1752600" y="152401"/>
            <a:ext cx="868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i="1" dirty="0" err="1">
                <a:solidFill>
                  <a:schemeClr val="tx1"/>
                </a:solidFill>
              </a:rPr>
              <a:t>nop</a:t>
            </a:r>
            <a:r>
              <a:rPr lang="fr-FR" dirty="0">
                <a:solidFill>
                  <a:schemeClr val="tx1"/>
                </a:solidFill>
              </a:rPr>
              <a:t> instruction</a:t>
            </a:r>
          </a:p>
        </p:txBody>
      </p:sp>
      <p:sp>
        <p:nvSpPr>
          <p:cNvPr id="106501" name="Text Placeholder 2"/>
          <p:cNvSpPr txBox="1">
            <a:spLocks noGrp="1"/>
          </p:cNvSpPr>
          <p:nvPr>
            <p:ph type="body" idx="4294967295"/>
          </p:nvPr>
        </p:nvSpPr>
        <p:spPr bwMode="auto">
          <a:xfrm>
            <a:off x="1828800" y="4724401"/>
            <a:ext cx="7416800" cy="1127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lnSpcReduction="10000"/>
          </a:bodyPr>
          <a:lstStyle>
            <a:lvl1pPr marL="431800" indent="-323850">
              <a:defRPr sz="3200">
                <a:solidFill>
                  <a:srgbClr val="000000"/>
                </a:solidFill>
                <a:latin typeface="Calibri" pitchFamily="34" charset="0"/>
              </a:defRPr>
            </a:lvl1pPr>
            <a:lvl2pPr>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dirty="0" err="1">
                <a:ea typeface="Microsoft YaHei"/>
              </a:rPr>
              <a:t>nop</a:t>
            </a:r>
            <a:r>
              <a:rPr lang="en-US" dirty="0">
                <a:ea typeface="Microsoft YaHei"/>
              </a:rPr>
              <a:t> → does nothing</a:t>
            </a:r>
          </a:p>
          <a:p>
            <a:pPr>
              <a:spcBef>
                <a:spcPct val="0"/>
              </a:spcBef>
              <a:spcAft>
                <a:spcPts val="1413"/>
              </a:spcAft>
            </a:pPr>
            <a:r>
              <a:rPr lang="en-US" dirty="0">
                <a:ea typeface="Microsoft YaHei"/>
              </a:rPr>
              <a:t>Example : </a:t>
            </a:r>
            <a:r>
              <a:rPr lang="en-US" dirty="0" err="1">
                <a:solidFill>
                  <a:srgbClr val="800000"/>
                </a:solidFill>
                <a:ea typeface="Microsoft YaHei"/>
              </a:rPr>
              <a:t>nop</a:t>
            </a:r>
            <a:endParaRPr lang="en-US" dirty="0">
              <a:solidFill>
                <a:srgbClr val="800000"/>
              </a:solidFill>
              <a:ea typeface="Microsoft YaHei"/>
            </a:endParaRPr>
          </a:p>
        </p:txBody>
      </p:sp>
      <p:pic>
        <p:nvPicPr>
          <p:cNvPr id="10650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584326"/>
            <a:ext cx="3455988" cy="3159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9"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2"/>
          </p:nvPr>
        </p:nvSpPr>
        <p:spPr>
          <a:xfrm>
            <a:off x="10067279" y="6356351"/>
            <a:ext cx="561975" cy="365125"/>
          </a:xfrm>
        </p:spPr>
        <p:txBody>
          <a:bodyPr/>
          <a:lstStyle/>
          <a:p>
            <a:pPr>
              <a:defRPr/>
            </a:pPr>
            <a:fld id="{785D012C-F169-4BA0-BBD5-380899CF574A}" type="slidenum">
              <a:rPr/>
              <a:pPr>
                <a:defRPr/>
              </a:pPr>
              <a:t>82</a:t>
            </a:fld>
            <a:endParaRPr/>
          </a:p>
        </p:txBody>
      </p:sp>
      <p:sp>
        <p:nvSpPr>
          <p:cNvPr id="2" name="Title 1"/>
          <p:cNvSpPr txBox="1">
            <a:spLocks noGrp="1"/>
          </p:cNvSpPr>
          <p:nvPr>
            <p:ph type="title" idx="4294967295"/>
          </p:nvPr>
        </p:nvSpPr>
        <p:spPr>
          <a:xfrm>
            <a:off x="1752600" y="304801"/>
            <a:ext cx="8686800" cy="676275"/>
          </a:xfrm>
        </p:spPr>
        <p:txBody>
          <a:bodyPr vert="horz" wrap="square"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Outline</a:t>
            </a:r>
          </a:p>
        </p:txBody>
      </p:sp>
      <p:sp>
        <p:nvSpPr>
          <p:cNvPr id="26629" name="Text Placeholder 2"/>
          <p:cNvSpPr txBox="1">
            <a:spLocks noGrp="1"/>
          </p:cNvSpPr>
          <p:nvPr>
            <p:ph type="body" idx="4294967295"/>
          </p:nvPr>
        </p:nvSpPr>
        <p:spPr bwMode="auto">
          <a:xfrm>
            <a:off x="1828800" y="2057400"/>
            <a:ext cx="8534400" cy="35639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lvl1pPr marL="431800" indent="-323850">
              <a:defRPr sz="3200">
                <a:solidFill>
                  <a:srgbClr val="000000"/>
                </a:solidFill>
                <a:latin typeface="Calibri" pitchFamily="34" charset="0"/>
              </a:defRPr>
            </a:lvl1pPr>
            <a:lvl2pPr>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dirty="0">
                <a:ea typeface="Microsoft YaHei"/>
              </a:rPr>
              <a:t>Overview of Assembly Language</a:t>
            </a:r>
          </a:p>
          <a:p>
            <a:pPr>
              <a:spcBef>
                <a:spcPct val="0"/>
              </a:spcBef>
              <a:spcAft>
                <a:spcPts val="1413"/>
              </a:spcAft>
            </a:pPr>
            <a:r>
              <a:rPr lang="en-US" dirty="0">
                <a:ea typeface="Microsoft YaHei"/>
              </a:rPr>
              <a:t>Assembly Language Syntax</a:t>
            </a:r>
          </a:p>
          <a:p>
            <a:pPr>
              <a:spcBef>
                <a:spcPct val="0"/>
              </a:spcBef>
              <a:spcAft>
                <a:spcPts val="1413"/>
              </a:spcAft>
            </a:pPr>
            <a:r>
              <a:rPr lang="en-US" dirty="0" err="1">
                <a:ea typeface="Microsoft YaHei"/>
              </a:rPr>
              <a:t>SimpleRisc</a:t>
            </a:r>
            <a:r>
              <a:rPr lang="en-US" dirty="0">
                <a:ea typeface="Microsoft YaHei"/>
              </a:rPr>
              <a:t> ISA</a:t>
            </a:r>
          </a:p>
          <a:p>
            <a:pPr>
              <a:spcBef>
                <a:spcPct val="0"/>
              </a:spcBef>
              <a:spcAft>
                <a:spcPts val="1413"/>
              </a:spcAft>
            </a:pPr>
            <a:r>
              <a:rPr lang="en-US" dirty="0">
                <a:ea typeface="Microsoft YaHei"/>
              </a:rPr>
              <a:t>Functions and Stacks</a:t>
            </a:r>
          </a:p>
          <a:p>
            <a:pPr>
              <a:spcBef>
                <a:spcPct val="0"/>
              </a:spcBef>
              <a:spcAft>
                <a:spcPts val="1413"/>
              </a:spcAft>
            </a:pPr>
            <a:r>
              <a:rPr lang="en-US" dirty="0" err="1">
                <a:ea typeface="Microsoft YaHei"/>
              </a:rPr>
              <a:t>SimpleRisc</a:t>
            </a:r>
            <a:r>
              <a:rPr lang="en-US" dirty="0">
                <a:ea typeface="Microsoft YaHei"/>
              </a:rPr>
              <a:t> Encoding</a:t>
            </a:r>
          </a:p>
        </p:txBody>
      </p:sp>
      <p:pic>
        <p:nvPicPr>
          <p:cNvPr id="7"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7442200" y="4495800"/>
            <a:ext cx="1397000" cy="982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918188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name="page82">
    <p:spTree>
      <p:nvGrpSpPr>
        <p:cNvPr id="1" name=""/>
        <p:cNvGrpSpPr/>
        <p:nvPr/>
      </p:nvGrpSpPr>
      <p:grpSpPr>
        <a:xfrm>
          <a:off x="0" y="0"/>
          <a:ext cx="0" cy="0"/>
          <a:chOff x="0" y="0"/>
          <a:chExt cx="0" cy="0"/>
        </a:xfrm>
      </p:grpSpPr>
      <p:sp>
        <p:nvSpPr>
          <p:cNvPr id="5" name="Slide Number Placeholder 1"/>
          <p:cNvSpPr>
            <a:spLocks noGrp="1"/>
          </p:cNvSpPr>
          <p:nvPr>
            <p:ph type="sldNum" sz="quarter" idx="12"/>
          </p:nvPr>
        </p:nvSpPr>
        <p:spPr>
          <a:xfrm>
            <a:off x="10067279" y="6356351"/>
            <a:ext cx="561975" cy="365125"/>
          </a:xfrm>
        </p:spPr>
        <p:txBody>
          <a:bodyPr/>
          <a:lstStyle/>
          <a:p>
            <a:pPr>
              <a:defRPr/>
            </a:pPr>
            <a:fld id="{97746C80-4CC1-4670-AA0C-8A28D278D7C0}" type="slidenum">
              <a:rPr/>
              <a:pPr>
                <a:defRPr/>
              </a:pPr>
              <a:t>83</a:t>
            </a:fld>
            <a:endParaRPr/>
          </a:p>
        </p:txBody>
      </p:sp>
      <p:sp>
        <p:nvSpPr>
          <p:cNvPr id="2" name="Title 1"/>
          <p:cNvSpPr txBox="1">
            <a:spLocks noGrp="1"/>
          </p:cNvSpPr>
          <p:nvPr>
            <p:ph type="title" idx="4294967295"/>
          </p:nvPr>
        </p:nvSpPr>
        <p:spPr>
          <a:xfrm>
            <a:off x="1752600" y="152401"/>
            <a:ext cx="868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Encoding</a:t>
            </a:r>
            <a:r>
              <a:rPr lang="fr-FR" dirty="0">
                <a:solidFill>
                  <a:schemeClr val="tx1"/>
                </a:solidFill>
              </a:rPr>
              <a:t> Instructions</a:t>
            </a:r>
          </a:p>
        </p:txBody>
      </p:sp>
      <p:sp>
        <p:nvSpPr>
          <p:cNvPr id="108549" name="Text Placeholder 2"/>
          <p:cNvSpPr txBox="1">
            <a:spLocks noGrp="1"/>
          </p:cNvSpPr>
          <p:nvPr>
            <p:ph type="body" idx="4294967295"/>
          </p:nvPr>
        </p:nvSpPr>
        <p:spPr bwMode="auto">
          <a:xfrm>
            <a:off x="1828800" y="1600201"/>
            <a:ext cx="8610600" cy="14954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lvl1pPr marL="431800" indent="-323850">
              <a:defRPr sz="3200">
                <a:solidFill>
                  <a:srgbClr val="000000"/>
                </a:solidFill>
                <a:latin typeface="Calibri" pitchFamily="34" charset="0"/>
              </a:defRPr>
            </a:lvl1pPr>
            <a:lvl2pPr>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sz="2600" dirty="0">
                <a:ea typeface="Microsoft YaHei"/>
              </a:rPr>
              <a:t>Encode the </a:t>
            </a:r>
            <a:r>
              <a:rPr lang="en-US" sz="2600" dirty="0" err="1">
                <a:ea typeface="Microsoft YaHei"/>
              </a:rPr>
              <a:t>SimpleRisc</a:t>
            </a:r>
            <a:r>
              <a:rPr lang="en-US" sz="2600" dirty="0">
                <a:ea typeface="Microsoft YaHei"/>
              </a:rPr>
              <a:t> ISA using 32 bits.</a:t>
            </a:r>
          </a:p>
          <a:p>
            <a:pPr>
              <a:spcBef>
                <a:spcPct val="0"/>
              </a:spcBef>
              <a:spcAft>
                <a:spcPts val="1413"/>
              </a:spcAft>
            </a:pPr>
            <a:r>
              <a:rPr lang="en-US" sz="2600" dirty="0">
                <a:ea typeface="Microsoft YaHei"/>
              </a:rPr>
              <a:t>We have 21 instructions. Let us allot each instruction an unique code </a:t>
            </a:r>
            <a:r>
              <a:rPr lang="en-US" sz="2600" dirty="0">
                <a:solidFill>
                  <a:srgbClr val="FF420E"/>
                </a:solidFill>
                <a:ea typeface="Microsoft YaHei"/>
              </a:rPr>
              <a:t>(</a:t>
            </a:r>
            <a:r>
              <a:rPr lang="en-US" sz="2600" dirty="0" err="1">
                <a:solidFill>
                  <a:srgbClr val="FF420E"/>
                </a:solidFill>
                <a:ea typeface="Microsoft YaHei"/>
              </a:rPr>
              <a:t>opcode</a:t>
            </a:r>
            <a:r>
              <a:rPr lang="en-US" sz="2600" dirty="0">
                <a:solidFill>
                  <a:srgbClr val="FF420E"/>
                </a:solidFill>
                <a:ea typeface="Microsoft YaHei"/>
              </a:rPr>
              <a:t>)</a:t>
            </a:r>
          </a:p>
        </p:txBody>
      </p:sp>
      <p:pic>
        <p:nvPicPr>
          <p:cNvPr id="7"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 name="Group 4"/>
          <p:cNvGrpSpPr>
            <a:grpSpLocks noChangeAspect="1"/>
          </p:cNvGrpSpPr>
          <p:nvPr/>
        </p:nvGrpSpPr>
        <p:grpSpPr bwMode="auto">
          <a:xfrm>
            <a:off x="2743200" y="3352800"/>
            <a:ext cx="6630988" cy="2590800"/>
            <a:chOff x="768" y="2112"/>
            <a:chExt cx="4177" cy="1632"/>
          </a:xfrm>
        </p:grpSpPr>
        <p:sp>
          <p:nvSpPr>
            <p:cNvPr id="4" name="AutoShape 3"/>
            <p:cNvSpPr>
              <a:spLocks noChangeAspect="1" noChangeArrowheads="1" noTextEdit="1"/>
            </p:cNvSpPr>
            <p:nvPr/>
          </p:nvSpPr>
          <p:spPr bwMode="auto">
            <a:xfrm>
              <a:off x="768" y="2112"/>
              <a:ext cx="4177" cy="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Line 5"/>
            <p:cNvSpPr>
              <a:spLocks noChangeShapeType="1"/>
            </p:cNvSpPr>
            <p:nvPr/>
          </p:nvSpPr>
          <p:spPr bwMode="auto">
            <a:xfrm flipV="1">
              <a:off x="823" y="2167"/>
              <a:ext cx="0" cy="163"/>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6"/>
            <p:cNvSpPr>
              <a:spLocks noChangeShapeType="1"/>
            </p:cNvSpPr>
            <p:nvPr/>
          </p:nvSpPr>
          <p:spPr bwMode="auto">
            <a:xfrm flipV="1">
              <a:off x="786" y="2167"/>
              <a:ext cx="0" cy="163"/>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7"/>
            <p:cNvSpPr>
              <a:spLocks noChangeShapeType="1"/>
            </p:cNvSpPr>
            <p:nvPr/>
          </p:nvSpPr>
          <p:spPr bwMode="auto">
            <a:xfrm>
              <a:off x="786" y="2167"/>
              <a:ext cx="4140" cy="0"/>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8"/>
            <p:cNvSpPr>
              <a:spLocks noChangeShapeType="1"/>
            </p:cNvSpPr>
            <p:nvPr/>
          </p:nvSpPr>
          <p:spPr bwMode="auto">
            <a:xfrm>
              <a:off x="786" y="2130"/>
              <a:ext cx="4140" cy="0"/>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9"/>
            <p:cNvSpPr>
              <a:spLocks noChangeArrowheads="1"/>
            </p:cNvSpPr>
            <p:nvPr/>
          </p:nvSpPr>
          <p:spPr bwMode="auto">
            <a:xfrm>
              <a:off x="904" y="2158"/>
              <a:ext cx="59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700" dirty="0">
                  <a:solidFill>
                    <a:srgbClr val="1A1B1C"/>
                  </a:solidFill>
                  <a:latin typeface="Times New Roman" panose="02020603050405020304" pitchFamily="18" charset="0"/>
                </a:rPr>
                <a:t>Instruction</a:t>
              </a:r>
              <a:endParaRPr lang="en-US" dirty="0"/>
            </a:p>
          </p:txBody>
        </p:sp>
        <p:sp>
          <p:nvSpPr>
            <p:cNvPr id="12" name="Line 10"/>
            <p:cNvSpPr>
              <a:spLocks noChangeShapeType="1"/>
            </p:cNvSpPr>
            <p:nvPr/>
          </p:nvSpPr>
          <p:spPr bwMode="auto">
            <a:xfrm flipV="1">
              <a:off x="1642" y="2167"/>
              <a:ext cx="0" cy="163"/>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1"/>
            <p:cNvSpPr>
              <a:spLocks noChangeArrowheads="1"/>
            </p:cNvSpPr>
            <p:nvPr/>
          </p:nvSpPr>
          <p:spPr bwMode="auto">
            <a:xfrm>
              <a:off x="1732" y="2158"/>
              <a:ext cx="29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700">
                  <a:solidFill>
                    <a:srgbClr val="1A1B1C"/>
                  </a:solidFill>
                  <a:latin typeface="Times New Roman" panose="02020603050405020304" pitchFamily="18" charset="0"/>
                </a:rPr>
                <a:t>Code</a:t>
              </a:r>
              <a:endParaRPr lang="en-US"/>
            </a:p>
          </p:txBody>
        </p:sp>
        <p:sp>
          <p:nvSpPr>
            <p:cNvPr id="14" name="Freeform 12"/>
            <p:cNvSpPr>
              <a:spLocks noEditPoints="1"/>
            </p:cNvSpPr>
            <p:nvPr/>
          </p:nvSpPr>
          <p:spPr bwMode="auto">
            <a:xfrm>
              <a:off x="2151" y="2167"/>
              <a:ext cx="36" cy="163"/>
            </a:xfrm>
            <a:custGeom>
              <a:avLst/>
              <a:gdLst>
                <a:gd name="T0" fmla="*/ 0 w 4"/>
                <a:gd name="T1" fmla="*/ 18 h 18"/>
                <a:gd name="T2" fmla="*/ 0 w 4"/>
                <a:gd name="T3" fmla="*/ 0 h 18"/>
                <a:gd name="T4" fmla="*/ 4 w 4"/>
                <a:gd name="T5" fmla="*/ 18 h 18"/>
                <a:gd name="T6" fmla="*/ 4 w 4"/>
                <a:gd name="T7" fmla="*/ 0 h 18"/>
              </a:gdLst>
              <a:ahLst/>
              <a:cxnLst>
                <a:cxn ang="0">
                  <a:pos x="T0" y="T1"/>
                </a:cxn>
                <a:cxn ang="0">
                  <a:pos x="T2" y="T3"/>
                </a:cxn>
                <a:cxn ang="0">
                  <a:pos x="T4" y="T5"/>
                </a:cxn>
                <a:cxn ang="0">
                  <a:pos x="T6" y="T7"/>
                </a:cxn>
              </a:cxnLst>
              <a:rect l="0" t="0" r="r" b="b"/>
              <a:pathLst>
                <a:path w="4" h="18">
                  <a:moveTo>
                    <a:pt x="0" y="18"/>
                  </a:moveTo>
                  <a:lnTo>
                    <a:pt x="0" y="0"/>
                  </a:lnTo>
                  <a:moveTo>
                    <a:pt x="4" y="18"/>
                  </a:moveTo>
                  <a:lnTo>
                    <a:pt x="4" y="0"/>
                  </a:lnTo>
                </a:path>
              </a:pathLst>
            </a:custGeom>
            <a:noFill/>
            <a:ln w="0">
              <a:solidFill>
                <a:srgbClr val="1A1B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3"/>
            <p:cNvSpPr>
              <a:spLocks noChangeArrowheads="1"/>
            </p:cNvSpPr>
            <p:nvPr/>
          </p:nvSpPr>
          <p:spPr bwMode="auto">
            <a:xfrm>
              <a:off x="2269" y="2158"/>
              <a:ext cx="59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700">
                  <a:solidFill>
                    <a:srgbClr val="1A1B1C"/>
                  </a:solidFill>
                  <a:latin typeface="Times New Roman" panose="02020603050405020304" pitchFamily="18" charset="0"/>
                </a:rPr>
                <a:t>Instruction</a:t>
              </a:r>
              <a:endParaRPr lang="en-US"/>
            </a:p>
          </p:txBody>
        </p:sp>
        <p:sp>
          <p:nvSpPr>
            <p:cNvPr id="16" name="Line 14"/>
            <p:cNvSpPr>
              <a:spLocks noChangeShapeType="1"/>
            </p:cNvSpPr>
            <p:nvPr/>
          </p:nvSpPr>
          <p:spPr bwMode="auto">
            <a:xfrm flipV="1">
              <a:off x="3015" y="2167"/>
              <a:ext cx="0" cy="163"/>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Rectangle 15"/>
            <p:cNvSpPr>
              <a:spLocks noChangeArrowheads="1"/>
            </p:cNvSpPr>
            <p:nvPr/>
          </p:nvSpPr>
          <p:spPr bwMode="auto">
            <a:xfrm>
              <a:off x="3097" y="2158"/>
              <a:ext cx="29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700">
                  <a:solidFill>
                    <a:srgbClr val="1A1B1C"/>
                  </a:solidFill>
                  <a:latin typeface="Times New Roman" panose="02020603050405020304" pitchFamily="18" charset="0"/>
                </a:rPr>
                <a:t>Code</a:t>
              </a:r>
              <a:endParaRPr lang="en-US"/>
            </a:p>
          </p:txBody>
        </p:sp>
        <p:sp>
          <p:nvSpPr>
            <p:cNvPr id="18" name="Freeform 16"/>
            <p:cNvSpPr>
              <a:spLocks noEditPoints="1"/>
            </p:cNvSpPr>
            <p:nvPr/>
          </p:nvSpPr>
          <p:spPr bwMode="auto">
            <a:xfrm>
              <a:off x="3525" y="2167"/>
              <a:ext cx="36" cy="163"/>
            </a:xfrm>
            <a:custGeom>
              <a:avLst/>
              <a:gdLst>
                <a:gd name="T0" fmla="*/ 0 w 4"/>
                <a:gd name="T1" fmla="*/ 18 h 18"/>
                <a:gd name="T2" fmla="*/ 0 w 4"/>
                <a:gd name="T3" fmla="*/ 0 h 18"/>
                <a:gd name="T4" fmla="*/ 4 w 4"/>
                <a:gd name="T5" fmla="*/ 18 h 18"/>
                <a:gd name="T6" fmla="*/ 4 w 4"/>
                <a:gd name="T7" fmla="*/ 0 h 18"/>
              </a:gdLst>
              <a:ahLst/>
              <a:cxnLst>
                <a:cxn ang="0">
                  <a:pos x="T0" y="T1"/>
                </a:cxn>
                <a:cxn ang="0">
                  <a:pos x="T2" y="T3"/>
                </a:cxn>
                <a:cxn ang="0">
                  <a:pos x="T4" y="T5"/>
                </a:cxn>
                <a:cxn ang="0">
                  <a:pos x="T6" y="T7"/>
                </a:cxn>
              </a:cxnLst>
              <a:rect l="0" t="0" r="r" b="b"/>
              <a:pathLst>
                <a:path w="4" h="18">
                  <a:moveTo>
                    <a:pt x="0" y="18"/>
                  </a:moveTo>
                  <a:lnTo>
                    <a:pt x="0" y="0"/>
                  </a:lnTo>
                  <a:moveTo>
                    <a:pt x="4" y="18"/>
                  </a:moveTo>
                  <a:lnTo>
                    <a:pt x="4" y="0"/>
                  </a:lnTo>
                </a:path>
              </a:pathLst>
            </a:custGeom>
            <a:noFill/>
            <a:ln w="0">
              <a:solidFill>
                <a:srgbClr val="1A1B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Rectangle 17"/>
            <p:cNvSpPr>
              <a:spLocks noChangeArrowheads="1"/>
            </p:cNvSpPr>
            <p:nvPr/>
          </p:nvSpPr>
          <p:spPr bwMode="auto">
            <a:xfrm>
              <a:off x="3643" y="2158"/>
              <a:ext cx="59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700">
                  <a:solidFill>
                    <a:srgbClr val="1A1B1C"/>
                  </a:solidFill>
                  <a:latin typeface="Times New Roman" panose="02020603050405020304" pitchFamily="18" charset="0"/>
                </a:rPr>
                <a:t>Instruction</a:t>
              </a:r>
              <a:endParaRPr lang="en-US"/>
            </a:p>
          </p:txBody>
        </p:sp>
        <p:sp>
          <p:nvSpPr>
            <p:cNvPr id="20" name="Line 18"/>
            <p:cNvSpPr>
              <a:spLocks noChangeShapeType="1"/>
            </p:cNvSpPr>
            <p:nvPr/>
          </p:nvSpPr>
          <p:spPr bwMode="auto">
            <a:xfrm flipV="1">
              <a:off x="4380" y="2167"/>
              <a:ext cx="0" cy="163"/>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Rectangle 19"/>
            <p:cNvSpPr>
              <a:spLocks noChangeArrowheads="1"/>
            </p:cNvSpPr>
            <p:nvPr/>
          </p:nvSpPr>
          <p:spPr bwMode="auto">
            <a:xfrm>
              <a:off x="4471" y="2158"/>
              <a:ext cx="29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700">
                  <a:solidFill>
                    <a:srgbClr val="1A1B1C"/>
                  </a:solidFill>
                  <a:latin typeface="Times New Roman" panose="02020603050405020304" pitchFamily="18" charset="0"/>
                </a:rPr>
                <a:t>Code</a:t>
              </a:r>
              <a:endParaRPr lang="en-US"/>
            </a:p>
          </p:txBody>
        </p:sp>
        <p:sp>
          <p:nvSpPr>
            <p:cNvPr id="22" name="Freeform 20"/>
            <p:cNvSpPr>
              <a:spLocks noEditPoints="1"/>
            </p:cNvSpPr>
            <p:nvPr/>
          </p:nvSpPr>
          <p:spPr bwMode="auto">
            <a:xfrm>
              <a:off x="786" y="2167"/>
              <a:ext cx="4140" cy="336"/>
            </a:xfrm>
            <a:custGeom>
              <a:avLst/>
              <a:gdLst>
                <a:gd name="T0" fmla="*/ 451 w 455"/>
                <a:gd name="T1" fmla="*/ 18 h 37"/>
                <a:gd name="T2" fmla="*/ 451 w 455"/>
                <a:gd name="T3" fmla="*/ 0 h 37"/>
                <a:gd name="T4" fmla="*/ 455 w 455"/>
                <a:gd name="T5" fmla="*/ 18 h 37"/>
                <a:gd name="T6" fmla="*/ 455 w 455"/>
                <a:gd name="T7" fmla="*/ 0 h 37"/>
                <a:gd name="T8" fmla="*/ 0 w 455"/>
                <a:gd name="T9" fmla="*/ 18 h 37"/>
                <a:gd name="T10" fmla="*/ 455 w 455"/>
                <a:gd name="T11" fmla="*/ 18 h 37"/>
                <a:gd name="T12" fmla="*/ 0 w 455"/>
                <a:gd name="T13" fmla="*/ 37 h 37"/>
                <a:gd name="T14" fmla="*/ 0 w 455"/>
                <a:gd name="T15" fmla="*/ 18 h 37"/>
                <a:gd name="T16" fmla="*/ 4 w 455"/>
                <a:gd name="T17" fmla="*/ 37 h 37"/>
                <a:gd name="T18" fmla="*/ 4 w 455"/>
                <a:gd name="T19" fmla="*/ 1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5" h="37">
                  <a:moveTo>
                    <a:pt x="451" y="18"/>
                  </a:moveTo>
                  <a:lnTo>
                    <a:pt x="451" y="0"/>
                  </a:lnTo>
                  <a:moveTo>
                    <a:pt x="455" y="18"/>
                  </a:moveTo>
                  <a:lnTo>
                    <a:pt x="455" y="0"/>
                  </a:lnTo>
                  <a:moveTo>
                    <a:pt x="0" y="18"/>
                  </a:moveTo>
                  <a:lnTo>
                    <a:pt x="455" y="18"/>
                  </a:lnTo>
                  <a:moveTo>
                    <a:pt x="0" y="37"/>
                  </a:moveTo>
                  <a:lnTo>
                    <a:pt x="0" y="18"/>
                  </a:lnTo>
                  <a:moveTo>
                    <a:pt x="4" y="37"/>
                  </a:moveTo>
                  <a:lnTo>
                    <a:pt x="4" y="18"/>
                  </a:lnTo>
                </a:path>
              </a:pathLst>
            </a:custGeom>
            <a:noFill/>
            <a:ln w="0">
              <a:solidFill>
                <a:srgbClr val="1A1B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Rectangle 21"/>
            <p:cNvSpPr>
              <a:spLocks noChangeArrowheads="1"/>
            </p:cNvSpPr>
            <p:nvPr/>
          </p:nvSpPr>
          <p:spPr bwMode="auto">
            <a:xfrm>
              <a:off x="904" y="2331"/>
              <a:ext cx="19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700">
                  <a:solidFill>
                    <a:srgbClr val="1A1B1C"/>
                  </a:solidFill>
                  <a:latin typeface="Times New Roman" panose="02020603050405020304" pitchFamily="18" charset="0"/>
                </a:rPr>
                <a:t>add</a:t>
              </a:r>
              <a:endParaRPr lang="en-US"/>
            </a:p>
          </p:txBody>
        </p:sp>
        <p:sp>
          <p:nvSpPr>
            <p:cNvPr id="24" name="Line 22"/>
            <p:cNvSpPr>
              <a:spLocks noChangeShapeType="1"/>
            </p:cNvSpPr>
            <p:nvPr/>
          </p:nvSpPr>
          <p:spPr bwMode="auto">
            <a:xfrm flipV="1">
              <a:off x="1642" y="2330"/>
              <a:ext cx="0" cy="173"/>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Rectangle 23"/>
            <p:cNvSpPr>
              <a:spLocks noChangeArrowheads="1"/>
            </p:cNvSpPr>
            <p:nvPr/>
          </p:nvSpPr>
          <p:spPr bwMode="auto">
            <a:xfrm>
              <a:off x="1732" y="2331"/>
              <a:ext cx="34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700">
                  <a:solidFill>
                    <a:srgbClr val="1A1B1C"/>
                  </a:solidFill>
                  <a:latin typeface="Times New Roman" panose="02020603050405020304" pitchFamily="18" charset="0"/>
                </a:rPr>
                <a:t>00000</a:t>
              </a:r>
              <a:endParaRPr lang="en-US"/>
            </a:p>
          </p:txBody>
        </p:sp>
        <p:sp>
          <p:nvSpPr>
            <p:cNvPr id="26" name="Freeform 24"/>
            <p:cNvSpPr>
              <a:spLocks noEditPoints="1"/>
            </p:cNvSpPr>
            <p:nvPr/>
          </p:nvSpPr>
          <p:spPr bwMode="auto">
            <a:xfrm>
              <a:off x="2151" y="2330"/>
              <a:ext cx="36" cy="173"/>
            </a:xfrm>
            <a:custGeom>
              <a:avLst/>
              <a:gdLst>
                <a:gd name="T0" fmla="*/ 0 w 4"/>
                <a:gd name="T1" fmla="*/ 19 h 19"/>
                <a:gd name="T2" fmla="*/ 0 w 4"/>
                <a:gd name="T3" fmla="*/ 0 h 19"/>
                <a:gd name="T4" fmla="*/ 4 w 4"/>
                <a:gd name="T5" fmla="*/ 19 h 19"/>
                <a:gd name="T6" fmla="*/ 4 w 4"/>
                <a:gd name="T7" fmla="*/ 0 h 19"/>
              </a:gdLst>
              <a:ahLst/>
              <a:cxnLst>
                <a:cxn ang="0">
                  <a:pos x="T0" y="T1"/>
                </a:cxn>
                <a:cxn ang="0">
                  <a:pos x="T2" y="T3"/>
                </a:cxn>
                <a:cxn ang="0">
                  <a:pos x="T4" y="T5"/>
                </a:cxn>
                <a:cxn ang="0">
                  <a:pos x="T6" y="T7"/>
                </a:cxn>
              </a:cxnLst>
              <a:rect l="0" t="0" r="r" b="b"/>
              <a:pathLst>
                <a:path w="4" h="19">
                  <a:moveTo>
                    <a:pt x="0" y="19"/>
                  </a:moveTo>
                  <a:lnTo>
                    <a:pt x="0" y="0"/>
                  </a:lnTo>
                  <a:moveTo>
                    <a:pt x="4" y="19"/>
                  </a:moveTo>
                  <a:lnTo>
                    <a:pt x="4" y="0"/>
                  </a:lnTo>
                </a:path>
              </a:pathLst>
            </a:custGeom>
            <a:noFill/>
            <a:ln w="0">
              <a:solidFill>
                <a:srgbClr val="1A1B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Rectangle 25"/>
            <p:cNvSpPr>
              <a:spLocks noChangeArrowheads="1"/>
            </p:cNvSpPr>
            <p:nvPr/>
          </p:nvSpPr>
          <p:spPr bwMode="auto">
            <a:xfrm>
              <a:off x="2269" y="2331"/>
              <a:ext cx="176"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700">
                  <a:solidFill>
                    <a:srgbClr val="1A1B1C"/>
                  </a:solidFill>
                  <a:latin typeface="Times New Roman" panose="02020603050405020304" pitchFamily="18" charset="0"/>
                </a:rPr>
                <a:t>not</a:t>
              </a:r>
              <a:endParaRPr lang="en-US"/>
            </a:p>
          </p:txBody>
        </p:sp>
        <p:sp>
          <p:nvSpPr>
            <p:cNvPr id="28" name="Line 26"/>
            <p:cNvSpPr>
              <a:spLocks noChangeShapeType="1"/>
            </p:cNvSpPr>
            <p:nvPr/>
          </p:nvSpPr>
          <p:spPr bwMode="auto">
            <a:xfrm flipV="1">
              <a:off x="3015" y="2330"/>
              <a:ext cx="0" cy="173"/>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Rectangle 27"/>
            <p:cNvSpPr>
              <a:spLocks noChangeArrowheads="1"/>
            </p:cNvSpPr>
            <p:nvPr/>
          </p:nvSpPr>
          <p:spPr bwMode="auto">
            <a:xfrm>
              <a:off x="3097" y="2331"/>
              <a:ext cx="34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700">
                  <a:solidFill>
                    <a:srgbClr val="1A1B1C"/>
                  </a:solidFill>
                  <a:latin typeface="Times New Roman" panose="02020603050405020304" pitchFamily="18" charset="0"/>
                </a:rPr>
                <a:t>01000</a:t>
              </a:r>
              <a:endParaRPr lang="en-US"/>
            </a:p>
          </p:txBody>
        </p:sp>
        <p:sp>
          <p:nvSpPr>
            <p:cNvPr id="30" name="Freeform 28"/>
            <p:cNvSpPr>
              <a:spLocks noEditPoints="1"/>
            </p:cNvSpPr>
            <p:nvPr/>
          </p:nvSpPr>
          <p:spPr bwMode="auto">
            <a:xfrm>
              <a:off x="3525" y="2330"/>
              <a:ext cx="36" cy="173"/>
            </a:xfrm>
            <a:custGeom>
              <a:avLst/>
              <a:gdLst>
                <a:gd name="T0" fmla="*/ 0 w 4"/>
                <a:gd name="T1" fmla="*/ 19 h 19"/>
                <a:gd name="T2" fmla="*/ 0 w 4"/>
                <a:gd name="T3" fmla="*/ 0 h 19"/>
                <a:gd name="T4" fmla="*/ 4 w 4"/>
                <a:gd name="T5" fmla="*/ 19 h 19"/>
                <a:gd name="T6" fmla="*/ 4 w 4"/>
                <a:gd name="T7" fmla="*/ 0 h 19"/>
              </a:gdLst>
              <a:ahLst/>
              <a:cxnLst>
                <a:cxn ang="0">
                  <a:pos x="T0" y="T1"/>
                </a:cxn>
                <a:cxn ang="0">
                  <a:pos x="T2" y="T3"/>
                </a:cxn>
                <a:cxn ang="0">
                  <a:pos x="T4" y="T5"/>
                </a:cxn>
                <a:cxn ang="0">
                  <a:pos x="T6" y="T7"/>
                </a:cxn>
              </a:cxnLst>
              <a:rect l="0" t="0" r="r" b="b"/>
              <a:pathLst>
                <a:path w="4" h="19">
                  <a:moveTo>
                    <a:pt x="0" y="19"/>
                  </a:moveTo>
                  <a:lnTo>
                    <a:pt x="0" y="0"/>
                  </a:lnTo>
                  <a:moveTo>
                    <a:pt x="4" y="19"/>
                  </a:moveTo>
                  <a:lnTo>
                    <a:pt x="4" y="0"/>
                  </a:lnTo>
                </a:path>
              </a:pathLst>
            </a:custGeom>
            <a:noFill/>
            <a:ln w="0">
              <a:solidFill>
                <a:srgbClr val="1A1B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Rectangle 29"/>
            <p:cNvSpPr>
              <a:spLocks noChangeArrowheads="1"/>
            </p:cNvSpPr>
            <p:nvPr/>
          </p:nvSpPr>
          <p:spPr bwMode="auto">
            <a:xfrm>
              <a:off x="3643" y="2331"/>
              <a:ext cx="19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700">
                  <a:solidFill>
                    <a:srgbClr val="1A1B1C"/>
                  </a:solidFill>
                  <a:latin typeface="Times New Roman" panose="02020603050405020304" pitchFamily="18" charset="0"/>
                </a:rPr>
                <a:t>beq</a:t>
              </a:r>
              <a:endParaRPr lang="en-US"/>
            </a:p>
          </p:txBody>
        </p:sp>
        <p:sp>
          <p:nvSpPr>
            <p:cNvPr id="108544" name="Line 30"/>
            <p:cNvSpPr>
              <a:spLocks noChangeShapeType="1"/>
            </p:cNvSpPr>
            <p:nvPr/>
          </p:nvSpPr>
          <p:spPr bwMode="auto">
            <a:xfrm flipV="1">
              <a:off x="4380" y="2330"/>
              <a:ext cx="0" cy="173"/>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545" name="Rectangle 31"/>
            <p:cNvSpPr>
              <a:spLocks noChangeArrowheads="1"/>
            </p:cNvSpPr>
            <p:nvPr/>
          </p:nvSpPr>
          <p:spPr bwMode="auto">
            <a:xfrm>
              <a:off x="4471" y="2331"/>
              <a:ext cx="34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700">
                  <a:solidFill>
                    <a:srgbClr val="1A1B1C"/>
                  </a:solidFill>
                  <a:latin typeface="Times New Roman" panose="02020603050405020304" pitchFamily="18" charset="0"/>
                </a:rPr>
                <a:t>10000</a:t>
              </a:r>
              <a:endParaRPr lang="en-US"/>
            </a:p>
          </p:txBody>
        </p:sp>
        <p:sp>
          <p:nvSpPr>
            <p:cNvPr id="108546" name="Freeform 32"/>
            <p:cNvSpPr>
              <a:spLocks noEditPoints="1"/>
            </p:cNvSpPr>
            <p:nvPr/>
          </p:nvSpPr>
          <p:spPr bwMode="auto">
            <a:xfrm>
              <a:off x="786" y="2330"/>
              <a:ext cx="4140" cy="337"/>
            </a:xfrm>
            <a:custGeom>
              <a:avLst/>
              <a:gdLst>
                <a:gd name="T0" fmla="*/ 451 w 455"/>
                <a:gd name="T1" fmla="*/ 19 h 37"/>
                <a:gd name="T2" fmla="*/ 451 w 455"/>
                <a:gd name="T3" fmla="*/ 0 h 37"/>
                <a:gd name="T4" fmla="*/ 455 w 455"/>
                <a:gd name="T5" fmla="*/ 19 h 37"/>
                <a:gd name="T6" fmla="*/ 455 w 455"/>
                <a:gd name="T7" fmla="*/ 0 h 37"/>
                <a:gd name="T8" fmla="*/ 0 w 455"/>
                <a:gd name="T9" fmla="*/ 19 h 37"/>
                <a:gd name="T10" fmla="*/ 455 w 455"/>
                <a:gd name="T11" fmla="*/ 19 h 37"/>
                <a:gd name="T12" fmla="*/ 0 w 455"/>
                <a:gd name="T13" fmla="*/ 37 h 37"/>
                <a:gd name="T14" fmla="*/ 0 w 455"/>
                <a:gd name="T15" fmla="*/ 19 h 37"/>
                <a:gd name="T16" fmla="*/ 4 w 455"/>
                <a:gd name="T17" fmla="*/ 37 h 37"/>
                <a:gd name="T18" fmla="*/ 4 w 455"/>
                <a:gd name="T1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5" h="37">
                  <a:moveTo>
                    <a:pt x="451" y="19"/>
                  </a:moveTo>
                  <a:lnTo>
                    <a:pt x="451" y="0"/>
                  </a:lnTo>
                  <a:moveTo>
                    <a:pt x="455" y="19"/>
                  </a:moveTo>
                  <a:lnTo>
                    <a:pt x="455" y="0"/>
                  </a:lnTo>
                  <a:moveTo>
                    <a:pt x="0" y="19"/>
                  </a:moveTo>
                  <a:lnTo>
                    <a:pt x="455" y="19"/>
                  </a:lnTo>
                  <a:moveTo>
                    <a:pt x="0" y="37"/>
                  </a:moveTo>
                  <a:lnTo>
                    <a:pt x="0" y="19"/>
                  </a:lnTo>
                  <a:moveTo>
                    <a:pt x="4" y="37"/>
                  </a:moveTo>
                  <a:lnTo>
                    <a:pt x="4" y="19"/>
                  </a:lnTo>
                </a:path>
              </a:pathLst>
            </a:custGeom>
            <a:noFill/>
            <a:ln w="0">
              <a:solidFill>
                <a:srgbClr val="1A1B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547" name="Rectangle 33"/>
            <p:cNvSpPr>
              <a:spLocks noChangeArrowheads="1"/>
            </p:cNvSpPr>
            <p:nvPr/>
          </p:nvSpPr>
          <p:spPr bwMode="auto">
            <a:xfrm>
              <a:off x="904" y="2503"/>
              <a:ext cx="19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700">
                  <a:solidFill>
                    <a:srgbClr val="1A1B1C"/>
                  </a:solidFill>
                  <a:latin typeface="Times New Roman" panose="02020603050405020304" pitchFamily="18" charset="0"/>
                </a:rPr>
                <a:t>sub</a:t>
              </a:r>
              <a:endParaRPr lang="en-US"/>
            </a:p>
          </p:txBody>
        </p:sp>
        <p:sp>
          <p:nvSpPr>
            <p:cNvPr id="108548" name="Line 34"/>
            <p:cNvSpPr>
              <a:spLocks noChangeShapeType="1"/>
            </p:cNvSpPr>
            <p:nvPr/>
          </p:nvSpPr>
          <p:spPr bwMode="auto">
            <a:xfrm flipV="1">
              <a:off x="1642" y="2503"/>
              <a:ext cx="0" cy="16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550" name="Rectangle 35"/>
            <p:cNvSpPr>
              <a:spLocks noChangeArrowheads="1"/>
            </p:cNvSpPr>
            <p:nvPr/>
          </p:nvSpPr>
          <p:spPr bwMode="auto">
            <a:xfrm>
              <a:off x="1732" y="2503"/>
              <a:ext cx="34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700">
                  <a:solidFill>
                    <a:srgbClr val="1A1B1C"/>
                  </a:solidFill>
                  <a:latin typeface="Times New Roman" panose="02020603050405020304" pitchFamily="18" charset="0"/>
                </a:rPr>
                <a:t>00001</a:t>
              </a:r>
              <a:endParaRPr lang="en-US"/>
            </a:p>
          </p:txBody>
        </p:sp>
        <p:sp>
          <p:nvSpPr>
            <p:cNvPr id="108551" name="Freeform 36"/>
            <p:cNvSpPr>
              <a:spLocks noEditPoints="1"/>
            </p:cNvSpPr>
            <p:nvPr/>
          </p:nvSpPr>
          <p:spPr bwMode="auto">
            <a:xfrm>
              <a:off x="2151" y="2503"/>
              <a:ext cx="36" cy="164"/>
            </a:xfrm>
            <a:custGeom>
              <a:avLst/>
              <a:gdLst>
                <a:gd name="T0" fmla="*/ 0 w 4"/>
                <a:gd name="T1" fmla="*/ 18 h 18"/>
                <a:gd name="T2" fmla="*/ 0 w 4"/>
                <a:gd name="T3" fmla="*/ 0 h 18"/>
                <a:gd name="T4" fmla="*/ 4 w 4"/>
                <a:gd name="T5" fmla="*/ 18 h 18"/>
                <a:gd name="T6" fmla="*/ 4 w 4"/>
                <a:gd name="T7" fmla="*/ 0 h 18"/>
              </a:gdLst>
              <a:ahLst/>
              <a:cxnLst>
                <a:cxn ang="0">
                  <a:pos x="T0" y="T1"/>
                </a:cxn>
                <a:cxn ang="0">
                  <a:pos x="T2" y="T3"/>
                </a:cxn>
                <a:cxn ang="0">
                  <a:pos x="T4" y="T5"/>
                </a:cxn>
                <a:cxn ang="0">
                  <a:pos x="T6" y="T7"/>
                </a:cxn>
              </a:cxnLst>
              <a:rect l="0" t="0" r="r" b="b"/>
              <a:pathLst>
                <a:path w="4" h="18">
                  <a:moveTo>
                    <a:pt x="0" y="18"/>
                  </a:moveTo>
                  <a:lnTo>
                    <a:pt x="0" y="0"/>
                  </a:lnTo>
                  <a:moveTo>
                    <a:pt x="4" y="18"/>
                  </a:moveTo>
                  <a:lnTo>
                    <a:pt x="4" y="0"/>
                  </a:lnTo>
                </a:path>
              </a:pathLst>
            </a:custGeom>
            <a:noFill/>
            <a:ln w="0">
              <a:solidFill>
                <a:srgbClr val="1A1B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552" name="Rectangle 37"/>
            <p:cNvSpPr>
              <a:spLocks noChangeArrowheads="1"/>
            </p:cNvSpPr>
            <p:nvPr/>
          </p:nvSpPr>
          <p:spPr bwMode="auto">
            <a:xfrm>
              <a:off x="2269" y="2503"/>
              <a:ext cx="24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700">
                  <a:solidFill>
                    <a:srgbClr val="1A1B1C"/>
                  </a:solidFill>
                  <a:latin typeface="Times New Roman" panose="02020603050405020304" pitchFamily="18" charset="0"/>
                </a:rPr>
                <a:t>mov</a:t>
              </a:r>
              <a:endParaRPr lang="en-US"/>
            </a:p>
          </p:txBody>
        </p:sp>
        <p:sp>
          <p:nvSpPr>
            <p:cNvPr id="108553" name="Line 38"/>
            <p:cNvSpPr>
              <a:spLocks noChangeShapeType="1"/>
            </p:cNvSpPr>
            <p:nvPr/>
          </p:nvSpPr>
          <p:spPr bwMode="auto">
            <a:xfrm flipV="1">
              <a:off x="3015" y="2503"/>
              <a:ext cx="0" cy="16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554" name="Rectangle 39"/>
            <p:cNvSpPr>
              <a:spLocks noChangeArrowheads="1"/>
            </p:cNvSpPr>
            <p:nvPr/>
          </p:nvSpPr>
          <p:spPr bwMode="auto">
            <a:xfrm>
              <a:off x="3097" y="2503"/>
              <a:ext cx="34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700">
                  <a:solidFill>
                    <a:srgbClr val="1A1B1C"/>
                  </a:solidFill>
                  <a:latin typeface="Times New Roman" panose="02020603050405020304" pitchFamily="18" charset="0"/>
                </a:rPr>
                <a:t>01001</a:t>
              </a:r>
              <a:endParaRPr lang="en-US"/>
            </a:p>
          </p:txBody>
        </p:sp>
        <p:sp>
          <p:nvSpPr>
            <p:cNvPr id="108555" name="Freeform 40"/>
            <p:cNvSpPr>
              <a:spLocks noEditPoints="1"/>
            </p:cNvSpPr>
            <p:nvPr/>
          </p:nvSpPr>
          <p:spPr bwMode="auto">
            <a:xfrm>
              <a:off x="3525" y="2503"/>
              <a:ext cx="36" cy="164"/>
            </a:xfrm>
            <a:custGeom>
              <a:avLst/>
              <a:gdLst>
                <a:gd name="T0" fmla="*/ 0 w 4"/>
                <a:gd name="T1" fmla="*/ 18 h 18"/>
                <a:gd name="T2" fmla="*/ 0 w 4"/>
                <a:gd name="T3" fmla="*/ 0 h 18"/>
                <a:gd name="T4" fmla="*/ 4 w 4"/>
                <a:gd name="T5" fmla="*/ 18 h 18"/>
                <a:gd name="T6" fmla="*/ 4 w 4"/>
                <a:gd name="T7" fmla="*/ 0 h 18"/>
              </a:gdLst>
              <a:ahLst/>
              <a:cxnLst>
                <a:cxn ang="0">
                  <a:pos x="T0" y="T1"/>
                </a:cxn>
                <a:cxn ang="0">
                  <a:pos x="T2" y="T3"/>
                </a:cxn>
                <a:cxn ang="0">
                  <a:pos x="T4" y="T5"/>
                </a:cxn>
                <a:cxn ang="0">
                  <a:pos x="T6" y="T7"/>
                </a:cxn>
              </a:cxnLst>
              <a:rect l="0" t="0" r="r" b="b"/>
              <a:pathLst>
                <a:path w="4" h="18">
                  <a:moveTo>
                    <a:pt x="0" y="18"/>
                  </a:moveTo>
                  <a:lnTo>
                    <a:pt x="0" y="0"/>
                  </a:lnTo>
                  <a:moveTo>
                    <a:pt x="4" y="18"/>
                  </a:moveTo>
                  <a:lnTo>
                    <a:pt x="4" y="0"/>
                  </a:lnTo>
                </a:path>
              </a:pathLst>
            </a:custGeom>
            <a:noFill/>
            <a:ln w="0">
              <a:solidFill>
                <a:srgbClr val="1A1B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556" name="Rectangle 41"/>
            <p:cNvSpPr>
              <a:spLocks noChangeArrowheads="1"/>
            </p:cNvSpPr>
            <p:nvPr/>
          </p:nvSpPr>
          <p:spPr bwMode="auto">
            <a:xfrm>
              <a:off x="3643" y="2503"/>
              <a:ext cx="176"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700">
                  <a:solidFill>
                    <a:srgbClr val="1A1B1C"/>
                  </a:solidFill>
                  <a:latin typeface="Times New Roman" panose="02020603050405020304" pitchFamily="18" charset="0"/>
                </a:rPr>
                <a:t>bgt</a:t>
              </a:r>
              <a:endParaRPr lang="en-US"/>
            </a:p>
          </p:txBody>
        </p:sp>
        <p:sp>
          <p:nvSpPr>
            <p:cNvPr id="108557" name="Line 42"/>
            <p:cNvSpPr>
              <a:spLocks noChangeShapeType="1"/>
            </p:cNvSpPr>
            <p:nvPr/>
          </p:nvSpPr>
          <p:spPr bwMode="auto">
            <a:xfrm flipV="1">
              <a:off x="4380" y="2503"/>
              <a:ext cx="0" cy="16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558" name="Rectangle 43"/>
            <p:cNvSpPr>
              <a:spLocks noChangeArrowheads="1"/>
            </p:cNvSpPr>
            <p:nvPr/>
          </p:nvSpPr>
          <p:spPr bwMode="auto">
            <a:xfrm>
              <a:off x="4471" y="2503"/>
              <a:ext cx="34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700">
                  <a:solidFill>
                    <a:srgbClr val="1A1B1C"/>
                  </a:solidFill>
                  <a:latin typeface="Times New Roman" panose="02020603050405020304" pitchFamily="18" charset="0"/>
                </a:rPr>
                <a:t>10001</a:t>
              </a:r>
              <a:endParaRPr lang="en-US"/>
            </a:p>
          </p:txBody>
        </p:sp>
        <p:sp>
          <p:nvSpPr>
            <p:cNvPr id="108559" name="Freeform 44"/>
            <p:cNvSpPr>
              <a:spLocks noEditPoints="1"/>
            </p:cNvSpPr>
            <p:nvPr/>
          </p:nvSpPr>
          <p:spPr bwMode="auto">
            <a:xfrm>
              <a:off x="786" y="2503"/>
              <a:ext cx="4140" cy="337"/>
            </a:xfrm>
            <a:custGeom>
              <a:avLst/>
              <a:gdLst>
                <a:gd name="T0" fmla="*/ 451 w 455"/>
                <a:gd name="T1" fmla="*/ 18 h 37"/>
                <a:gd name="T2" fmla="*/ 451 w 455"/>
                <a:gd name="T3" fmla="*/ 0 h 37"/>
                <a:gd name="T4" fmla="*/ 455 w 455"/>
                <a:gd name="T5" fmla="*/ 18 h 37"/>
                <a:gd name="T6" fmla="*/ 455 w 455"/>
                <a:gd name="T7" fmla="*/ 0 h 37"/>
                <a:gd name="T8" fmla="*/ 0 w 455"/>
                <a:gd name="T9" fmla="*/ 19 h 37"/>
                <a:gd name="T10" fmla="*/ 455 w 455"/>
                <a:gd name="T11" fmla="*/ 19 h 37"/>
                <a:gd name="T12" fmla="*/ 0 w 455"/>
                <a:gd name="T13" fmla="*/ 37 h 37"/>
                <a:gd name="T14" fmla="*/ 0 w 455"/>
                <a:gd name="T15" fmla="*/ 19 h 37"/>
                <a:gd name="T16" fmla="*/ 4 w 455"/>
                <a:gd name="T17" fmla="*/ 37 h 37"/>
                <a:gd name="T18" fmla="*/ 4 w 455"/>
                <a:gd name="T1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5" h="37">
                  <a:moveTo>
                    <a:pt x="451" y="18"/>
                  </a:moveTo>
                  <a:lnTo>
                    <a:pt x="451" y="0"/>
                  </a:lnTo>
                  <a:moveTo>
                    <a:pt x="455" y="18"/>
                  </a:moveTo>
                  <a:lnTo>
                    <a:pt x="455" y="0"/>
                  </a:lnTo>
                  <a:moveTo>
                    <a:pt x="0" y="19"/>
                  </a:moveTo>
                  <a:lnTo>
                    <a:pt x="455" y="19"/>
                  </a:lnTo>
                  <a:moveTo>
                    <a:pt x="0" y="37"/>
                  </a:moveTo>
                  <a:lnTo>
                    <a:pt x="0" y="19"/>
                  </a:lnTo>
                  <a:moveTo>
                    <a:pt x="4" y="37"/>
                  </a:moveTo>
                  <a:lnTo>
                    <a:pt x="4" y="19"/>
                  </a:lnTo>
                </a:path>
              </a:pathLst>
            </a:custGeom>
            <a:noFill/>
            <a:ln w="0">
              <a:solidFill>
                <a:srgbClr val="1A1B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560" name="Rectangle 45"/>
            <p:cNvSpPr>
              <a:spLocks noChangeArrowheads="1"/>
            </p:cNvSpPr>
            <p:nvPr/>
          </p:nvSpPr>
          <p:spPr bwMode="auto">
            <a:xfrm>
              <a:off x="904" y="2667"/>
              <a:ext cx="21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700">
                  <a:solidFill>
                    <a:srgbClr val="1A1B1C"/>
                  </a:solidFill>
                  <a:latin typeface="Times New Roman" panose="02020603050405020304" pitchFamily="18" charset="0"/>
                </a:rPr>
                <a:t>mul</a:t>
              </a:r>
              <a:endParaRPr lang="en-US"/>
            </a:p>
          </p:txBody>
        </p:sp>
        <p:sp>
          <p:nvSpPr>
            <p:cNvPr id="108561" name="Line 46"/>
            <p:cNvSpPr>
              <a:spLocks noChangeShapeType="1"/>
            </p:cNvSpPr>
            <p:nvPr/>
          </p:nvSpPr>
          <p:spPr bwMode="auto">
            <a:xfrm flipV="1">
              <a:off x="1642" y="2676"/>
              <a:ext cx="0" cy="16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562" name="Rectangle 47"/>
            <p:cNvSpPr>
              <a:spLocks noChangeArrowheads="1"/>
            </p:cNvSpPr>
            <p:nvPr/>
          </p:nvSpPr>
          <p:spPr bwMode="auto">
            <a:xfrm>
              <a:off x="1732" y="2667"/>
              <a:ext cx="34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700">
                  <a:solidFill>
                    <a:srgbClr val="1A1B1C"/>
                  </a:solidFill>
                  <a:latin typeface="Times New Roman" panose="02020603050405020304" pitchFamily="18" charset="0"/>
                </a:rPr>
                <a:t>00010</a:t>
              </a:r>
              <a:endParaRPr lang="en-US"/>
            </a:p>
          </p:txBody>
        </p:sp>
        <p:sp>
          <p:nvSpPr>
            <p:cNvPr id="108563" name="Freeform 48"/>
            <p:cNvSpPr>
              <a:spLocks noEditPoints="1"/>
            </p:cNvSpPr>
            <p:nvPr/>
          </p:nvSpPr>
          <p:spPr bwMode="auto">
            <a:xfrm>
              <a:off x="2151" y="2676"/>
              <a:ext cx="36" cy="164"/>
            </a:xfrm>
            <a:custGeom>
              <a:avLst/>
              <a:gdLst>
                <a:gd name="T0" fmla="*/ 0 w 4"/>
                <a:gd name="T1" fmla="*/ 18 h 18"/>
                <a:gd name="T2" fmla="*/ 0 w 4"/>
                <a:gd name="T3" fmla="*/ 0 h 18"/>
                <a:gd name="T4" fmla="*/ 4 w 4"/>
                <a:gd name="T5" fmla="*/ 18 h 18"/>
                <a:gd name="T6" fmla="*/ 4 w 4"/>
                <a:gd name="T7" fmla="*/ 0 h 18"/>
              </a:gdLst>
              <a:ahLst/>
              <a:cxnLst>
                <a:cxn ang="0">
                  <a:pos x="T0" y="T1"/>
                </a:cxn>
                <a:cxn ang="0">
                  <a:pos x="T2" y="T3"/>
                </a:cxn>
                <a:cxn ang="0">
                  <a:pos x="T4" y="T5"/>
                </a:cxn>
                <a:cxn ang="0">
                  <a:pos x="T6" y="T7"/>
                </a:cxn>
              </a:cxnLst>
              <a:rect l="0" t="0" r="r" b="b"/>
              <a:pathLst>
                <a:path w="4" h="18">
                  <a:moveTo>
                    <a:pt x="0" y="18"/>
                  </a:moveTo>
                  <a:lnTo>
                    <a:pt x="0" y="0"/>
                  </a:lnTo>
                  <a:moveTo>
                    <a:pt x="4" y="18"/>
                  </a:moveTo>
                  <a:lnTo>
                    <a:pt x="4" y="0"/>
                  </a:lnTo>
                </a:path>
              </a:pathLst>
            </a:custGeom>
            <a:noFill/>
            <a:ln w="0">
              <a:solidFill>
                <a:srgbClr val="1A1B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564" name="Rectangle 49"/>
            <p:cNvSpPr>
              <a:spLocks noChangeArrowheads="1"/>
            </p:cNvSpPr>
            <p:nvPr/>
          </p:nvSpPr>
          <p:spPr bwMode="auto">
            <a:xfrm>
              <a:off x="2269" y="2667"/>
              <a:ext cx="13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700">
                  <a:solidFill>
                    <a:srgbClr val="1A1B1C"/>
                  </a:solidFill>
                  <a:latin typeface="Times New Roman" panose="02020603050405020304" pitchFamily="18" charset="0"/>
                </a:rPr>
                <a:t>lsl</a:t>
              </a:r>
              <a:endParaRPr lang="en-US"/>
            </a:p>
          </p:txBody>
        </p:sp>
        <p:sp>
          <p:nvSpPr>
            <p:cNvPr id="108565" name="Line 50"/>
            <p:cNvSpPr>
              <a:spLocks noChangeShapeType="1"/>
            </p:cNvSpPr>
            <p:nvPr/>
          </p:nvSpPr>
          <p:spPr bwMode="auto">
            <a:xfrm flipV="1">
              <a:off x="3015" y="2676"/>
              <a:ext cx="0" cy="16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566" name="Rectangle 51"/>
            <p:cNvSpPr>
              <a:spLocks noChangeArrowheads="1"/>
            </p:cNvSpPr>
            <p:nvPr/>
          </p:nvSpPr>
          <p:spPr bwMode="auto">
            <a:xfrm>
              <a:off x="3097" y="2667"/>
              <a:ext cx="34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700">
                  <a:solidFill>
                    <a:srgbClr val="1A1B1C"/>
                  </a:solidFill>
                  <a:latin typeface="Times New Roman" panose="02020603050405020304" pitchFamily="18" charset="0"/>
                </a:rPr>
                <a:t>01010</a:t>
              </a:r>
              <a:endParaRPr lang="en-US"/>
            </a:p>
          </p:txBody>
        </p:sp>
        <p:sp>
          <p:nvSpPr>
            <p:cNvPr id="108567" name="Freeform 52"/>
            <p:cNvSpPr>
              <a:spLocks noEditPoints="1"/>
            </p:cNvSpPr>
            <p:nvPr/>
          </p:nvSpPr>
          <p:spPr bwMode="auto">
            <a:xfrm>
              <a:off x="3525" y="2676"/>
              <a:ext cx="36" cy="164"/>
            </a:xfrm>
            <a:custGeom>
              <a:avLst/>
              <a:gdLst>
                <a:gd name="T0" fmla="*/ 0 w 4"/>
                <a:gd name="T1" fmla="*/ 18 h 18"/>
                <a:gd name="T2" fmla="*/ 0 w 4"/>
                <a:gd name="T3" fmla="*/ 0 h 18"/>
                <a:gd name="T4" fmla="*/ 4 w 4"/>
                <a:gd name="T5" fmla="*/ 18 h 18"/>
                <a:gd name="T6" fmla="*/ 4 w 4"/>
                <a:gd name="T7" fmla="*/ 0 h 18"/>
              </a:gdLst>
              <a:ahLst/>
              <a:cxnLst>
                <a:cxn ang="0">
                  <a:pos x="T0" y="T1"/>
                </a:cxn>
                <a:cxn ang="0">
                  <a:pos x="T2" y="T3"/>
                </a:cxn>
                <a:cxn ang="0">
                  <a:pos x="T4" y="T5"/>
                </a:cxn>
                <a:cxn ang="0">
                  <a:pos x="T6" y="T7"/>
                </a:cxn>
              </a:cxnLst>
              <a:rect l="0" t="0" r="r" b="b"/>
              <a:pathLst>
                <a:path w="4" h="18">
                  <a:moveTo>
                    <a:pt x="0" y="18"/>
                  </a:moveTo>
                  <a:lnTo>
                    <a:pt x="0" y="0"/>
                  </a:lnTo>
                  <a:moveTo>
                    <a:pt x="4" y="18"/>
                  </a:moveTo>
                  <a:lnTo>
                    <a:pt x="4" y="0"/>
                  </a:lnTo>
                </a:path>
              </a:pathLst>
            </a:custGeom>
            <a:noFill/>
            <a:ln w="0">
              <a:solidFill>
                <a:srgbClr val="1A1B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568" name="Rectangle 53"/>
            <p:cNvSpPr>
              <a:spLocks noChangeArrowheads="1"/>
            </p:cNvSpPr>
            <p:nvPr/>
          </p:nvSpPr>
          <p:spPr bwMode="auto">
            <a:xfrm>
              <a:off x="3643" y="2667"/>
              <a:ext cx="6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700">
                  <a:solidFill>
                    <a:srgbClr val="1A1B1C"/>
                  </a:solidFill>
                  <a:latin typeface="Times New Roman" panose="02020603050405020304" pitchFamily="18" charset="0"/>
                </a:rPr>
                <a:t>b</a:t>
              </a:r>
              <a:endParaRPr lang="en-US"/>
            </a:p>
          </p:txBody>
        </p:sp>
        <p:sp>
          <p:nvSpPr>
            <p:cNvPr id="108569" name="Line 54"/>
            <p:cNvSpPr>
              <a:spLocks noChangeShapeType="1"/>
            </p:cNvSpPr>
            <p:nvPr/>
          </p:nvSpPr>
          <p:spPr bwMode="auto">
            <a:xfrm flipV="1">
              <a:off x="4380" y="2676"/>
              <a:ext cx="0" cy="16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570" name="Rectangle 55"/>
            <p:cNvSpPr>
              <a:spLocks noChangeArrowheads="1"/>
            </p:cNvSpPr>
            <p:nvPr/>
          </p:nvSpPr>
          <p:spPr bwMode="auto">
            <a:xfrm>
              <a:off x="4471" y="2667"/>
              <a:ext cx="34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700">
                  <a:solidFill>
                    <a:srgbClr val="1A1B1C"/>
                  </a:solidFill>
                  <a:latin typeface="Times New Roman" panose="02020603050405020304" pitchFamily="18" charset="0"/>
                </a:rPr>
                <a:t>10010</a:t>
              </a:r>
              <a:endParaRPr lang="en-US"/>
            </a:p>
          </p:txBody>
        </p:sp>
        <p:sp>
          <p:nvSpPr>
            <p:cNvPr id="108571" name="Freeform 56"/>
            <p:cNvSpPr>
              <a:spLocks noEditPoints="1"/>
            </p:cNvSpPr>
            <p:nvPr/>
          </p:nvSpPr>
          <p:spPr bwMode="auto">
            <a:xfrm>
              <a:off x="786" y="2676"/>
              <a:ext cx="4140" cy="337"/>
            </a:xfrm>
            <a:custGeom>
              <a:avLst/>
              <a:gdLst>
                <a:gd name="T0" fmla="*/ 451 w 455"/>
                <a:gd name="T1" fmla="*/ 18 h 37"/>
                <a:gd name="T2" fmla="*/ 451 w 455"/>
                <a:gd name="T3" fmla="*/ 0 h 37"/>
                <a:gd name="T4" fmla="*/ 455 w 455"/>
                <a:gd name="T5" fmla="*/ 18 h 37"/>
                <a:gd name="T6" fmla="*/ 455 w 455"/>
                <a:gd name="T7" fmla="*/ 0 h 37"/>
                <a:gd name="T8" fmla="*/ 0 w 455"/>
                <a:gd name="T9" fmla="*/ 18 h 37"/>
                <a:gd name="T10" fmla="*/ 455 w 455"/>
                <a:gd name="T11" fmla="*/ 18 h 37"/>
                <a:gd name="T12" fmla="*/ 0 w 455"/>
                <a:gd name="T13" fmla="*/ 37 h 37"/>
                <a:gd name="T14" fmla="*/ 0 w 455"/>
                <a:gd name="T15" fmla="*/ 18 h 37"/>
                <a:gd name="T16" fmla="*/ 4 w 455"/>
                <a:gd name="T17" fmla="*/ 37 h 37"/>
                <a:gd name="T18" fmla="*/ 4 w 455"/>
                <a:gd name="T19" fmla="*/ 1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5" h="37">
                  <a:moveTo>
                    <a:pt x="451" y="18"/>
                  </a:moveTo>
                  <a:lnTo>
                    <a:pt x="451" y="0"/>
                  </a:lnTo>
                  <a:moveTo>
                    <a:pt x="455" y="18"/>
                  </a:moveTo>
                  <a:lnTo>
                    <a:pt x="455" y="0"/>
                  </a:lnTo>
                  <a:moveTo>
                    <a:pt x="0" y="18"/>
                  </a:moveTo>
                  <a:lnTo>
                    <a:pt x="455" y="18"/>
                  </a:lnTo>
                  <a:moveTo>
                    <a:pt x="0" y="37"/>
                  </a:moveTo>
                  <a:lnTo>
                    <a:pt x="0" y="18"/>
                  </a:lnTo>
                  <a:moveTo>
                    <a:pt x="4" y="37"/>
                  </a:moveTo>
                  <a:lnTo>
                    <a:pt x="4" y="18"/>
                  </a:lnTo>
                </a:path>
              </a:pathLst>
            </a:custGeom>
            <a:noFill/>
            <a:ln w="0">
              <a:solidFill>
                <a:srgbClr val="1A1B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572" name="Rectangle 57"/>
            <p:cNvSpPr>
              <a:spLocks noChangeArrowheads="1"/>
            </p:cNvSpPr>
            <p:nvPr/>
          </p:nvSpPr>
          <p:spPr bwMode="auto">
            <a:xfrm>
              <a:off x="904" y="2840"/>
              <a:ext cx="176"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700">
                  <a:solidFill>
                    <a:srgbClr val="1A1B1C"/>
                  </a:solidFill>
                  <a:latin typeface="Times New Roman" panose="02020603050405020304" pitchFamily="18" charset="0"/>
                </a:rPr>
                <a:t>div</a:t>
              </a:r>
              <a:endParaRPr lang="en-US"/>
            </a:p>
          </p:txBody>
        </p:sp>
        <p:sp>
          <p:nvSpPr>
            <p:cNvPr id="108573" name="Line 58"/>
            <p:cNvSpPr>
              <a:spLocks noChangeShapeType="1"/>
            </p:cNvSpPr>
            <p:nvPr/>
          </p:nvSpPr>
          <p:spPr bwMode="auto">
            <a:xfrm flipV="1">
              <a:off x="1642" y="2840"/>
              <a:ext cx="0" cy="173"/>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574" name="Rectangle 59"/>
            <p:cNvSpPr>
              <a:spLocks noChangeArrowheads="1"/>
            </p:cNvSpPr>
            <p:nvPr/>
          </p:nvSpPr>
          <p:spPr bwMode="auto">
            <a:xfrm>
              <a:off x="1732" y="2840"/>
              <a:ext cx="33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700">
                  <a:solidFill>
                    <a:srgbClr val="1A1B1C"/>
                  </a:solidFill>
                  <a:latin typeface="Times New Roman" panose="02020603050405020304" pitchFamily="18" charset="0"/>
                </a:rPr>
                <a:t>00011</a:t>
              </a:r>
              <a:endParaRPr lang="en-US"/>
            </a:p>
          </p:txBody>
        </p:sp>
        <p:sp>
          <p:nvSpPr>
            <p:cNvPr id="108575" name="Freeform 60"/>
            <p:cNvSpPr>
              <a:spLocks noEditPoints="1"/>
            </p:cNvSpPr>
            <p:nvPr/>
          </p:nvSpPr>
          <p:spPr bwMode="auto">
            <a:xfrm>
              <a:off x="2151" y="2840"/>
              <a:ext cx="36" cy="173"/>
            </a:xfrm>
            <a:custGeom>
              <a:avLst/>
              <a:gdLst>
                <a:gd name="T0" fmla="*/ 0 w 4"/>
                <a:gd name="T1" fmla="*/ 19 h 19"/>
                <a:gd name="T2" fmla="*/ 0 w 4"/>
                <a:gd name="T3" fmla="*/ 0 h 19"/>
                <a:gd name="T4" fmla="*/ 4 w 4"/>
                <a:gd name="T5" fmla="*/ 19 h 19"/>
                <a:gd name="T6" fmla="*/ 4 w 4"/>
                <a:gd name="T7" fmla="*/ 0 h 19"/>
              </a:gdLst>
              <a:ahLst/>
              <a:cxnLst>
                <a:cxn ang="0">
                  <a:pos x="T0" y="T1"/>
                </a:cxn>
                <a:cxn ang="0">
                  <a:pos x="T2" y="T3"/>
                </a:cxn>
                <a:cxn ang="0">
                  <a:pos x="T4" y="T5"/>
                </a:cxn>
                <a:cxn ang="0">
                  <a:pos x="T6" y="T7"/>
                </a:cxn>
              </a:cxnLst>
              <a:rect l="0" t="0" r="r" b="b"/>
              <a:pathLst>
                <a:path w="4" h="19">
                  <a:moveTo>
                    <a:pt x="0" y="19"/>
                  </a:moveTo>
                  <a:lnTo>
                    <a:pt x="0" y="0"/>
                  </a:lnTo>
                  <a:moveTo>
                    <a:pt x="4" y="19"/>
                  </a:moveTo>
                  <a:lnTo>
                    <a:pt x="4" y="0"/>
                  </a:lnTo>
                </a:path>
              </a:pathLst>
            </a:custGeom>
            <a:noFill/>
            <a:ln w="0">
              <a:solidFill>
                <a:srgbClr val="1A1B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2" name="Rectangle 61"/>
            <p:cNvSpPr>
              <a:spLocks noChangeArrowheads="1"/>
            </p:cNvSpPr>
            <p:nvPr/>
          </p:nvSpPr>
          <p:spPr bwMode="auto">
            <a:xfrm>
              <a:off x="2269" y="2840"/>
              <a:ext cx="13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700">
                  <a:solidFill>
                    <a:srgbClr val="1A1B1C"/>
                  </a:solidFill>
                  <a:latin typeface="Times New Roman" panose="02020603050405020304" pitchFamily="18" charset="0"/>
                </a:rPr>
                <a:t>lsr</a:t>
              </a:r>
              <a:endParaRPr lang="en-US"/>
            </a:p>
          </p:txBody>
        </p:sp>
        <p:sp>
          <p:nvSpPr>
            <p:cNvPr id="3073" name="Line 62"/>
            <p:cNvSpPr>
              <a:spLocks noChangeShapeType="1"/>
            </p:cNvSpPr>
            <p:nvPr/>
          </p:nvSpPr>
          <p:spPr bwMode="auto">
            <a:xfrm flipV="1">
              <a:off x="3015" y="2840"/>
              <a:ext cx="0" cy="173"/>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4" name="Rectangle 63"/>
            <p:cNvSpPr>
              <a:spLocks noChangeArrowheads="1"/>
            </p:cNvSpPr>
            <p:nvPr/>
          </p:nvSpPr>
          <p:spPr bwMode="auto">
            <a:xfrm>
              <a:off x="3097" y="2840"/>
              <a:ext cx="33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700">
                  <a:solidFill>
                    <a:srgbClr val="1A1B1C"/>
                  </a:solidFill>
                  <a:latin typeface="Times New Roman" panose="02020603050405020304" pitchFamily="18" charset="0"/>
                </a:rPr>
                <a:t>01011</a:t>
              </a:r>
              <a:endParaRPr lang="en-US"/>
            </a:p>
          </p:txBody>
        </p:sp>
        <p:sp>
          <p:nvSpPr>
            <p:cNvPr id="3076" name="Freeform 64"/>
            <p:cNvSpPr>
              <a:spLocks noEditPoints="1"/>
            </p:cNvSpPr>
            <p:nvPr/>
          </p:nvSpPr>
          <p:spPr bwMode="auto">
            <a:xfrm>
              <a:off x="3525" y="2840"/>
              <a:ext cx="36" cy="173"/>
            </a:xfrm>
            <a:custGeom>
              <a:avLst/>
              <a:gdLst>
                <a:gd name="T0" fmla="*/ 0 w 4"/>
                <a:gd name="T1" fmla="*/ 19 h 19"/>
                <a:gd name="T2" fmla="*/ 0 w 4"/>
                <a:gd name="T3" fmla="*/ 0 h 19"/>
                <a:gd name="T4" fmla="*/ 4 w 4"/>
                <a:gd name="T5" fmla="*/ 19 h 19"/>
                <a:gd name="T6" fmla="*/ 4 w 4"/>
                <a:gd name="T7" fmla="*/ 0 h 19"/>
              </a:gdLst>
              <a:ahLst/>
              <a:cxnLst>
                <a:cxn ang="0">
                  <a:pos x="T0" y="T1"/>
                </a:cxn>
                <a:cxn ang="0">
                  <a:pos x="T2" y="T3"/>
                </a:cxn>
                <a:cxn ang="0">
                  <a:pos x="T4" y="T5"/>
                </a:cxn>
                <a:cxn ang="0">
                  <a:pos x="T6" y="T7"/>
                </a:cxn>
              </a:cxnLst>
              <a:rect l="0" t="0" r="r" b="b"/>
              <a:pathLst>
                <a:path w="4" h="19">
                  <a:moveTo>
                    <a:pt x="0" y="19"/>
                  </a:moveTo>
                  <a:lnTo>
                    <a:pt x="0" y="0"/>
                  </a:lnTo>
                  <a:moveTo>
                    <a:pt x="4" y="19"/>
                  </a:moveTo>
                  <a:lnTo>
                    <a:pt x="4" y="0"/>
                  </a:lnTo>
                </a:path>
              </a:pathLst>
            </a:custGeom>
            <a:noFill/>
            <a:ln w="0">
              <a:solidFill>
                <a:srgbClr val="1A1B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7" name="Rectangle 65"/>
            <p:cNvSpPr>
              <a:spLocks noChangeArrowheads="1"/>
            </p:cNvSpPr>
            <p:nvPr/>
          </p:nvSpPr>
          <p:spPr bwMode="auto">
            <a:xfrm>
              <a:off x="3643" y="2840"/>
              <a:ext cx="19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700">
                  <a:solidFill>
                    <a:srgbClr val="1A1B1C"/>
                  </a:solidFill>
                  <a:latin typeface="Times New Roman" panose="02020603050405020304" pitchFamily="18" charset="0"/>
                </a:rPr>
                <a:t>call</a:t>
              </a:r>
              <a:endParaRPr lang="en-US"/>
            </a:p>
          </p:txBody>
        </p:sp>
        <p:sp>
          <p:nvSpPr>
            <p:cNvPr id="3078" name="Line 66"/>
            <p:cNvSpPr>
              <a:spLocks noChangeShapeType="1"/>
            </p:cNvSpPr>
            <p:nvPr/>
          </p:nvSpPr>
          <p:spPr bwMode="auto">
            <a:xfrm flipV="1">
              <a:off x="4380" y="2840"/>
              <a:ext cx="0" cy="173"/>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9" name="Rectangle 67"/>
            <p:cNvSpPr>
              <a:spLocks noChangeArrowheads="1"/>
            </p:cNvSpPr>
            <p:nvPr/>
          </p:nvSpPr>
          <p:spPr bwMode="auto">
            <a:xfrm>
              <a:off x="4471" y="2840"/>
              <a:ext cx="33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700">
                  <a:solidFill>
                    <a:srgbClr val="1A1B1C"/>
                  </a:solidFill>
                  <a:latin typeface="Times New Roman" panose="02020603050405020304" pitchFamily="18" charset="0"/>
                </a:rPr>
                <a:t>10011</a:t>
              </a:r>
              <a:endParaRPr lang="en-US"/>
            </a:p>
          </p:txBody>
        </p:sp>
        <p:sp>
          <p:nvSpPr>
            <p:cNvPr id="3080" name="Freeform 68"/>
            <p:cNvSpPr>
              <a:spLocks noEditPoints="1"/>
            </p:cNvSpPr>
            <p:nvPr/>
          </p:nvSpPr>
          <p:spPr bwMode="auto">
            <a:xfrm>
              <a:off x="786" y="2840"/>
              <a:ext cx="4140" cy="336"/>
            </a:xfrm>
            <a:custGeom>
              <a:avLst/>
              <a:gdLst>
                <a:gd name="T0" fmla="*/ 451 w 455"/>
                <a:gd name="T1" fmla="*/ 19 h 37"/>
                <a:gd name="T2" fmla="*/ 451 w 455"/>
                <a:gd name="T3" fmla="*/ 0 h 37"/>
                <a:gd name="T4" fmla="*/ 455 w 455"/>
                <a:gd name="T5" fmla="*/ 19 h 37"/>
                <a:gd name="T6" fmla="*/ 455 w 455"/>
                <a:gd name="T7" fmla="*/ 0 h 37"/>
                <a:gd name="T8" fmla="*/ 0 w 455"/>
                <a:gd name="T9" fmla="*/ 19 h 37"/>
                <a:gd name="T10" fmla="*/ 455 w 455"/>
                <a:gd name="T11" fmla="*/ 19 h 37"/>
                <a:gd name="T12" fmla="*/ 0 w 455"/>
                <a:gd name="T13" fmla="*/ 37 h 37"/>
                <a:gd name="T14" fmla="*/ 0 w 455"/>
                <a:gd name="T15" fmla="*/ 19 h 37"/>
                <a:gd name="T16" fmla="*/ 4 w 455"/>
                <a:gd name="T17" fmla="*/ 37 h 37"/>
                <a:gd name="T18" fmla="*/ 4 w 455"/>
                <a:gd name="T1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5" h="37">
                  <a:moveTo>
                    <a:pt x="451" y="19"/>
                  </a:moveTo>
                  <a:lnTo>
                    <a:pt x="451" y="0"/>
                  </a:lnTo>
                  <a:moveTo>
                    <a:pt x="455" y="19"/>
                  </a:moveTo>
                  <a:lnTo>
                    <a:pt x="455" y="0"/>
                  </a:lnTo>
                  <a:moveTo>
                    <a:pt x="0" y="19"/>
                  </a:moveTo>
                  <a:lnTo>
                    <a:pt x="455" y="19"/>
                  </a:lnTo>
                  <a:moveTo>
                    <a:pt x="0" y="37"/>
                  </a:moveTo>
                  <a:lnTo>
                    <a:pt x="0" y="19"/>
                  </a:lnTo>
                  <a:moveTo>
                    <a:pt x="4" y="37"/>
                  </a:moveTo>
                  <a:lnTo>
                    <a:pt x="4" y="19"/>
                  </a:lnTo>
                </a:path>
              </a:pathLst>
            </a:custGeom>
            <a:noFill/>
            <a:ln w="0">
              <a:solidFill>
                <a:srgbClr val="1A1B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1" name="Rectangle 69"/>
            <p:cNvSpPr>
              <a:spLocks noChangeArrowheads="1"/>
            </p:cNvSpPr>
            <p:nvPr/>
          </p:nvSpPr>
          <p:spPr bwMode="auto">
            <a:xfrm>
              <a:off x="904" y="3013"/>
              <a:ext cx="24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700">
                  <a:solidFill>
                    <a:srgbClr val="1A1B1C"/>
                  </a:solidFill>
                  <a:latin typeface="Times New Roman" panose="02020603050405020304" pitchFamily="18" charset="0"/>
                </a:rPr>
                <a:t>mod</a:t>
              </a:r>
              <a:endParaRPr lang="en-US"/>
            </a:p>
          </p:txBody>
        </p:sp>
        <p:sp>
          <p:nvSpPr>
            <p:cNvPr id="3082" name="Line 70"/>
            <p:cNvSpPr>
              <a:spLocks noChangeShapeType="1"/>
            </p:cNvSpPr>
            <p:nvPr/>
          </p:nvSpPr>
          <p:spPr bwMode="auto">
            <a:xfrm flipV="1">
              <a:off x="1642" y="3013"/>
              <a:ext cx="0" cy="163"/>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3" name="Rectangle 71"/>
            <p:cNvSpPr>
              <a:spLocks noChangeArrowheads="1"/>
            </p:cNvSpPr>
            <p:nvPr/>
          </p:nvSpPr>
          <p:spPr bwMode="auto">
            <a:xfrm>
              <a:off x="1732" y="3013"/>
              <a:ext cx="34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700">
                  <a:solidFill>
                    <a:srgbClr val="1A1B1C"/>
                  </a:solidFill>
                  <a:latin typeface="Times New Roman" panose="02020603050405020304" pitchFamily="18" charset="0"/>
                </a:rPr>
                <a:t>00100</a:t>
              </a:r>
              <a:endParaRPr lang="en-US"/>
            </a:p>
          </p:txBody>
        </p:sp>
        <p:sp>
          <p:nvSpPr>
            <p:cNvPr id="3084" name="Freeform 72"/>
            <p:cNvSpPr>
              <a:spLocks noEditPoints="1"/>
            </p:cNvSpPr>
            <p:nvPr/>
          </p:nvSpPr>
          <p:spPr bwMode="auto">
            <a:xfrm>
              <a:off x="2151" y="3013"/>
              <a:ext cx="36" cy="163"/>
            </a:xfrm>
            <a:custGeom>
              <a:avLst/>
              <a:gdLst>
                <a:gd name="T0" fmla="*/ 0 w 4"/>
                <a:gd name="T1" fmla="*/ 18 h 18"/>
                <a:gd name="T2" fmla="*/ 0 w 4"/>
                <a:gd name="T3" fmla="*/ 0 h 18"/>
                <a:gd name="T4" fmla="*/ 4 w 4"/>
                <a:gd name="T5" fmla="*/ 18 h 18"/>
                <a:gd name="T6" fmla="*/ 4 w 4"/>
                <a:gd name="T7" fmla="*/ 0 h 18"/>
              </a:gdLst>
              <a:ahLst/>
              <a:cxnLst>
                <a:cxn ang="0">
                  <a:pos x="T0" y="T1"/>
                </a:cxn>
                <a:cxn ang="0">
                  <a:pos x="T2" y="T3"/>
                </a:cxn>
                <a:cxn ang="0">
                  <a:pos x="T4" y="T5"/>
                </a:cxn>
                <a:cxn ang="0">
                  <a:pos x="T6" y="T7"/>
                </a:cxn>
              </a:cxnLst>
              <a:rect l="0" t="0" r="r" b="b"/>
              <a:pathLst>
                <a:path w="4" h="18">
                  <a:moveTo>
                    <a:pt x="0" y="18"/>
                  </a:moveTo>
                  <a:lnTo>
                    <a:pt x="0" y="0"/>
                  </a:lnTo>
                  <a:moveTo>
                    <a:pt x="4" y="18"/>
                  </a:moveTo>
                  <a:lnTo>
                    <a:pt x="4" y="0"/>
                  </a:lnTo>
                </a:path>
              </a:pathLst>
            </a:custGeom>
            <a:noFill/>
            <a:ln w="0">
              <a:solidFill>
                <a:srgbClr val="1A1B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5" name="Rectangle 73"/>
            <p:cNvSpPr>
              <a:spLocks noChangeArrowheads="1"/>
            </p:cNvSpPr>
            <p:nvPr/>
          </p:nvSpPr>
          <p:spPr bwMode="auto">
            <a:xfrm>
              <a:off x="2269" y="3013"/>
              <a:ext cx="16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700">
                  <a:solidFill>
                    <a:srgbClr val="1A1B1C"/>
                  </a:solidFill>
                  <a:latin typeface="Times New Roman" panose="02020603050405020304" pitchFamily="18" charset="0"/>
                </a:rPr>
                <a:t>asr</a:t>
              </a:r>
              <a:endParaRPr lang="en-US"/>
            </a:p>
          </p:txBody>
        </p:sp>
        <p:sp>
          <p:nvSpPr>
            <p:cNvPr id="3086" name="Line 74"/>
            <p:cNvSpPr>
              <a:spLocks noChangeShapeType="1"/>
            </p:cNvSpPr>
            <p:nvPr/>
          </p:nvSpPr>
          <p:spPr bwMode="auto">
            <a:xfrm flipV="1">
              <a:off x="3015" y="3013"/>
              <a:ext cx="0" cy="163"/>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7" name="Rectangle 75"/>
            <p:cNvSpPr>
              <a:spLocks noChangeArrowheads="1"/>
            </p:cNvSpPr>
            <p:nvPr/>
          </p:nvSpPr>
          <p:spPr bwMode="auto">
            <a:xfrm>
              <a:off x="3097" y="3013"/>
              <a:ext cx="33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700">
                  <a:solidFill>
                    <a:srgbClr val="1A1B1C"/>
                  </a:solidFill>
                  <a:latin typeface="Times New Roman" panose="02020603050405020304" pitchFamily="18" charset="0"/>
                </a:rPr>
                <a:t>01100</a:t>
              </a:r>
              <a:endParaRPr lang="en-US"/>
            </a:p>
          </p:txBody>
        </p:sp>
        <p:sp>
          <p:nvSpPr>
            <p:cNvPr id="3088" name="Freeform 76"/>
            <p:cNvSpPr>
              <a:spLocks noEditPoints="1"/>
            </p:cNvSpPr>
            <p:nvPr/>
          </p:nvSpPr>
          <p:spPr bwMode="auto">
            <a:xfrm>
              <a:off x="3525" y="3013"/>
              <a:ext cx="36" cy="163"/>
            </a:xfrm>
            <a:custGeom>
              <a:avLst/>
              <a:gdLst>
                <a:gd name="T0" fmla="*/ 0 w 4"/>
                <a:gd name="T1" fmla="*/ 18 h 18"/>
                <a:gd name="T2" fmla="*/ 0 w 4"/>
                <a:gd name="T3" fmla="*/ 0 h 18"/>
                <a:gd name="T4" fmla="*/ 4 w 4"/>
                <a:gd name="T5" fmla="*/ 18 h 18"/>
                <a:gd name="T6" fmla="*/ 4 w 4"/>
                <a:gd name="T7" fmla="*/ 0 h 18"/>
              </a:gdLst>
              <a:ahLst/>
              <a:cxnLst>
                <a:cxn ang="0">
                  <a:pos x="T0" y="T1"/>
                </a:cxn>
                <a:cxn ang="0">
                  <a:pos x="T2" y="T3"/>
                </a:cxn>
                <a:cxn ang="0">
                  <a:pos x="T4" y="T5"/>
                </a:cxn>
                <a:cxn ang="0">
                  <a:pos x="T6" y="T7"/>
                </a:cxn>
              </a:cxnLst>
              <a:rect l="0" t="0" r="r" b="b"/>
              <a:pathLst>
                <a:path w="4" h="18">
                  <a:moveTo>
                    <a:pt x="0" y="18"/>
                  </a:moveTo>
                  <a:lnTo>
                    <a:pt x="0" y="0"/>
                  </a:lnTo>
                  <a:moveTo>
                    <a:pt x="4" y="18"/>
                  </a:moveTo>
                  <a:lnTo>
                    <a:pt x="4" y="0"/>
                  </a:lnTo>
                </a:path>
              </a:pathLst>
            </a:custGeom>
            <a:noFill/>
            <a:ln w="0">
              <a:solidFill>
                <a:srgbClr val="1A1B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9" name="Rectangle 77"/>
            <p:cNvSpPr>
              <a:spLocks noChangeArrowheads="1"/>
            </p:cNvSpPr>
            <p:nvPr/>
          </p:nvSpPr>
          <p:spPr bwMode="auto">
            <a:xfrm>
              <a:off x="3643" y="3013"/>
              <a:ext cx="14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700">
                  <a:solidFill>
                    <a:srgbClr val="1A1B1C"/>
                  </a:solidFill>
                  <a:latin typeface="Times New Roman" panose="02020603050405020304" pitchFamily="18" charset="0"/>
                </a:rPr>
                <a:t>ret</a:t>
              </a:r>
              <a:endParaRPr lang="en-US"/>
            </a:p>
          </p:txBody>
        </p:sp>
        <p:sp>
          <p:nvSpPr>
            <p:cNvPr id="3090" name="Line 78"/>
            <p:cNvSpPr>
              <a:spLocks noChangeShapeType="1"/>
            </p:cNvSpPr>
            <p:nvPr/>
          </p:nvSpPr>
          <p:spPr bwMode="auto">
            <a:xfrm flipV="1">
              <a:off x="4380" y="3013"/>
              <a:ext cx="0" cy="163"/>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1" name="Rectangle 79"/>
            <p:cNvSpPr>
              <a:spLocks noChangeArrowheads="1"/>
            </p:cNvSpPr>
            <p:nvPr/>
          </p:nvSpPr>
          <p:spPr bwMode="auto">
            <a:xfrm>
              <a:off x="4471" y="3013"/>
              <a:ext cx="34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700">
                  <a:solidFill>
                    <a:srgbClr val="1A1B1C"/>
                  </a:solidFill>
                  <a:latin typeface="Times New Roman" panose="02020603050405020304" pitchFamily="18" charset="0"/>
                </a:rPr>
                <a:t>10100</a:t>
              </a:r>
              <a:endParaRPr lang="en-US"/>
            </a:p>
          </p:txBody>
        </p:sp>
        <p:sp>
          <p:nvSpPr>
            <p:cNvPr id="3092" name="Freeform 80"/>
            <p:cNvSpPr>
              <a:spLocks noEditPoints="1"/>
            </p:cNvSpPr>
            <p:nvPr/>
          </p:nvSpPr>
          <p:spPr bwMode="auto">
            <a:xfrm>
              <a:off x="786" y="3013"/>
              <a:ext cx="4140" cy="336"/>
            </a:xfrm>
            <a:custGeom>
              <a:avLst/>
              <a:gdLst>
                <a:gd name="T0" fmla="*/ 451 w 455"/>
                <a:gd name="T1" fmla="*/ 18 h 37"/>
                <a:gd name="T2" fmla="*/ 451 w 455"/>
                <a:gd name="T3" fmla="*/ 0 h 37"/>
                <a:gd name="T4" fmla="*/ 455 w 455"/>
                <a:gd name="T5" fmla="*/ 18 h 37"/>
                <a:gd name="T6" fmla="*/ 455 w 455"/>
                <a:gd name="T7" fmla="*/ 0 h 37"/>
                <a:gd name="T8" fmla="*/ 0 w 455"/>
                <a:gd name="T9" fmla="*/ 18 h 37"/>
                <a:gd name="T10" fmla="*/ 455 w 455"/>
                <a:gd name="T11" fmla="*/ 18 h 37"/>
                <a:gd name="T12" fmla="*/ 0 w 455"/>
                <a:gd name="T13" fmla="*/ 37 h 37"/>
                <a:gd name="T14" fmla="*/ 0 w 455"/>
                <a:gd name="T15" fmla="*/ 19 h 37"/>
                <a:gd name="T16" fmla="*/ 4 w 455"/>
                <a:gd name="T17" fmla="*/ 37 h 37"/>
                <a:gd name="T18" fmla="*/ 4 w 455"/>
                <a:gd name="T1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5" h="37">
                  <a:moveTo>
                    <a:pt x="451" y="18"/>
                  </a:moveTo>
                  <a:lnTo>
                    <a:pt x="451" y="0"/>
                  </a:lnTo>
                  <a:moveTo>
                    <a:pt x="455" y="18"/>
                  </a:moveTo>
                  <a:lnTo>
                    <a:pt x="455" y="0"/>
                  </a:lnTo>
                  <a:moveTo>
                    <a:pt x="0" y="18"/>
                  </a:moveTo>
                  <a:lnTo>
                    <a:pt x="455" y="18"/>
                  </a:lnTo>
                  <a:moveTo>
                    <a:pt x="0" y="37"/>
                  </a:moveTo>
                  <a:lnTo>
                    <a:pt x="0" y="19"/>
                  </a:lnTo>
                  <a:moveTo>
                    <a:pt x="4" y="37"/>
                  </a:moveTo>
                  <a:lnTo>
                    <a:pt x="4" y="19"/>
                  </a:lnTo>
                </a:path>
              </a:pathLst>
            </a:custGeom>
            <a:noFill/>
            <a:ln w="0">
              <a:solidFill>
                <a:srgbClr val="1A1B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3" name="Rectangle 81"/>
            <p:cNvSpPr>
              <a:spLocks noChangeArrowheads="1"/>
            </p:cNvSpPr>
            <p:nvPr/>
          </p:nvSpPr>
          <p:spPr bwMode="auto">
            <a:xfrm>
              <a:off x="904" y="3177"/>
              <a:ext cx="236"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700">
                  <a:solidFill>
                    <a:srgbClr val="1A1B1C"/>
                  </a:solidFill>
                  <a:latin typeface="Times New Roman" panose="02020603050405020304" pitchFamily="18" charset="0"/>
                </a:rPr>
                <a:t>cmp</a:t>
              </a:r>
              <a:endParaRPr lang="en-US"/>
            </a:p>
          </p:txBody>
        </p:sp>
        <p:sp>
          <p:nvSpPr>
            <p:cNvPr id="3094" name="Line 82"/>
            <p:cNvSpPr>
              <a:spLocks noChangeShapeType="1"/>
            </p:cNvSpPr>
            <p:nvPr/>
          </p:nvSpPr>
          <p:spPr bwMode="auto">
            <a:xfrm flipV="1">
              <a:off x="1642" y="3186"/>
              <a:ext cx="0" cy="163"/>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5" name="Rectangle 83"/>
            <p:cNvSpPr>
              <a:spLocks noChangeArrowheads="1"/>
            </p:cNvSpPr>
            <p:nvPr/>
          </p:nvSpPr>
          <p:spPr bwMode="auto">
            <a:xfrm>
              <a:off x="1732" y="3177"/>
              <a:ext cx="34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700">
                  <a:solidFill>
                    <a:srgbClr val="1A1B1C"/>
                  </a:solidFill>
                  <a:latin typeface="Times New Roman" panose="02020603050405020304" pitchFamily="18" charset="0"/>
                </a:rPr>
                <a:t>00101</a:t>
              </a:r>
              <a:endParaRPr lang="en-US"/>
            </a:p>
          </p:txBody>
        </p:sp>
        <p:sp>
          <p:nvSpPr>
            <p:cNvPr id="3096" name="Freeform 84"/>
            <p:cNvSpPr>
              <a:spLocks noEditPoints="1"/>
            </p:cNvSpPr>
            <p:nvPr/>
          </p:nvSpPr>
          <p:spPr bwMode="auto">
            <a:xfrm>
              <a:off x="2151" y="3186"/>
              <a:ext cx="36" cy="163"/>
            </a:xfrm>
            <a:custGeom>
              <a:avLst/>
              <a:gdLst>
                <a:gd name="T0" fmla="*/ 0 w 4"/>
                <a:gd name="T1" fmla="*/ 18 h 18"/>
                <a:gd name="T2" fmla="*/ 0 w 4"/>
                <a:gd name="T3" fmla="*/ 0 h 18"/>
                <a:gd name="T4" fmla="*/ 4 w 4"/>
                <a:gd name="T5" fmla="*/ 18 h 18"/>
                <a:gd name="T6" fmla="*/ 4 w 4"/>
                <a:gd name="T7" fmla="*/ 0 h 18"/>
              </a:gdLst>
              <a:ahLst/>
              <a:cxnLst>
                <a:cxn ang="0">
                  <a:pos x="T0" y="T1"/>
                </a:cxn>
                <a:cxn ang="0">
                  <a:pos x="T2" y="T3"/>
                </a:cxn>
                <a:cxn ang="0">
                  <a:pos x="T4" y="T5"/>
                </a:cxn>
                <a:cxn ang="0">
                  <a:pos x="T6" y="T7"/>
                </a:cxn>
              </a:cxnLst>
              <a:rect l="0" t="0" r="r" b="b"/>
              <a:pathLst>
                <a:path w="4" h="18">
                  <a:moveTo>
                    <a:pt x="0" y="18"/>
                  </a:moveTo>
                  <a:lnTo>
                    <a:pt x="0" y="0"/>
                  </a:lnTo>
                  <a:moveTo>
                    <a:pt x="4" y="18"/>
                  </a:moveTo>
                  <a:lnTo>
                    <a:pt x="4" y="0"/>
                  </a:lnTo>
                </a:path>
              </a:pathLst>
            </a:custGeom>
            <a:noFill/>
            <a:ln w="0">
              <a:solidFill>
                <a:srgbClr val="1A1B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7" name="Rectangle 85"/>
            <p:cNvSpPr>
              <a:spLocks noChangeArrowheads="1"/>
            </p:cNvSpPr>
            <p:nvPr/>
          </p:nvSpPr>
          <p:spPr bwMode="auto">
            <a:xfrm>
              <a:off x="2269" y="3177"/>
              <a:ext cx="206"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700">
                  <a:solidFill>
                    <a:srgbClr val="1A1B1C"/>
                  </a:solidFill>
                  <a:latin typeface="Times New Roman" panose="02020603050405020304" pitchFamily="18" charset="0"/>
                </a:rPr>
                <a:t>nop</a:t>
              </a:r>
              <a:endParaRPr lang="en-US"/>
            </a:p>
          </p:txBody>
        </p:sp>
        <p:sp>
          <p:nvSpPr>
            <p:cNvPr id="3098" name="Line 86"/>
            <p:cNvSpPr>
              <a:spLocks noChangeShapeType="1"/>
            </p:cNvSpPr>
            <p:nvPr/>
          </p:nvSpPr>
          <p:spPr bwMode="auto">
            <a:xfrm flipV="1">
              <a:off x="3015" y="3186"/>
              <a:ext cx="0" cy="163"/>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9" name="Rectangle 87"/>
            <p:cNvSpPr>
              <a:spLocks noChangeArrowheads="1"/>
            </p:cNvSpPr>
            <p:nvPr/>
          </p:nvSpPr>
          <p:spPr bwMode="auto">
            <a:xfrm>
              <a:off x="3097" y="3177"/>
              <a:ext cx="33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700">
                  <a:solidFill>
                    <a:srgbClr val="1A1B1C"/>
                  </a:solidFill>
                  <a:latin typeface="Times New Roman" panose="02020603050405020304" pitchFamily="18" charset="0"/>
                </a:rPr>
                <a:t>01101</a:t>
              </a:r>
              <a:endParaRPr lang="en-US"/>
            </a:p>
          </p:txBody>
        </p:sp>
        <p:sp>
          <p:nvSpPr>
            <p:cNvPr id="3100" name="Freeform 88"/>
            <p:cNvSpPr>
              <a:spLocks noEditPoints="1"/>
            </p:cNvSpPr>
            <p:nvPr/>
          </p:nvSpPr>
          <p:spPr bwMode="auto">
            <a:xfrm>
              <a:off x="786" y="3186"/>
              <a:ext cx="4140" cy="327"/>
            </a:xfrm>
            <a:custGeom>
              <a:avLst/>
              <a:gdLst>
                <a:gd name="T0" fmla="*/ 301 w 455"/>
                <a:gd name="T1" fmla="*/ 18 h 36"/>
                <a:gd name="T2" fmla="*/ 301 w 455"/>
                <a:gd name="T3" fmla="*/ 0 h 36"/>
                <a:gd name="T4" fmla="*/ 305 w 455"/>
                <a:gd name="T5" fmla="*/ 18 h 36"/>
                <a:gd name="T6" fmla="*/ 305 w 455"/>
                <a:gd name="T7" fmla="*/ 0 h 36"/>
                <a:gd name="T8" fmla="*/ 395 w 455"/>
                <a:gd name="T9" fmla="*/ 18 h 36"/>
                <a:gd name="T10" fmla="*/ 395 w 455"/>
                <a:gd name="T11" fmla="*/ 0 h 36"/>
                <a:gd name="T12" fmla="*/ 451 w 455"/>
                <a:gd name="T13" fmla="*/ 18 h 36"/>
                <a:gd name="T14" fmla="*/ 451 w 455"/>
                <a:gd name="T15" fmla="*/ 0 h 36"/>
                <a:gd name="T16" fmla="*/ 455 w 455"/>
                <a:gd name="T17" fmla="*/ 18 h 36"/>
                <a:gd name="T18" fmla="*/ 455 w 455"/>
                <a:gd name="T19" fmla="*/ 0 h 36"/>
                <a:gd name="T20" fmla="*/ 0 w 455"/>
                <a:gd name="T21" fmla="*/ 18 h 36"/>
                <a:gd name="T22" fmla="*/ 455 w 455"/>
                <a:gd name="T23" fmla="*/ 18 h 36"/>
                <a:gd name="T24" fmla="*/ 0 w 455"/>
                <a:gd name="T25" fmla="*/ 36 h 36"/>
                <a:gd name="T26" fmla="*/ 0 w 455"/>
                <a:gd name="T27" fmla="*/ 18 h 36"/>
                <a:gd name="T28" fmla="*/ 4 w 455"/>
                <a:gd name="T29" fmla="*/ 36 h 36"/>
                <a:gd name="T30" fmla="*/ 4 w 455"/>
                <a:gd name="T31"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5" h="36">
                  <a:moveTo>
                    <a:pt x="301" y="18"/>
                  </a:moveTo>
                  <a:lnTo>
                    <a:pt x="301" y="0"/>
                  </a:lnTo>
                  <a:moveTo>
                    <a:pt x="305" y="18"/>
                  </a:moveTo>
                  <a:lnTo>
                    <a:pt x="305" y="0"/>
                  </a:lnTo>
                  <a:moveTo>
                    <a:pt x="395" y="18"/>
                  </a:moveTo>
                  <a:lnTo>
                    <a:pt x="395" y="0"/>
                  </a:lnTo>
                  <a:moveTo>
                    <a:pt x="451" y="18"/>
                  </a:moveTo>
                  <a:lnTo>
                    <a:pt x="451" y="0"/>
                  </a:lnTo>
                  <a:moveTo>
                    <a:pt x="455" y="18"/>
                  </a:moveTo>
                  <a:lnTo>
                    <a:pt x="455" y="0"/>
                  </a:lnTo>
                  <a:moveTo>
                    <a:pt x="0" y="18"/>
                  </a:moveTo>
                  <a:lnTo>
                    <a:pt x="455" y="18"/>
                  </a:lnTo>
                  <a:moveTo>
                    <a:pt x="0" y="36"/>
                  </a:moveTo>
                  <a:lnTo>
                    <a:pt x="0" y="18"/>
                  </a:lnTo>
                  <a:moveTo>
                    <a:pt x="4" y="36"/>
                  </a:moveTo>
                  <a:lnTo>
                    <a:pt x="4" y="18"/>
                  </a:lnTo>
                </a:path>
              </a:pathLst>
            </a:custGeom>
            <a:noFill/>
            <a:ln w="0">
              <a:solidFill>
                <a:srgbClr val="1A1B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1" name="Rectangle 89"/>
            <p:cNvSpPr>
              <a:spLocks noChangeArrowheads="1"/>
            </p:cNvSpPr>
            <p:nvPr/>
          </p:nvSpPr>
          <p:spPr bwMode="auto">
            <a:xfrm>
              <a:off x="904" y="3350"/>
              <a:ext cx="19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700">
                  <a:solidFill>
                    <a:srgbClr val="1A1B1C"/>
                  </a:solidFill>
                  <a:latin typeface="Times New Roman" panose="02020603050405020304" pitchFamily="18" charset="0"/>
                </a:rPr>
                <a:t>and</a:t>
              </a:r>
              <a:endParaRPr lang="en-US"/>
            </a:p>
          </p:txBody>
        </p:sp>
        <p:sp>
          <p:nvSpPr>
            <p:cNvPr id="3102" name="Line 90"/>
            <p:cNvSpPr>
              <a:spLocks noChangeShapeType="1"/>
            </p:cNvSpPr>
            <p:nvPr/>
          </p:nvSpPr>
          <p:spPr bwMode="auto">
            <a:xfrm flipV="1">
              <a:off x="1642" y="3349"/>
              <a:ext cx="0" cy="16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3" name="Rectangle 91"/>
            <p:cNvSpPr>
              <a:spLocks noChangeArrowheads="1"/>
            </p:cNvSpPr>
            <p:nvPr/>
          </p:nvSpPr>
          <p:spPr bwMode="auto">
            <a:xfrm>
              <a:off x="1732" y="3350"/>
              <a:ext cx="33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700">
                  <a:solidFill>
                    <a:srgbClr val="1A1B1C"/>
                  </a:solidFill>
                  <a:latin typeface="Times New Roman" panose="02020603050405020304" pitchFamily="18" charset="0"/>
                </a:rPr>
                <a:t>00110</a:t>
              </a:r>
              <a:endParaRPr lang="en-US"/>
            </a:p>
          </p:txBody>
        </p:sp>
        <p:sp>
          <p:nvSpPr>
            <p:cNvPr id="108576" name="Freeform 92"/>
            <p:cNvSpPr>
              <a:spLocks noEditPoints="1"/>
            </p:cNvSpPr>
            <p:nvPr/>
          </p:nvSpPr>
          <p:spPr bwMode="auto">
            <a:xfrm>
              <a:off x="2151" y="3349"/>
              <a:ext cx="36" cy="164"/>
            </a:xfrm>
            <a:custGeom>
              <a:avLst/>
              <a:gdLst>
                <a:gd name="T0" fmla="*/ 0 w 4"/>
                <a:gd name="T1" fmla="*/ 18 h 18"/>
                <a:gd name="T2" fmla="*/ 0 w 4"/>
                <a:gd name="T3" fmla="*/ 0 h 18"/>
                <a:gd name="T4" fmla="*/ 4 w 4"/>
                <a:gd name="T5" fmla="*/ 18 h 18"/>
                <a:gd name="T6" fmla="*/ 4 w 4"/>
                <a:gd name="T7" fmla="*/ 0 h 18"/>
              </a:gdLst>
              <a:ahLst/>
              <a:cxnLst>
                <a:cxn ang="0">
                  <a:pos x="T0" y="T1"/>
                </a:cxn>
                <a:cxn ang="0">
                  <a:pos x="T2" y="T3"/>
                </a:cxn>
                <a:cxn ang="0">
                  <a:pos x="T4" y="T5"/>
                </a:cxn>
                <a:cxn ang="0">
                  <a:pos x="T6" y="T7"/>
                </a:cxn>
              </a:cxnLst>
              <a:rect l="0" t="0" r="r" b="b"/>
              <a:pathLst>
                <a:path w="4" h="18">
                  <a:moveTo>
                    <a:pt x="0" y="18"/>
                  </a:moveTo>
                  <a:lnTo>
                    <a:pt x="0" y="0"/>
                  </a:lnTo>
                  <a:moveTo>
                    <a:pt x="4" y="18"/>
                  </a:moveTo>
                  <a:lnTo>
                    <a:pt x="4" y="0"/>
                  </a:lnTo>
                </a:path>
              </a:pathLst>
            </a:custGeom>
            <a:noFill/>
            <a:ln w="0">
              <a:solidFill>
                <a:srgbClr val="1A1B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577" name="Rectangle 93"/>
            <p:cNvSpPr>
              <a:spLocks noChangeArrowheads="1"/>
            </p:cNvSpPr>
            <p:nvPr/>
          </p:nvSpPr>
          <p:spPr bwMode="auto">
            <a:xfrm>
              <a:off x="2269" y="3350"/>
              <a:ext cx="10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700">
                  <a:solidFill>
                    <a:srgbClr val="1A1B1C"/>
                  </a:solidFill>
                  <a:latin typeface="Times New Roman" panose="02020603050405020304" pitchFamily="18" charset="0"/>
                </a:rPr>
                <a:t>ld</a:t>
              </a:r>
              <a:endParaRPr lang="en-US"/>
            </a:p>
          </p:txBody>
        </p:sp>
        <p:sp>
          <p:nvSpPr>
            <p:cNvPr id="108578" name="Line 94"/>
            <p:cNvSpPr>
              <a:spLocks noChangeShapeType="1"/>
            </p:cNvSpPr>
            <p:nvPr/>
          </p:nvSpPr>
          <p:spPr bwMode="auto">
            <a:xfrm flipV="1">
              <a:off x="3015" y="3349"/>
              <a:ext cx="0" cy="16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579" name="Rectangle 95"/>
            <p:cNvSpPr>
              <a:spLocks noChangeArrowheads="1"/>
            </p:cNvSpPr>
            <p:nvPr/>
          </p:nvSpPr>
          <p:spPr bwMode="auto">
            <a:xfrm>
              <a:off x="3097" y="3350"/>
              <a:ext cx="33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700">
                  <a:solidFill>
                    <a:srgbClr val="1A1B1C"/>
                  </a:solidFill>
                  <a:latin typeface="Times New Roman" panose="02020603050405020304" pitchFamily="18" charset="0"/>
                </a:rPr>
                <a:t>01110</a:t>
              </a:r>
              <a:endParaRPr lang="en-US"/>
            </a:p>
          </p:txBody>
        </p:sp>
        <p:sp>
          <p:nvSpPr>
            <p:cNvPr id="108580" name="Freeform 96"/>
            <p:cNvSpPr>
              <a:spLocks noEditPoints="1"/>
            </p:cNvSpPr>
            <p:nvPr/>
          </p:nvSpPr>
          <p:spPr bwMode="auto">
            <a:xfrm>
              <a:off x="786" y="3349"/>
              <a:ext cx="4140" cy="337"/>
            </a:xfrm>
            <a:custGeom>
              <a:avLst/>
              <a:gdLst>
                <a:gd name="T0" fmla="*/ 301 w 455"/>
                <a:gd name="T1" fmla="*/ 18 h 37"/>
                <a:gd name="T2" fmla="*/ 301 w 455"/>
                <a:gd name="T3" fmla="*/ 0 h 37"/>
                <a:gd name="T4" fmla="*/ 305 w 455"/>
                <a:gd name="T5" fmla="*/ 18 h 37"/>
                <a:gd name="T6" fmla="*/ 305 w 455"/>
                <a:gd name="T7" fmla="*/ 0 h 37"/>
                <a:gd name="T8" fmla="*/ 395 w 455"/>
                <a:gd name="T9" fmla="*/ 18 h 37"/>
                <a:gd name="T10" fmla="*/ 395 w 455"/>
                <a:gd name="T11" fmla="*/ 0 h 37"/>
                <a:gd name="T12" fmla="*/ 451 w 455"/>
                <a:gd name="T13" fmla="*/ 18 h 37"/>
                <a:gd name="T14" fmla="*/ 451 w 455"/>
                <a:gd name="T15" fmla="*/ 0 h 37"/>
                <a:gd name="T16" fmla="*/ 455 w 455"/>
                <a:gd name="T17" fmla="*/ 18 h 37"/>
                <a:gd name="T18" fmla="*/ 455 w 455"/>
                <a:gd name="T19" fmla="*/ 0 h 37"/>
                <a:gd name="T20" fmla="*/ 0 w 455"/>
                <a:gd name="T21" fmla="*/ 19 h 37"/>
                <a:gd name="T22" fmla="*/ 455 w 455"/>
                <a:gd name="T23" fmla="*/ 19 h 37"/>
                <a:gd name="T24" fmla="*/ 0 w 455"/>
                <a:gd name="T25" fmla="*/ 37 h 37"/>
                <a:gd name="T26" fmla="*/ 0 w 455"/>
                <a:gd name="T27" fmla="*/ 19 h 37"/>
                <a:gd name="T28" fmla="*/ 4 w 455"/>
                <a:gd name="T29" fmla="*/ 37 h 37"/>
                <a:gd name="T30" fmla="*/ 4 w 455"/>
                <a:gd name="T31"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5" h="37">
                  <a:moveTo>
                    <a:pt x="301" y="18"/>
                  </a:moveTo>
                  <a:lnTo>
                    <a:pt x="301" y="0"/>
                  </a:lnTo>
                  <a:moveTo>
                    <a:pt x="305" y="18"/>
                  </a:moveTo>
                  <a:lnTo>
                    <a:pt x="305" y="0"/>
                  </a:lnTo>
                  <a:moveTo>
                    <a:pt x="395" y="18"/>
                  </a:moveTo>
                  <a:lnTo>
                    <a:pt x="395" y="0"/>
                  </a:lnTo>
                  <a:moveTo>
                    <a:pt x="451" y="18"/>
                  </a:moveTo>
                  <a:lnTo>
                    <a:pt x="451" y="0"/>
                  </a:lnTo>
                  <a:moveTo>
                    <a:pt x="455" y="18"/>
                  </a:moveTo>
                  <a:lnTo>
                    <a:pt x="455" y="0"/>
                  </a:lnTo>
                  <a:moveTo>
                    <a:pt x="0" y="19"/>
                  </a:moveTo>
                  <a:lnTo>
                    <a:pt x="455" y="19"/>
                  </a:lnTo>
                  <a:moveTo>
                    <a:pt x="0" y="37"/>
                  </a:moveTo>
                  <a:lnTo>
                    <a:pt x="0" y="19"/>
                  </a:lnTo>
                  <a:moveTo>
                    <a:pt x="4" y="37"/>
                  </a:moveTo>
                  <a:lnTo>
                    <a:pt x="4" y="19"/>
                  </a:lnTo>
                </a:path>
              </a:pathLst>
            </a:custGeom>
            <a:noFill/>
            <a:ln w="0">
              <a:solidFill>
                <a:srgbClr val="1A1B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581" name="Rectangle 97"/>
            <p:cNvSpPr>
              <a:spLocks noChangeArrowheads="1"/>
            </p:cNvSpPr>
            <p:nvPr/>
          </p:nvSpPr>
          <p:spPr bwMode="auto">
            <a:xfrm>
              <a:off x="904" y="3522"/>
              <a:ext cx="11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700">
                  <a:solidFill>
                    <a:srgbClr val="1A1B1C"/>
                  </a:solidFill>
                  <a:latin typeface="Times New Roman" panose="02020603050405020304" pitchFamily="18" charset="0"/>
                </a:rPr>
                <a:t>or</a:t>
              </a:r>
              <a:endParaRPr lang="en-US"/>
            </a:p>
          </p:txBody>
        </p:sp>
        <p:sp>
          <p:nvSpPr>
            <p:cNvPr id="108582" name="Line 98"/>
            <p:cNvSpPr>
              <a:spLocks noChangeShapeType="1"/>
            </p:cNvSpPr>
            <p:nvPr/>
          </p:nvSpPr>
          <p:spPr bwMode="auto">
            <a:xfrm flipV="1">
              <a:off x="1642" y="3522"/>
              <a:ext cx="0" cy="16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583" name="Rectangle 99"/>
            <p:cNvSpPr>
              <a:spLocks noChangeArrowheads="1"/>
            </p:cNvSpPr>
            <p:nvPr/>
          </p:nvSpPr>
          <p:spPr bwMode="auto">
            <a:xfrm>
              <a:off x="1732" y="3522"/>
              <a:ext cx="33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700">
                  <a:solidFill>
                    <a:srgbClr val="1A1B1C"/>
                  </a:solidFill>
                  <a:latin typeface="Times New Roman" panose="02020603050405020304" pitchFamily="18" charset="0"/>
                </a:rPr>
                <a:t>00111</a:t>
              </a:r>
              <a:endParaRPr lang="en-US"/>
            </a:p>
          </p:txBody>
        </p:sp>
        <p:sp>
          <p:nvSpPr>
            <p:cNvPr id="108584" name="Freeform 100"/>
            <p:cNvSpPr>
              <a:spLocks noEditPoints="1"/>
            </p:cNvSpPr>
            <p:nvPr/>
          </p:nvSpPr>
          <p:spPr bwMode="auto">
            <a:xfrm>
              <a:off x="2151" y="3522"/>
              <a:ext cx="36" cy="164"/>
            </a:xfrm>
            <a:custGeom>
              <a:avLst/>
              <a:gdLst>
                <a:gd name="T0" fmla="*/ 0 w 4"/>
                <a:gd name="T1" fmla="*/ 18 h 18"/>
                <a:gd name="T2" fmla="*/ 0 w 4"/>
                <a:gd name="T3" fmla="*/ 0 h 18"/>
                <a:gd name="T4" fmla="*/ 4 w 4"/>
                <a:gd name="T5" fmla="*/ 18 h 18"/>
                <a:gd name="T6" fmla="*/ 4 w 4"/>
                <a:gd name="T7" fmla="*/ 0 h 18"/>
              </a:gdLst>
              <a:ahLst/>
              <a:cxnLst>
                <a:cxn ang="0">
                  <a:pos x="T0" y="T1"/>
                </a:cxn>
                <a:cxn ang="0">
                  <a:pos x="T2" y="T3"/>
                </a:cxn>
                <a:cxn ang="0">
                  <a:pos x="T4" y="T5"/>
                </a:cxn>
                <a:cxn ang="0">
                  <a:pos x="T6" y="T7"/>
                </a:cxn>
              </a:cxnLst>
              <a:rect l="0" t="0" r="r" b="b"/>
              <a:pathLst>
                <a:path w="4" h="18">
                  <a:moveTo>
                    <a:pt x="0" y="18"/>
                  </a:moveTo>
                  <a:lnTo>
                    <a:pt x="0" y="0"/>
                  </a:lnTo>
                  <a:moveTo>
                    <a:pt x="4" y="18"/>
                  </a:moveTo>
                  <a:lnTo>
                    <a:pt x="4" y="0"/>
                  </a:lnTo>
                </a:path>
              </a:pathLst>
            </a:custGeom>
            <a:noFill/>
            <a:ln w="0">
              <a:solidFill>
                <a:srgbClr val="1A1B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585" name="Rectangle 101"/>
            <p:cNvSpPr>
              <a:spLocks noChangeArrowheads="1"/>
            </p:cNvSpPr>
            <p:nvPr/>
          </p:nvSpPr>
          <p:spPr bwMode="auto">
            <a:xfrm>
              <a:off x="2269" y="3522"/>
              <a:ext cx="92"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700">
                  <a:solidFill>
                    <a:srgbClr val="1A1B1C"/>
                  </a:solidFill>
                  <a:latin typeface="Times New Roman" panose="02020603050405020304" pitchFamily="18" charset="0"/>
                </a:rPr>
                <a:t>st</a:t>
              </a:r>
              <a:endParaRPr lang="en-US"/>
            </a:p>
          </p:txBody>
        </p:sp>
        <p:sp>
          <p:nvSpPr>
            <p:cNvPr id="108586" name="Line 102"/>
            <p:cNvSpPr>
              <a:spLocks noChangeShapeType="1"/>
            </p:cNvSpPr>
            <p:nvPr/>
          </p:nvSpPr>
          <p:spPr bwMode="auto">
            <a:xfrm flipV="1">
              <a:off x="3015" y="3522"/>
              <a:ext cx="0" cy="16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587" name="Rectangle 103"/>
            <p:cNvSpPr>
              <a:spLocks noChangeArrowheads="1"/>
            </p:cNvSpPr>
            <p:nvPr/>
          </p:nvSpPr>
          <p:spPr bwMode="auto">
            <a:xfrm>
              <a:off x="3097" y="3522"/>
              <a:ext cx="32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700">
                  <a:solidFill>
                    <a:srgbClr val="1A1B1C"/>
                  </a:solidFill>
                  <a:latin typeface="Times New Roman" panose="02020603050405020304" pitchFamily="18" charset="0"/>
                </a:rPr>
                <a:t>01111</a:t>
              </a:r>
              <a:endParaRPr lang="en-US"/>
            </a:p>
          </p:txBody>
        </p:sp>
        <p:sp>
          <p:nvSpPr>
            <p:cNvPr id="108588" name="Freeform 104"/>
            <p:cNvSpPr>
              <a:spLocks noEditPoints="1"/>
            </p:cNvSpPr>
            <p:nvPr/>
          </p:nvSpPr>
          <p:spPr bwMode="auto">
            <a:xfrm>
              <a:off x="786" y="3522"/>
              <a:ext cx="4140" cy="200"/>
            </a:xfrm>
            <a:custGeom>
              <a:avLst/>
              <a:gdLst>
                <a:gd name="T0" fmla="*/ 301 w 455"/>
                <a:gd name="T1" fmla="*/ 18 h 22"/>
                <a:gd name="T2" fmla="*/ 301 w 455"/>
                <a:gd name="T3" fmla="*/ 0 h 22"/>
                <a:gd name="T4" fmla="*/ 305 w 455"/>
                <a:gd name="T5" fmla="*/ 18 h 22"/>
                <a:gd name="T6" fmla="*/ 305 w 455"/>
                <a:gd name="T7" fmla="*/ 0 h 22"/>
                <a:gd name="T8" fmla="*/ 395 w 455"/>
                <a:gd name="T9" fmla="*/ 18 h 22"/>
                <a:gd name="T10" fmla="*/ 395 w 455"/>
                <a:gd name="T11" fmla="*/ 0 h 22"/>
                <a:gd name="T12" fmla="*/ 451 w 455"/>
                <a:gd name="T13" fmla="*/ 18 h 22"/>
                <a:gd name="T14" fmla="*/ 451 w 455"/>
                <a:gd name="T15" fmla="*/ 0 h 22"/>
                <a:gd name="T16" fmla="*/ 455 w 455"/>
                <a:gd name="T17" fmla="*/ 18 h 22"/>
                <a:gd name="T18" fmla="*/ 455 w 455"/>
                <a:gd name="T19" fmla="*/ 0 h 22"/>
                <a:gd name="T20" fmla="*/ 0 w 455"/>
                <a:gd name="T21" fmla="*/ 18 h 22"/>
                <a:gd name="T22" fmla="*/ 455 w 455"/>
                <a:gd name="T23" fmla="*/ 18 h 22"/>
                <a:gd name="T24" fmla="*/ 0 w 455"/>
                <a:gd name="T25" fmla="*/ 22 h 22"/>
                <a:gd name="T26" fmla="*/ 455 w 455"/>
                <a:gd name="T2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5" h="22">
                  <a:moveTo>
                    <a:pt x="301" y="18"/>
                  </a:moveTo>
                  <a:lnTo>
                    <a:pt x="301" y="0"/>
                  </a:lnTo>
                  <a:moveTo>
                    <a:pt x="305" y="18"/>
                  </a:moveTo>
                  <a:lnTo>
                    <a:pt x="305" y="0"/>
                  </a:lnTo>
                  <a:moveTo>
                    <a:pt x="395" y="18"/>
                  </a:moveTo>
                  <a:lnTo>
                    <a:pt x="395" y="0"/>
                  </a:lnTo>
                  <a:moveTo>
                    <a:pt x="451" y="18"/>
                  </a:moveTo>
                  <a:lnTo>
                    <a:pt x="451" y="0"/>
                  </a:lnTo>
                  <a:moveTo>
                    <a:pt x="455" y="18"/>
                  </a:moveTo>
                  <a:lnTo>
                    <a:pt x="455" y="0"/>
                  </a:lnTo>
                  <a:moveTo>
                    <a:pt x="0" y="18"/>
                  </a:moveTo>
                  <a:lnTo>
                    <a:pt x="455" y="18"/>
                  </a:lnTo>
                  <a:moveTo>
                    <a:pt x="0" y="22"/>
                  </a:moveTo>
                  <a:lnTo>
                    <a:pt x="455" y="22"/>
                  </a:lnTo>
                </a:path>
              </a:pathLst>
            </a:custGeom>
            <a:noFill/>
            <a:ln w="0">
              <a:solidFill>
                <a:srgbClr val="1A1B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name="page83">
    <p:spTree>
      <p:nvGrpSpPr>
        <p:cNvPr id="1" name=""/>
        <p:cNvGrpSpPr/>
        <p:nvPr/>
      </p:nvGrpSpPr>
      <p:grpSpPr>
        <a:xfrm>
          <a:off x="0" y="0"/>
          <a:ext cx="0" cy="0"/>
          <a:chOff x="0" y="0"/>
          <a:chExt cx="0" cy="0"/>
        </a:xfrm>
      </p:grpSpPr>
      <p:sp>
        <p:nvSpPr>
          <p:cNvPr id="8" name="Slide Number Placeholder 1"/>
          <p:cNvSpPr>
            <a:spLocks noGrp="1"/>
          </p:cNvSpPr>
          <p:nvPr>
            <p:ph type="sldNum" sz="quarter" idx="12"/>
          </p:nvPr>
        </p:nvSpPr>
        <p:spPr>
          <a:xfrm>
            <a:off x="10067279" y="6356351"/>
            <a:ext cx="561975" cy="365125"/>
          </a:xfrm>
        </p:spPr>
        <p:txBody>
          <a:bodyPr/>
          <a:lstStyle/>
          <a:p>
            <a:pPr>
              <a:defRPr/>
            </a:pPr>
            <a:fld id="{BDC4F185-2FB6-45D1-AADD-E0CF5BDBC8B8}" type="slidenum">
              <a:rPr/>
              <a:pPr>
                <a:defRPr/>
              </a:pPr>
              <a:t>84</a:t>
            </a:fld>
            <a:endParaRPr/>
          </a:p>
        </p:txBody>
      </p:sp>
      <p:sp>
        <p:nvSpPr>
          <p:cNvPr id="2" name="Title 1"/>
          <p:cNvSpPr txBox="1">
            <a:spLocks noGrp="1"/>
          </p:cNvSpPr>
          <p:nvPr>
            <p:ph type="title" idx="4294967295"/>
          </p:nvPr>
        </p:nvSpPr>
        <p:spPr>
          <a:xfrm>
            <a:off x="1752600" y="152401"/>
            <a:ext cx="868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Basic Instruction Format</a:t>
            </a:r>
          </a:p>
        </p:txBody>
      </p:sp>
      <p:sp>
        <p:nvSpPr>
          <p:cNvPr id="3" name="Freeform 2"/>
          <p:cNvSpPr/>
          <p:nvPr/>
        </p:nvSpPr>
        <p:spPr>
          <a:xfrm>
            <a:off x="3387726" y="1638300"/>
            <a:ext cx="1439863" cy="6477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algn="ctr" fontAlgn="auto" hangingPunct="0">
              <a:spcBef>
                <a:spcPts val="0"/>
              </a:spcBef>
              <a:spcAft>
                <a:spcPts val="0"/>
              </a:spcAft>
              <a:defRPr/>
            </a:pPr>
            <a:r>
              <a:rPr lang="en-IN">
                <a:latin typeface="Arial" pitchFamily="18"/>
                <a:ea typeface="Microsoft YaHei" pitchFamily="2"/>
                <a:cs typeface="Mangal" pitchFamily="2"/>
              </a:rPr>
              <a:t>opcode</a:t>
            </a:r>
          </a:p>
        </p:txBody>
      </p:sp>
      <p:sp>
        <p:nvSpPr>
          <p:cNvPr id="4" name="Freeform 3"/>
          <p:cNvSpPr/>
          <p:nvPr/>
        </p:nvSpPr>
        <p:spPr>
          <a:xfrm>
            <a:off x="4827589" y="1638300"/>
            <a:ext cx="4319587" cy="6477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algn="ctr" fontAlgn="auto" hangingPunct="0">
              <a:spcBef>
                <a:spcPts val="0"/>
              </a:spcBef>
              <a:spcAft>
                <a:spcPts val="0"/>
              </a:spcAft>
              <a:defRPr/>
            </a:pPr>
            <a:r>
              <a:rPr lang="en-IN">
                <a:latin typeface="Arial" pitchFamily="18"/>
                <a:ea typeface="Microsoft YaHei" pitchFamily="2"/>
                <a:cs typeface="Mangal" pitchFamily="2"/>
              </a:rPr>
              <a:t>rest of the instruction</a:t>
            </a:r>
          </a:p>
        </p:txBody>
      </p:sp>
      <p:sp>
        <p:nvSpPr>
          <p:cNvPr id="5" name="Freeform 4"/>
          <p:cNvSpPr/>
          <p:nvPr/>
        </p:nvSpPr>
        <p:spPr>
          <a:xfrm>
            <a:off x="3963988" y="1422400"/>
            <a:ext cx="431800" cy="4318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CC"/>
          </a:solidFill>
          <a:ln w="0">
            <a:solidFill>
              <a:srgbClr val="000000"/>
            </a:solidFill>
            <a:prstDash val="solid"/>
          </a:ln>
        </p:spPr>
        <p:txBody>
          <a:bodyPr wrap="none" lIns="90000" tIns="45000" rIns="90000" bIns="45000" anchor="ctr" compatLnSpc="0"/>
          <a:lstStyle/>
          <a:p>
            <a:pPr algn="ctr" fontAlgn="auto" hangingPunct="0">
              <a:spcBef>
                <a:spcPts val="0"/>
              </a:spcBef>
              <a:spcAft>
                <a:spcPts val="0"/>
              </a:spcAft>
              <a:defRPr/>
            </a:pPr>
            <a:r>
              <a:rPr lang="en-IN">
                <a:latin typeface="Arial" pitchFamily="18"/>
                <a:ea typeface="Microsoft YaHei" pitchFamily="2"/>
                <a:cs typeface="Mangal" pitchFamily="2"/>
              </a:rPr>
              <a:t>5</a:t>
            </a:r>
          </a:p>
        </p:txBody>
      </p:sp>
      <p:sp>
        <p:nvSpPr>
          <p:cNvPr id="6" name="Freeform 5"/>
          <p:cNvSpPr/>
          <p:nvPr/>
        </p:nvSpPr>
        <p:spPr>
          <a:xfrm>
            <a:off x="6610351" y="1365250"/>
            <a:ext cx="576263" cy="4318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CC"/>
          </a:solidFill>
          <a:ln w="0">
            <a:solidFill>
              <a:srgbClr val="000000"/>
            </a:solidFill>
            <a:prstDash val="solid"/>
          </a:ln>
        </p:spPr>
        <p:txBody>
          <a:bodyPr wrap="none" lIns="90000" tIns="45000" rIns="90000" bIns="45000" anchor="ctr" compatLnSpc="0"/>
          <a:lstStyle/>
          <a:p>
            <a:pPr algn="ctr" fontAlgn="auto" hangingPunct="0">
              <a:spcBef>
                <a:spcPts val="0"/>
              </a:spcBef>
              <a:spcAft>
                <a:spcPts val="0"/>
              </a:spcAft>
              <a:defRPr/>
            </a:pPr>
            <a:r>
              <a:rPr lang="en-IN">
                <a:latin typeface="Arial" pitchFamily="18"/>
                <a:ea typeface="Microsoft YaHei" pitchFamily="2"/>
                <a:cs typeface="Mangal" pitchFamily="2"/>
              </a:rPr>
              <a:t>27</a:t>
            </a:r>
          </a:p>
        </p:txBody>
      </p:sp>
      <p:sp>
        <p:nvSpPr>
          <p:cNvPr id="110215" name="Rectangle 703"/>
          <p:cNvSpPr>
            <a:spLocks noChangeArrowheads="1"/>
          </p:cNvSpPr>
          <p:nvPr/>
        </p:nvSpPr>
        <p:spPr bwMode="auto">
          <a:xfrm>
            <a:off x="1524000" y="-184666"/>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0218" name="AutoShape 706"/>
          <p:cNvSpPr>
            <a:spLocks noChangeAspect="1" noChangeArrowheads="1" noTextEdit="1"/>
          </p:cNvSpPr>
          <p:nvPr/>
        </p:nvSpPr>
        <p:spPr bwMode="auto">
          <a:xfrm>
            <a:off x="2667001" y="2895600"/>
            <a:ext cx="6994525" cy="293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219" name="Rectangle 708"/>
          <p:cNvSpPr>
            <a:spLocks noChangeArrowheads="1"/>
          </p:cNvSpPr>
          <p:nvPr/>
        </p:nvSpPr>
        <p:spPr bwMode="auto">
          <a:xfrm>
            <a:off x="2667000" y="2895600"/>
            <a:ext cx="4007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400">
                <a:solidFill>
                  <a:srgbClr val="000000"/>
                </a:solidFill>
              </a:rPr>
              <a:t> </a:t>
            </a:r>
            <a:endParaRPr lang="en-US">
              <a:latin typeface="Arial" pitchFamily="34" charset="0"/>
            </a:endParaRPr>
          </a:p>
        </p:txBody>
      </p:sp>
      <p:grpSp>
        <p:nvGrpSpPr>
          <p:cNvPr id="110220" name="Group 1403"/>
          <p:cNvGrpSpPr>
            <a:grpSpLocks/>
          </p:cNvGrpSpPr>
          <p:nvPr/>
        </p:nvGrpSpPr>
        <p:grpSpPr bwMode="auto">
          <a:xfrm>
            <a:off x="2690813" y="2922589"/>
            <a:ext cx="6935788" cy="2879725"/>
            <a:chOff x="1023" y="1841"/>
            <a:chExt cx="4369" cy="1814"/>
          </a:xfrm>
        </p:grpSpPr>
        <p:grpSp>
          <p:nvGrpSpPr>
            <p:cNvPr id="110221" name="Group 909"/>
            <p:cNvGrpSpPr>
              <a:grpSpLocks/>
            </p:cNvGrpSpPr>
            <p:nvPr/>
          </p:nvGrpSpPr>
          <p:grpSpPr bwMode="auto">
            <a:xfrm>
              <a:off x="1045" y="1885"/>
              <a:ext cx="4340" cy="593"/>
              <a:chOff x="1045" y="1885"/>
              <a:chExt cx="4340" cy="593"/>
            </a:xfrm>
          </p:grpSpPr>
          <p:sp>
            <p:nvSpPr>
              <p:cNvPr id="110684" name="Rectangle 709"/>
              <p:cNvSpPr>
                <a:spLocks noChangeArrowheads="1"/>
              </p:cNvSpPr>
              <p:nvPr/>
            </p:nvSpPr>
            <p:spPr bwMode="auto">
              <a:xfrm>
                <a:off x="1177" y="1892"/>
                <a:ext cx="227"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Inst.</a:t>
                </a:r>
                <a:endParaRPr lang="en-US">
                  <a:latin typeface="Arial" pitchFamily="34" charset="0"/>
                </a:endParaRPr>
              </a:p>
            </p:txBody>
          </p:sp>
          <p:sp>
            <p:nvSpPr>
              <p:cNvPr id="110685" name="Rectangle 710"/>
              <p:cNvSpPr>
                <a:spLocks noChangeArrowheads="1"/>
              </p:cNvSpPr>
              <p:nvPr/>
            </p:nvSpPr>
            <p:spPr bwMode="auto">
              <a:xfrm>
                <a:off x="1727" y="1892"/>
                <a:ext cx="273"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Code</a:t>
                </a:r>
                <a:endParaRPr lang="en-US">
                  <a:latin typeface="Arial" pitchFamily="34" charset="0"/>
                </a:endParaRPr>
              </a:p>
            </p:txBody>
          </p:sp>
          <p:sp>
            <p:nvSpPr>
              <p:cNvPr id="110686" name="Rectangle 711"/>
              <p:cNvSpPr>
                <a:spLocks noChangeArrowheads="1"/>
              </p:cNvSpPr>
              <p:nvPr/>
            </p:nvSpPr>
            <p:spPr bwMode="auto">
              <a:xfrm>
                <a:off x="2144" y="1892"/>
                <a:ext cx="375"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Format</a:t>
                </a:r>
                <a:endParaRPr lang="en-US">
                  <a:latin typeface="Arial" pitchFamily="34" charset="0"/>
                </a:endParaRPr>
              </a:p>
            </p:txBody>
          </p:sp>
          <p:sp>
            <p:nvSpPr>
              <p:cNvPr id="110687" name="Rectangle 712"/>
              <p:cNvSpPr>
                <a:spLocks noChangeArrowheads="1"/>
              </p:cNvSpPr>
              <p:nvPr/>
            </p:nvSpPr>
            <p:spPr bwMode="auto">
              <a:xfrm>
                <a:off x="3354" y="1892"/>
                <a:ext cx="227"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Inst.</a:t>
                </a:r>
                <a:endParaRPr lang="en-US">
                  <a:latin typeface="Arial" pitchFamily="34" charset="0"/>
                </a:endParaRPr>
              </a:p>
            </p:txBody>
          </p:sp>
          <p:sp>
            <p:nvSpPr>
              <p:cNvPr id="110688" name="Rectangle 713"/>
              <p:cNvSpPr>
                <a:spLocks noChangeArrowheads="1"/>
              </p:cNvSpPr>
              <p:nvPr/>
            </p:nvSpPr>
            <p:spPr bwMode="auto">
              <a:xfrm>
                <a:off x="3691" y="1892"/>
                <a:ext cx="273"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Code</a:t>
                </a:r>
                <a:endParaRPr lang="en-US">
                  <a:latin typeface="Arial" pitchFamily="34" charset="0"/>
                </a:endParaRPr>
              </a:p>
            </p:txBody>
          </p:sp>
          <p:sp>
            <p:nvSpPr>
              <p:cNvPr id="110689" name="Rectangle 714"/>
              <p:cNvSpPr>
                <a:spLocks noChangeArrowheads="1"/>
              </p:cNvSpPr>
              <p:nvPr/>
            </p:nvSpPr>
            <p:spPr bwMode="auto">
              <a:xfrm>
                <a:off x="4109" y="1892"/>
                <a:ext cx="375"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Format</a:t>
                </a:r>
                <a:endParaRPr lang="en-US">
                  <a:latin typeface="Arial" pitchFamily="34" charset="0"/>
                </a:endParaRPr>
              </a:p>
            </p:txBody>
          </p:sp>
          <p:sp>
            <p:nvSpPr>
              <p:cNvPr id="110690" name="Rectangle 715"/>
              <p:cNvSpPr>
                <a:spLocks noChangeArrowheads="1"/>
              </p:cNvSpPr>
              <p:nvPr/>
            </p:nvSpPr>
            <p:spPr bwMode="auto">
              <a:xfrm>
                <a:off x="1045" y="1885"/>
                <a:ext cx="1" cy="7"/>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691" name="Freeform 716"/>
              <p:cNvSpPr>
                <a:spLocks/>
              </p:cNvSpPr>
              <p:nvPr/>
            </p:nvSpPr>
            <p:spPr bwMode="auto">
              <a:xfrm>
                <a:off x="1045" y="1885"/>
                <a:ext cx="0" cy="7"/>
              </a:xfrm>
              <a:custGeom>
                <a:avLst/>
                <a:gdLst>
                  <a:gd name="T0" fmla="*/ 0 h 1"/>
                  <a:gd name="T1" fmla="*/ 0 h 1"/>
                  <a:gd name="T2" fmla="*/ 1 h 1"/>
                </a:gdLst>
                <a:ahLst/>
                <a:cxnLst>
                  <a:cxn ang="0">
                    <a:pos x="0" y="T0"/>
                  </a:cxn>
                  <a:cxn ang="0">
                    <a:pos x="0" y="T1"/>
                  </a:cxn>
                  <a:cxn ang="0">
                    <a:pos x="0" y="T2"/>
                  </a:cxn>
                </a:cxnLst>
                <a:rect l="0" t="0" r="r" b="b"/>
                <a:pathLst>
                  <a:path h="1">
                    <a:moveTo>
                      <a:pt x="0" y="0"/>
                    </a:moveTo>
                    <a:lnTo>
                      <a:pt x="0" y="0"/>
                    </a:lnTo>
                    <a:lnTo>
                      <a:pt x="0" y="1"/>
                    </a:lnTo>
                  </a:path>
                </a:pathLst>
              </a:custGeom>
              <a:noFill/>
              <a:ln w="0">
                <a:solidFill>
                  <a:srgbClr val="24282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692" name="Rectangle 717"/>
              <p:cNvSpPr>
                <a:spLocks noChangeArrowheads="1"/>
              </p:cNvSpPr>
              <p:nvPr/>
            </p:nvSpPr>
            <p:spPr bwMode="auto">
              <a:xfrm>
                <a:off x="1045" y="1885"/>
                <a:ext cx="1" cy="7"/>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693" name="Freeform 718"/>
              <p:cNvSpPr>
                <a:spLocks/>
              </p:cNvSpPr>
              <p:nvPr/>
            </p:nvSpPr>
            <p:spPr bwMode="auto">
              <a:xfrm>
                <a:off x="1045" y="1885"/>
                <a:ext cx="0" cy="7"/>
              </a:xfrm>
              <a:custGeom>
                <a:avLst/>
                <a:gdLst>
                  <a:gd name="T0" fmla="*/ 0 h 1"/>
                  <a:gd name="T1" fmla="*/ 0 h 1"/>
                  <a:gd name="T2" fmla="*/ 1 h 1"/>
                </a:gdLst>
                <a:ahLst/>
                <a:cxnLst>
                  <a:cxn ang="0">
                    <a:pos x="0" y="T0"/>
                  </a:cxn>
                  <a:cxn ang="0">
                    <a:pos x="0" y="T1"/>
                  </a:cxn>
                  <a:cxn ang="0">
                    <a:pos x="0" y="T2"/>
                  </a:cxn>
                </a:cxnLst>
                <a:rect l="0" t="0" r="r" b="b"/>
                <a:pathLst>
                  <a:path h="1">
                    <a:moveTo>
                      <a:pt x="0" y="0"/>
                    </a:moveTo>
                    <a:lnTo>
                      <a:pt x="0" y="0"/>
                    </a:lnTo>
                    <a:lnTo>
                      <a:pt x="0" y="1"/>
                    </a:lnTo>
                  </a:path>
                </a:pathLst>
              </a:custGeom>
              <a:noFill/>
              <a:ln w="0">
                <a:solidFill>
                  <a:srgbClr val="24282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694" name="Rectangle 719"/>
              <p:cNvSpPr>
                <a:spLocks noChangeArrowheads="1"/>
              </p:cNvSpPr>
              <p:nvPr/>
            </p:nvSpPr>
            <p:spPr bwMode="auto">
              <a:xfrm>
                <a:off x="1045" y="1885"/>
                <a:ext cx="616" cy="7"/>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695" name="Line 720"/>
              <p:cNvSpPr>
                <a:spLocks noChangeShapeType="1"/>
              </p:cNvSpPr>
              <p:nvPr/>
            </p:nvSpPr>
            <p:spPr bwMode="auto">
              <a:xfrm>
                <a:off x="1045" y="1885"/>
                <a:ext cx="616"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696" name="Rectangle 721"/>
              <p:cNvSpPr>
                <a:spLocks noChangeArrowheads="1"/>
              </p:cNvSpPr>
              <p:nvPr/>
            </p:nvSpPr>
            <p:spPr bwMode="auto">
              <a:xfrm>
                <a:off x="1661" y="1885"/>
                <a:ext cx="7" cy="7"/>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697" name="Line 722"/>
              <p:cNvSpPr>
                <a:spLocks noChangeShapeType="1"/>
              </p:cNvSpPr>
              <p:nvPr/>
            </p:nvSpPr>
            <p:spPr bwMode="auto">
              <a:xfrm>
                <a:off x="1661" y="1885"/>
                <a:ext cx="7"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698" name="Line 723"/>
              <p:cNvSpPr>
                <a:spLocks noChangeShapeType="1"/>
              </p:cNvSpPr>
              <p:nvPr/>
            </p:nvSpPr>
            <p:spPr bwMode="auto">
              <a:xfrm>
                <a:off x="1661" y="1885"/>
                <a:ext cx="0" cy="7"/>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699" name="Rectangle 724"/>
              <p:cNvSpPr>
                <a:spLocks noChangeArrowheads="1"/>
              </p:cNvSpPr>
              <p:nvPr/>
            </p:nvSpPr>
            <p:spPr bwMode="auto">
              <a:xfrm>
                <a:off x="1668" y="1885"/>
                <a:ext cx="418" cy="7"/>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700" name="Line 725"/>
              <p:cNvSpPr>
                <a:spLocks noChangeShapeType="1"/>
              </p:cNvSpPr>
              <p:nvPr/>
            </p:nvSpPr>
            <p:spPr bwMode="auto">
              <a:xfrm>
                <a:off x="1668" y="1885"/>
                <a:ext cx="418"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701" name="Rectangle 726"/>
              <p:cNvSpPr>
                <a:spLocks noChangeArrowheads="1"/>
              </p:cNvSpPr>
              <p:nvPr/>
            </p:nvSpPr>
            <p:spPr bwMode="auto">
              <a:xfrm>
                <a:off x="2086" y="1885"/>
                <a:ext cx="7" cy="7"/>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702" name="Line 727"/>
              <p:cNvSpPr>
                <a:spLocks noChangeShapeType="1"/>
              </p:cNvSpPr>
              <p:nvPr/>
            </p:nvSpPr>
            <p:spPr bwMode="auto">
              <a:xfrm>
                <a:off x="2086" y="1885"/>
                <a:ext cx="7"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703" name="Line 728"/>
              <p:cNvSpPr>
                <a:spLocks noChangeShapeType="1"/>
              </p:cNvSpPr>
              <p:nvPr/>
            </p:nvSpPr>
            <p:spPr bwMode="auto">
              <a:xfrm>
                <a:off x="2086" y="1885"/>
                <a:ext cx="0" cy="7"/>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704" name="Rectangle 729"/>
              <p:cNvSpPr>
                <a:spLocks noChangeArrowheads="1"/>
              </p:cNvSpPr>
              <p:nvPr/>
            </p:nvSpPr>
            <p:spPr bwMode="auto">
              <a:xfrm>
                <a:off x="2093" y="1885"/>
                <a:ext cx="1203" cy="7"/>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705" name="Line 730"/>
              <p:cNvSpPr>
                <a:spLocks noChangeShapeType="1"/>
              </p:cNvSpPr>
              <p:nvPr/>
            </p:nvSpPr>
            <p:spPr bwMode="auto">
              <a:xfrm>
                <a:off x="2093" y="1885"/>
                <a:ext cx="1203"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706" name="Rectangle 731"/>
              <p:cNvSpPr>
                <a:spLocks noChangeArrowheads="1"/>
              </p:cNvSpPr>
              <p:nvPr/>
            </p:nvSpPr>
            <p:spPr bwMode="auto">
              <a:xfrm>
                <a:off x="3296" y="1885"/>
                <a:ext cx="1" cy="7"/>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707" name="Freeform 732"/>
              <p:cNvSpPr>
                <a:spLocks/>
              </p:cNvSpPr>
              <p:nvPr/>
            </p:nvSpPr>
            <p:spPr bwMode="auto">
              <a:xfrm>
                <a:off x="3296" y="1885"/>
                <a:ext cx="0" cy="7"/>
              </a:xfrm>
              <a:custGeom>
                <a:avLst/>
                <a:gdLst>
                  <a:gd name="T0" fmla="*/ 0 h 1"/>
                  <a:gd name="T1" fmla="*/ 0 h 1"/>
                  <a:gd name="T2" fmla="*/ 1 h 1"/>
                </a:gdLst>
                <a:ahLst/>
                <a:cxnLst>
                  <a:cxn ang="0">
                    <a:pos x="0" y="T0"/>
                  </a:cxn>
                  <a:cxn ang="0">
                    <a:pos x="0" y="T1"/>
                  </a:cxn>
                  <a:cxn ang="0">
                    <a:pos x="0" y="T2"/>
                  </a:cxn>
                </a:cxnLst>
                <a:rect l="0" t="0" r="r" b="b"/>
                <a:pathLst>
                  <a:path h="1">
                    <a:moveTo>
                      <a:pt x="0" y="0"/>
                    </a:moveTo>
                    <a:lnTo>
                      <a:pt x="0" y="0"/>
                    </a:lnTo>
                    <a:lnTo>
                      <a:pt x="0" y="1"/>
                    </a:lnTo>
                  </a:path>
                </a:pathLst>
              </a:custGeom>
              <a:noFill/>
              <a:ln w="0">
                <a:solidFill>
                  <a:srgbClr val="24282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708" name="Rectangle 733"/>
              <p:cNvSpPr>
                <a:spLocks noChangeArrowheads="1"/>
              </p:cNvSpPr>
              <p:nvPr/>
            </p:nvSpPr>
            <p:spPr bwMode="auto">
              <a:xfrm>
                <a:off x="3296" y="1885"/>
                <a:ext cx="329" cy="7"/>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709" name="Line 734"/>
              <p:cNvSpPr>
                <a:spLocks noChangeShapeType="1"/>
              </p:cNvSpPr>
              <p:nvPr/>
            </p:nvSpPr>
            <p:spPr bwMode="auto">
              <a:xfrm>
                <a:off x="3296" y="1885"/>
                <a:ext cx="329"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710" name="Rectangle 735"/>
              <p:cNvSpPr>
                <a:spLocks noChangeArrowheads="1"/>
              </p:cNvSpPr>
              <p:nvPr/>
            </p:nvSpPr>
            <p:spPr bwMode="auto">
              <a:xfrm>
                <a:off x="3625" y="1885"/>
                <a:ext cx="8" cy="7"/>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711" name="Line 736"/>
              <p:cNvSpPr>
                <a:spLocks noChangeShapeType="1"/>
              </p:cNvSpPr>
              <p:nvPr/>
            </p:nvSpPr>
            <p:spPr bwMode="auto">
              <a:xfrm>
                <a:off x="3625" y="1885"/>
                <a:ext cx="8"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712" name="Line 737"/>
              <p:cNvSpPr>
                <a:spLocks noChangeShapeType="1"/>
              </p:cNvSpPr>
              <p:nvPr/>
            </p:nvSpPr>
            <p:spPr bwMode="auto">
              <a:xfrm>
                <a:off x="3625" y="1885"/>
                <a:ext cx="0" cy="7"/>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713" name="Rectangle 738"/>
              <p:cNvSpPr>
                <a:spLocks noChangeArrowheads="1"/>
              </p:cNvSpPr>
              <p:nvPr/>
            </p:nvSpPr>
            <p:spPr bwMode="auto">
              <a:xfrm>
                <a:off x="3633" y="1885"/>
                <a:ext cx="418" cy="7"/>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714" name="Line 739"/>
              <p:cNvSpPr>
                <a:spLocks noChangeShapeType="1"/>
              </p:cNvSpPr>
              <p:nvPr/>
            </p:nvSpPr>
            <p:spPr bwMode="auto">
              <a:xfrm>
                <a:off x="3633" y="1885"/>
                <a:ext cx="418"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715" name="Rectangle 740"/>
              <p:cNvSpPr>
                <a:spLocks noChangeArrowheads="1"/>
              </p:cNvSpPr>
              <p:nvPr/>
            </p:nvSpPr>
            <p:spPr bwMode="auto">
              <a:xfrm>
                <a:off x="4051" y="1885"/>
                <a:ext cx="1" cy="7"/>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716" name="Freeform 741"/>
              <p:cNvSpPr>
                <a:spLocks/>
              </p:cNvSpPr>
              <p:nvPr/>
            </p:nvSpPr>
            <p:spPr bwMode="auto">
              <a:xfrm>
                <a:off x="4051" y="1885"/>
                <a:ext cx="0" cy="7"/>
              </a:xfrm>
              <a:custGeom>
                <a:avLst/>
                <a:gdLst>
                  <a:gd name="T0" fmla="*/ 0 h 1"/>
                  <a:gd name="T1" fmla="*/ 0 h 1"/>
                  <a:gd name="T2" fmla="*/ 1 h 1"/>
                </a:gdLst>
                <a:ahLst/>
                <a:cxnLst>
                  <a:cxn ang="0">
                    <a:pos x="0" y="T0"/>
                  </a:cxn>
                  <a:cxn ang="0">
                    <a:pos x="0" y="T1"/>
                  </a:cxn>
                  <a:cxn ang="0">
                    <a:pos x="0" y="T2"/>
                  </a:cxn>
                </a:cxnLst>
                <a:rect l="0" t="0" r="r" b="b"/>
                <a:pathLst>
                  <a:path h="1">
                    <a:moveTo>
                      <a:pt x="0" y="0"/>
                    </a:moveTo>
                    <a:lnTo>
                      <a:pt x="0" y="0"/>
                    </a:lnTo>
                    <a:lnTo>
                      <a:pt x="0" y="1"/>
                    </a:lnTo>
                  </a:path>
                </a:pathLst>
              </a:custGeom>
              <a:noFill/>
              <a:ln w="0">
                <a:solidFill>
                  <a:srgbClr val="24282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717" name="Rectangle 742"/>
              <p:cNvSpPr>
                <a:spLocks noChangeArrowheads="1"/>
              </p:cNvSpPr>
              <p:nvPr/>
            </p:nvSpPr>
            <p:spPr bwMode="auto">
              <a:xfrm>
                <a:off x="4051" y="1885"/>
                <a:ext cx="1327" cy="7"/>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718" name="Line 743"/>
              <p:cNvSpPr>
                <a:spLocks noChangeShapeType="1"/>
              </p:cNvSpPr>
              <p:nvPr/>
            </p:nvSpPr>
            <p:spPr bwMode="auto">
              <a:xfrm>
                <a:off x="4051" y="1885"/>
                <a:ext cx="1327"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719" name="Rectangle 744"/>
              <p:cNvSpPr>
                <a:spLocks noChangeArrowheads="1"/>
              </p:cNvSpPr>
              <p:nvPr/>
            </p:nvSpPr>
            <p:spPr bwMode="auto">
              <a:xfrm>
                <a:off x="5378" y="1885"/>
                <a:ext cx="7" cy="7"/>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720" name="Line 745"/>
              <p:cNvSpPr>
                <a:spLocks noChangeShapeType="1"/>
              </p:cNvSpPr>
              <p:nvPr/>
            </p:nvSpPr>
            <p:spPr bwMode="auto">
              <a:xfrm>
                <a:off x="5378" y="1885"/>
                <a:ext cx="7"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721" name="Line 746"/>
              <p:cNvSpPr>
                <a:spLocks noChangeShapeType="1"/>
              </p:cNvSpPr>
              <p:nvPr/>
            </p:nvSpPr>
            <p:spPr bwMode="auto">
              <a:xfrm>
                <a:off x="5378" y="1885"/>
                <a:ext cx="0" cy="7"/>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722" name="Rectangle 747"/>
              <p:cNvSpPr>
                <a:spLocks noChangeArrowheads="1"/>
              </p:cNvSpPr>
              <p:nvPr/>
            </p:nvSpPr>
            <p:spPr bwMode="auto">
              <a:xfrm>
                <a:off x="5378" y="1885"/>
                <a:ext cx="7" cy="7"/>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723" name="Line 748"/>
              <p:cNvSpPr>
                <a:spLocks noChangeShapeType="1"/>
              </p:cNvSpPr>
              <p:nvPr/>
            </p:nvSpPr>
            <p:spPr bwMode="auto">
              <a:xfrm>
                <a:off x="5378" y="1885"/>
                <a:ext cx="7"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724" name="Line 749"/>
              <p:cNvSpPr>
                <a:spLocks noChangeShapeType="1"/>
              </p:cNvSpPr>
              <p:nvPr/>
            </p:nvSpPr>
            <p:spPr bwMode="auto">
              <a:xfrm>
                <a:off x="5378" y="1885"/>
                <a:ext cx="0" cy="7"/>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725" name="Rectangle 750"/>
              <p:cNvSpPr>
                <a:spLocks noChangeArrowheads="1"/>
              </p:cNvSpPr>
              <p:nvPr/>
            </p:nvSpPr>
            <p:spPr bwMode="auto">
              <a:xfrm>
                <a:off x="1045" y="1892"/>
                <a:ext cx="1" cy="139"/>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726" name="Line 751"/>
              <p:cNvSpPr>
                <a:spLocks noChangeShapeType="1"/>
              </p:cNvSpPr>
              <p:nvPr/>
            </p:nvSpPr>
            <p:spPr bwMode="auto">
              <a:xfrm>
                <a:off x="1045" y="1892"/>
                <a:ext cx="0" cy="139"/>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727" name="Rectangle 752"/>
              <p:cNvSpPr>
                <a:spLocks noChangeArrowheads="1"/>
              </p:cNvSpPr>
              <p:nvPr/>
            </p:nvSpPr>
            <p:spPr bwMode="auto">
              <a:xfrm>
                <a:off x="1661" y="1892"/>
                <a:ext cx="7" cy="139"/>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728" name="Line 753"/>
              <p:cNvSpPr>
                <a:spLocks noChangeShapeType="1"/>
              </p:cNvSpPr>
              <p:nvPr/>
            </p:nvSpPr>
            <p:spPr bwMode="auto">
              <a:xfrm>
                <a:off x="1661" y="1892"/>
                <a:ext cx="0" cy="139"/>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729" name="Rectangle 754"/>
              <p:cNvSpPr>
                <a:spLocks noChangeArrowheads="1"/>
              </p:cNvSpPr>
              <p:nvPr/>
            </p:nvSpPr>
            <p:spPr bwMode="auto">
              <a:xfrm>
                <a:off x="2086" y="1892"/>
                <a:ext cx="7" cy="139"/>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730" name="Line 755"/>
              <p:cNvSpPr>
                <a:spLocks noChangeShapeType="1"/>
              </p:cNvSpPr>
              <p:nvPr/>
            </p:nvSpPr>
            <p:spPr bwMode="auto">
              <a:xfrm>
                <a:off x="2086" y="1892"/>
                <a:ext cx="0" cy="139"/>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731" name="Rectangle 756"/>
              <p:cNvSpPr>
                <a:spLocks noChangeArrowheads="1"/>
              </p:cNvSpPr>
              <p:nvPr/>
            </p:nvSpPr>
            <p:spPr bwMode="auto">
              <a:xfrm>
                <a:off x="3296" y="1892"/>
                <a:ext cx="1" cy="139"/>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732" name="Line 757"/>
              <p:cNvSpPr>
                <a:spLocks noChangeShapeType="1"/>
              </p:cNvSpPr>
              <p:nvPr/>
            </p:nvSpPr>
            <p:spPr bwMode="auto">
              <a:xfrm>
                <a:off x="3296" y="1892"/>
                <a:ext cx="0" cy="139"/>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733" name="Rectangle 758"/>
              <p:cNvSpPr>
                <a:spLocks noChangeArrowheads="1"/>
              </p:cNvSpPr>
              <p:nvPr/>
            </p:nvSpPr>
            <p:spPr bwMode="auto">
              <a:xfrm>
                <a:off x="3625" y="1892"/>
                <a:ext cx="8" cy="139"/>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734" name="Line 759"/>
              <p:cNvSpPr>
                <a:spLocks noChangeShapeType="1"/>
              </p:cNvSpPr>
              <p:nvPr/>
            </p:nvSpPr>
            <p:spPr bwMode="auto">
              <a:xfrm>
                <a:off x="3625" y="1892"/>
                <a:ext cx="0" cy="139"/>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735" name="Rectangle 760"/>
              <p:cNvSpPr>
                <a:spLocks noChangeArrowheads="1"/>
              </p:cNvSpPr>
              <p:nvPr/>
            </p:nvSpPr>
            <p:spPr bwMode="auto">
              <a:xfrm>
                <a:off x="4051" y="1892"/>
                <a:ext cx="1" cy="139"/>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736" name="Line 761"/>
              <p:cNvSpPr>
                <a:spLocks noChangeShapeType="1"/>
              </p:cNvSpPr>
              <p:nvPr/>
            </p:nvSpPr>
            <p:spPr bwMode="auto">
              <a:xfrm>
                <a:off x="4051" y="1892"/>
                <a:ext cx="0" cy="139"/>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737" name="Rectangle 762"/>
              <p:cNvSpPr>
                <a:spLocks noChangeArrowheads="1"/>
              </p:cNvSpPr>
              <p:nvPr/>
            </p:nvSpPr>
            <p:spPr bwMode="auto">
              <a:xfrm>
                <a:off x="5378" y="1892"/>
                <a:ext cx="7" cy="139"/>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738" name="Line 763"/>
              <p:cNvSpPr>
                <a:spLocks noChangeShapeType="1"/>
              </p:cNvSpPr>
              <p:nvPr/>
            </p:nvSpPr>
            <p:spPr bwMode="auto">
              <a:xfrm>
                <a:off x="5378" y="1892"/>
                <a:ext cx="0" cy="139"/>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739" name="Rectangle 764"/>
              <p:cNvSpPr>
                <a:spLocks noChangeArrowheads="1"/>
              </p:cNvSpPr>
              <p:nvPr/>
            </p:nvSpPr>
            <p:spPr bwMode="auto">
              <a:xfrm>
                <a:off x="1177" y="2038"/>
                <a:ext cx="187"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add</a:t>
                </a:r>
                <a:endParaRPr lang="en-US">
                  <a:latin typeface="Arial" pitchFamily="34" charset="0"/>
                </a:endParaRPr>
              </a:p>
            </p:txBody>
          </p:sp>
          <p:sp>
            <p:nvSpPr>
              <p:cNvPr id="110740" name="Rectangle 765"/>
              <p:cNvSpPr>
                <a:spLocks noChangeArrowheads="1"/>
              </p:cNvSpPr>
              <p:nvPr/>
            </p:nvSpPr>
            <p:spPr bwMode="auto">
              <a:xfrm>
                <a:off x="1727" y="2038"/>
                <a:ext cx="323"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00000</a:t>
                </a:r>
                <a:endParaRPr lang="en-US">
                  <a:latin typeface="Arial" pitchFamily="34" charset="0"/>
                </a:endParaRPr>
              </a:p>
            </p:txBody>
          </p:sp>
          <p:sp>
            <p:nvSpPr>
              <p:cNvPr id="110741" name="Rectangle 766"/>
              <p:cNvSpPr>
                <a:spLocks noChangeArrowheads="1"/>
              </p:cNvSpPr>
              <p:nvPr/>
            </p:nvSpPr>
            <p:spPr bwMode="auto">
              <a:xfrm>
                <a:off x="2144" y="2038"/>
                <a:ext cx="392"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dirty="0">
                    <a:solidFill>
                      <a:srgbClr val="24282B"/>
                    </a:solidFill>
                    <a:latin typeface="Times New Roman" pitchFamily="18" charset="0"/>
                  </a:rPr>
                  <a:t>add </a:t>
                </a:r>
                <a:r>
                  <a:rPr lang="en-US" sz="1600" dirty="0" err="1">
                    <a:solidFill>
                      <a:srgbClr val="24282B"/>
                    </a:solidFill>
                    <a:latin typeface="Times New Roman" pitchFamily="18" charset="0"/>
                  </a:rPr>
                  <a:t>rd</a:t>
                </a:r>
                <a:r>
                  <a:rPr lang="en-US" sz="1600" dirty="0">
                    <a:solidFill>
                      <a:srgbClr val="24282B"/>
                    </a:solidFill>
                    <a:latin typeface="Times New Roman" pitchFamily="18" charset="0"/>
                  </a:rPr>
                  <a:t>, </a:t>
                </a:r>
                <a:endParaRPr lang="en-US" dirty="0">
                  <a:latin typeface="Arial" pitchFamily="34" charset="0"/>
                </a:endParaRPr>
              </a:p>
            </p:txBody>
          </p:sp>
          <p:sp>
            <p:nvSpPr>
              <p:cNvPr id="110742" name="Rectangle 767"/>
              <p:cNvSpPr>
                <a:spLocks noChangeArrowheads="1"/>
              </p:cNvSpPr>
              <p:nvPr/>
            </p:nvSpPr>
            <p:spPr bwMode="auto">
              <a:xfrm>
                <a:off x="2511" y="2038"/>
                <a:ext cx="15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rs1</a:t>
                </a:r>
                <a:endParaRPr lang="en-US">
                  <a:latin typeface="Arial" pitchFamily="34" charset="0"/>
                </a:endParaRPr>
              </a:p>
            </p:txBody>
          </p:sp>
          <p:sp>
            <p:nvSpPr>
              <p:cNvPr id="110743" name="Rectangle 768"/>
              <p:cNvSpPr>
                <a:spLocks noChangeArrowheads="1"/>
              </p:cNvSpPr>
              <p:nvPr/>
            </p:nvSpPr>
            <p:spPr bwMode="auto">
              <a:xfrm>
                <a:off x="2658" y="2038"/>
                <a:ext cx="585"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 (rs2/imm)</a:t>
                </a:r>
                <a:endParaRPr lang="en-US">
                  <a:latin typeface="Arial" pitchFamily="34" charset="0"/>
                </a:endParaRPr>
              </a:p>
            </p:txBody>
          </p:sp>
          <p:sp>
            <p:nvSpPr>
              <p:cNvPr id="110744" name="Rectangle 769"/>
              <p:cNvSpPr>
                <a:spLocks noChangeArrowheads="1"/>
              </p:cNvSpPr>
              <p:nvPr/>
            </p:nvSpPr>
            <p:spPr bwMode="auto">
              <a:xfrm>
                <a:off x="3354" y="2038"/>
                <a:ext cx="123"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lsl</a:t>
                </a:r>
                <a:endParaRPr lang="en-US">
                  <a:latin typeface="Arial" pitchFamily="34" charset="0"/>
                </a:endParaRPr>
              </a:p>
            </p:txBody>
          </p:sp>
          <p:sp>
            <p:nvSpPr>
              <p:cNvPr id="110745" name="Rectangle 770"/>
              <p:cNvSpPr>
                <a:spLocks noChangeArrowheads="1"/>
              </p:cNvSpPr>
              <p:nvPr/>
            </p:nvSpPr>
            <p:spPr bwMode="auto">
              <a:xfrm>
                <a:off x="3691" y="2038"/>
                <a:ext cx="323"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01010</a:t>
                </a:r>
                <a:endParaRPr lang="en-US">
                  <a:latin typeface="Arial" pitchFamily="34" charset="0"/>
                </a:endParaRPr>
              </a:p>
            </p:txBody>
          </p:sp>
          <p:sp>
            <p:nvSpPr>
              <p:cNvPr id="110746" name="Rectangle 771"/>
              <p:cNvSpPr>
                <a:spLocks noChangeArrowheads="1"/>
              </p:cNvSpPr>
              <p:nvPr/>
            </p:nvSpPr>
            <p:spPr bwMode="auto">
              <a:xfrm>
                <a:off x="4109" y="2038"/>
                <a:ext cx="36"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l</a:t>
                </a:r>
                <a:endParaRPr lang="en-US">
                  <a:latin typeface="Arial" pitchFamily="34" charset="0"/>
                </a:endParaRPr>
              </a:p>
            </p:txBody>
          </p:sp>
          <p:sp>
            <p:nvSpPr>
              <p:cNvPr id="110747" name="Rectangle 772"/>
              <p:cNvSpPr>
                <a:spLocks noChangeArrowheads="1"/>
              </p:cNvSpPr>
              <p:nvPr/>
            </p:nvSpPr>
            <p:spPr bwMode="auto">
              <a:xfrm>
                <a:off x="4139" y="2038"/>
                <a:ext cx="50"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s</a:t>
                </a:r>
                <a:endParaRPr lang="en-US">
                  <a:latin typeface="Arial" pitchFamily="34" charset="0"/>
                </a:endParaRPr>
              </a:p>
            </p:txBody>
          </p:sp>
          <p:sp>
            <p:nvSpPr>
              <p:cNvPr id="110748" name="Rectangle 773"/>
              <p:cNvSpPr>
                <a:spLocks noChangeArrowheads="1"/>
              </p:cNvSpPr>
              <p:nvPr/>
            </p:nvSpPr>
            <p:spPr bwMode="auto">
              <a:xfrm>
                <a:off x="4190" y="2038"/>
                <a:ext cx="36"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l</a:t>
                </a:r>
                <a:endParaRPr lang="en-US">
                  <a:latin typeface="Arial" pitchFamily="34" charset="0"/>
                </a:endParaRPr>
              </a:p>
            </p:txBody>
          </p:sp>
          <p:sp>
            <p:nvSpPr>
              <p:cNvPr id="110749" name="Rectangle 774"/>
              <p:cNvSpPr>
                <a:spLocks noChangeArrowheads="1"/>
              </p:cNvSpPr>
              <p:nvPr/>
            </p:nvSpPr>
            <p:spPr bwMode="auto">
              <a:xfrm>
                <a:off x="4249" y="2038"/>
                <a:ext cx="108"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rd</a:t>
                </a:r>
                <a:endParaRPr lang="en-US">
                  <a:latin typeface="Arial" pitchFamily="34" charset="0"/>
                </a:endParaRPr>
              </a:p>
            </p:txBody>
          </p:sp>
          <p:sp>
            <p:nvSpPr>
              <p:cNvPr id="110750" name="Rectangle 775"/>
              <p:cNvSpPr>
                <a:spLocks noChangeArrowheads="1"/>
              </p:cNvSpPr>
              <p:nvPr/>
            </p:nvSpPr>
            <p:spPr bwMode="auto">
              <a:xfrm>
                <a:off x="4344" y="2038"/>
                <a:ext cx="32"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a:t>
                </a:r>
                <a:endParaRPr lang="en-US">
                  <a:latin typeface="Arial" pitchFamily="34" charset="0"/>
                </a:endParaRPr>
              </a:p>
            </p:txBody>
          </p:sp>
          <p:sp>
            <p:nvSpPr>
              <p:cNvPr id="110751" name="Rectangle 776"/>
              <p:cNvSpPr>
                <a:spLocks noChangeArrowheads="1"/>
              </p:cNvSpPr>
              <p:nvPr/>
            </p:nvSpPr>
            <p:spPr bwMode="auto">
              <a:xfrm>
                <a:off x="4410" y="2038"/>
                <a:ext cx="9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rs</a:t>
                </a:r>
                <a:endParaRPr lang="en-US">
                  <a:latin typeface="Arial" pitchFamily="34" charset="0"/>
                </a:endParaRPr>
              </a:p>
            </p:txBody>
          </p:sp>
          <p:sp>
            <p:nvSpPr>
              <p:cNvPr id="110752" name="Rectangle 777"/>
              <p:cNvSpPr>
                <a:spLocks noChangeArrowheads="1"/>
              </p:cNvSpPr>
              <p:nvPr/>
            </p:nvSpPr>
            <p:spPr bwMode="auto">
              <a:xfrm>
                <a:off x="4498" y="2038"/>
                <a:ext cx="65"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1</a:t>
                </a:r>
                <a:endParaRPr lang="en-US">
                  <a:latin typeface="Arial" pitchFamily="34" charset="0"/>
                </a:endParaRPr>
              </a:p>
            </p:txBody>
          </p:sp>
          <p:sp>
            <p:nvSpPr>
              <p:cNvPr id="110753" name="Rectangle 778"/>
              <p:cNvSpPr>
                <a:spLocks noChangeArrowheads="1"/>
              </p:cNvSpPr>
              <p:nvPr/>
            </p:nvSpPr>
            <p:spPr bwMode="auto">
              <a:xfrm>
                <a:off x="4557" y="2038"/>
                <a:ext cx="33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 (rs2/i</a:t>
                </a:r>
                <a:endParaRPr lang="en-US">
                  <a:latin typeface="Arial" pitchFamily="34" charset="0"/>
                </a:endParaRPr>
              </a:p>
            </p:txBody>
          </p:sp>
          <p:sp>
            <p:nvSpPr>
              <p:cNvPr id="110754" name="Rectangle 779"/>
              <p:cNvSpPr>
                <a:spLocks noChangeArrowheads="1"/>
              </p:cNvSpPr>
              <p:nvPr/>
            </p:nvSpPr>
            <p:spPr bwMode="auto">
              <a:xfrm>
                <a:off x="4879" y="2038"/>
                <a:ext cx="202"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mm</a:t>
                </a:r>
                <a:endParaRPr lang="en-US">
                  <a:latin typeface="Arial" pitchFamily="34" charset="0"/>
                </a:endParaRPr>
              </a:p>
            </p:txBody>
          </p:sp>
          <p:sp>
            <p:nvSpPr>
              <p:cNvPr id="110755" name="Rectangle 780"/>
              <p:cNvSpPr>
                <a:spLocks noChangeArrowheads="1"/>
              </p:cNvSpPr>
              <p:nvPr/>
            </p:nvSpPr>
            <p:spPr bwMode="auto">
              <a:xfrm>
                <a:off x="5062" y="2038"/>
                <a:ext cx="43"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a:t>
                </a:r>
                <a:endParaRPr lang="en-US">
                  <a:latin typeface="Arial" pitchFamily="34" charset="0"/>
                </a:endParaRPr>
              </a:p>
            </p:txBody>
          </p:sp>
          <p:sp>
            <p:nvSpPr>
              <p:cNvPr id="110756" name="Rectangle 781"/>
              <p:cNvSpPr>
                <a:spLocks noChangeArrowheads="1"/>
              </p:cNvSpPr>
              <p:nvPr/>
            </p:nvSpPr>
            <p:spPr bwMode="auto">
              <a:xfrm>
                <a:off x="1045" y="2031"/>
                <a:ext cx="1" cy="7"/>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757" name="Freeform 782"/>
              <p:cNvSpPr>
                <a:spLocks/>
              </p:cNvSpPr>
              <p:nvPr/>
            </p:nvSpPr>
            <p:spPr bwMode="auto">
              <a:xfrm>
                <a:off x="1045" y="2031"/>
                <a:ext cx="0" cy="7"/>
              </a:xfrm>
              <a:custGeom>
                <a:avLst/>
                <a:gdLst>
                  <a:gd name="T0" fmla="*/ 0 h 1"/>
                  <a:gd name="T1" fmla="*/ 0 h 1"/>
                  <a:gd name="T2" fmla="*/ 1 h 1"/>
                </a:gdLst>
                <a:ahLst/>
                <a:cxnLst>
                  <a:cxn ang="0">
                    <a:pos x="0" y="T0"/>
                  </a:cxn>
                  <a:cxn ang="0">
                    <a:pos x="0" y="T1"/>
                  </a:cxn>
                  <a:cxn ang="0">
                    <a:pos x="0" y="T2"/>
                  </a:cxn>
                </a:cxnLst>
                <a:rect l="0" t="0" r="r" b="b"/>
                <a:pathLst>
                  <a:path h="1">
                    <a:moveTo>
                      <a:pt x="0" y="0"/>
                    </a:moveTo>
                    <a:lnTo>
                      <a:pt x="0" y="0"/>
                    </a:lnTo>
                    <a:lnTo>
                      <a:pt x="0" y="1"/>
                    </a:lnTo>
                  </a:path>
                </a:pathLst>
              </a:custGeom>
              <a:noFill/>
              <a:ln w="0">
                <a:solidFill>
                  <a:srgbClr val="24282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758" name="Rectangle 783"/>
              <p:cNvSpPr>
                <a:spLocks noChangeArrowheads="1"/>
              </p:cNvSpPr>
              <p:nvPr/>
            </p:nvSpPr>
            <p:spPr bwMode="auto">
              <a:xfrm>
                <a:off x="1045" y="2031"/>
                <a:ext cx="616" cy="7"/>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759" name="Line 784"/>
              <p:cNvSpPr>
                <a:spLocks noChangeShapeType="1"/>
              </p:cNvSpPr>
              <p:nvPr/>
            </p:nvSpPr>
            <p:spPr bwMode="auto">
              <a:xfrm>
                <a:off x="1045" y="2031"/>
                <a:ext cx="616"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760" name="Rectangle 785"/>
              <p:cNvSpPr>
                <a:spLocks noChangeArrowheads="1"/>
              </p:cNvSpPr>
              <p:nvPr/>
            </p:nvSpPr>
            <p:spPr bwMode="auto">
              <a:xfrm>
                <a:off x="1661" y="2031"/>
                <a:ext cx="7" cy="7"/>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761" name="Line 786"/>
              <p:cNvSpPr>
                <a:spLocks noChangeShapeType="1"/>
              </p:cNvSpPr>
              <p:nvPr/>
            </p:nvSpPr>
            <p:spPr bwMode="auto">
              <a:xfrm>
                <a:off x="1661" y="2031"/>
                <a:ext cx="7"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762" name="Line 787"/>
              <p:cNvSpPr>
                <a:spLocks noChangeShapeType="1"/>
              </p:cNvSpPr>
              <p:nvPr/>
            </p:nvSpPr>
            <p:spPr bwMode="auto">
              <a:xfrm>
                <a:off x="1661" y="2031"/>
                <a:ext cx="0" cy="7"/>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763" name="Rectangle 788"/>
              <p:cNvSpPr>
                <a:spLocks noChangeArrowheads="1"/>
              </p:cNvSpPr>
              <p:nvPr/>
            </p:nvSpPr>
            <p:spPr bwMode="auto">
              <a:xfrm>
                <a:off x="1668" y="2031"/>
                <a:ext cx="418" cy="7"/>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764" name="Line 789"/>
              <p:cNvSpPr>
                <a:spLocks noChangeShapeType="1"/>
              </p:cNvSpPr>
              <p:nvPr/>
            </p:nvSpPr>
            <p:spPr bwMode="auto">
              <a:xfrm>
                <a:off x="1668" y="2031"/>
                <a:ext cx="418"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765" name="Rectangle 790"/>
              <p:cNvSpPr>
                <a:spLocks noChangeArrowheads="1"/>
              </p:cNvSpPr>
              <p:nvPr/>
            </p:nvSpPr>
            <p:spPr bwMode="auto">
              <a:xfrm>
                <a:off x="2086" y="2031"/>
                <a:ext cx="7" cy="7"/>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766" name="Line 791"/>
              <p:cNvSpPr>
                <a:spLocks noChangeShapeType="1"/>
              </p:cNvSpPr>
              <p:nvPr/>
            </p:nvSpPr>
            <p:spPr bwMode="auto">
              <a:xfrm>
                <a:off x="2086" y="2031"/>
                <a:ext cx="7"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767" name="Line 792"/>
              <p:cNvSpPr>
                <a:spLocks noChangeShapeType="1"/>
              </p:cNvSpPr>
              <p:nvPr/>
            </p:nvSpPr>
            <p:spPr bwMode="auto">
              <a:xfrm>
                <a:off x="2086" y="2031"/>
                <a:ext cx="0" cy="7"/>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768" name="Rectangle 793"/>
              <p:cNvSpPr>
                <a:spLocks noChangeArrowheads="1"/>
              </p:cNvSpPr>
              <p:nvPr/>
            </p:nvSpPr>
            <p:spPr bwMode="auto">
              <a:xfrm>
                <a:off x="2093" y="2031"/>
                <a:ext cx="1203" cy="7"/>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769" name="Line 794"/>
              <p:cNvSpPr>
                <a:spLocks noChangeShapeType="1"/>
              </p:cNvSpPr>
              <p:nvPr/>
            </p:nvSpPr>
            <p:spPr bwMode="auto">
              <a:xfrm>
                <a:off x="2093" y="2031"/>
                <a:ext cx="1203"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770" name="Rectangle 795"/>
              <p:cNvSpPr>
                <a:spLocks noChangeArrowheads="1"/>
              </p:cNvSpPr>
              <p:nvPr/>
            </p:nvSpPr>
            <p:spPr bwMode="auto">
              <a:xfrm>
                <a:off x="3296" y="2031"/>
                <a:ext cx="1" cy="7"/>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771" name="Freeform 796"/>
              <p:cNvSpPr>
                <a:spLocks/>
              </p:cNvSpPr>
              <p:nvPr/>
            </p:nvSpPr>
            <p:spPr bwMode="auto">
              <a:xfrm>
                <a:off x="3296" y="2031"/>
                <a:ext cx="0" cy="7"/>
              </a:xfrm>
              <a:custGeom>
                <a:avLst/>
                <a:gdLst>
                  <a:gd name="T0" fmla="*/ 0 h 1"/>
                  <a:gd name="T1" fmla="*/ 0 h 1"/>
                  <a:gd name="T2" fmla="*/ 1 h 1"/>
                </a:gdLst>
                <a:ahLst/>
                <a:cxnLst>
                  <a:cxn ang="0">
                    <a:pos x="0" y="T0"/>
                  </a:cxn>
                  <a:cxn ang="0">
                    <a:pos x="0" y="T1"/>
                  </a:cxn>
                  <a:cxn ang="0">
                    <a:pos x="0" y="T2"/>
                  </a:cxn>
                </a:cxnLst>
                <a:rect l="0" t="0" r="r" b="b"/>
                <a:pathLst>
                  <a:path h="1">
                    <a:moveTo>
                      <a:pt x="0" y="0"/>
                    </a:moveTo>
                    <a:lnTo>
                      <a:pt x="0" y="0"/>
                    </a:lnTo>
                    <a:lnTo>
                      <a:pt x="0" y="1"/>
                    </a:lnTo>
                  </a:path>
                </a:pathLst>
              </a:custGeom>
              <a:noFill/>
              <a:ln w="0">
                <a:solidFill>
                  <a:srgbClr val="24282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772" name="Rectangle 797"/>
              <p:cNvSpPr>
                <a:spLocks noChangeArrowheads="1"/>
              </p:cNvSpPr>
              <p:nvPr/>
            </p:nvSpPr>
            <p:spPr bwMode="auto">
              <a:xfrm>
                <a:off x="3296" y="2031"/>
                <a:ext cx="329" cy="7"/>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773" name="Line 798"/>
              <p:cNvSpPr>
                <a:spLocks noChangeShapeType="1"/>
              </p:cNvSpPr>
              <p:nvPr/>
            </p:nvSpPr>
            <p:spPr bwMode="auto">
              <a:xfrm>
                <a:off x="3296" y="2031"/>
                <a:ext cx="329"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774" name="Rectangle 799"/>
              <p:cNvSpPr>
                <a:spLocks noChangeArrowheads="1"/>
              </p:cNvSpPr>
              <p:nvPr/>
            </p:nvSpPr>
            <p:spPr bwMode="auto">
              <a:xfrm>
                <a:off x="3625" y="2031"/>
                <a:ext cx="8" cy="7"/>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775" name="Line 800"/>
              <p:cNvSpPr>
                <a:spLocks noChangeShapeType="1"/>
              </p:cNvSpPr>
              <p:nvPr/>
            </p:nvSpPr>
            <p:spPr bwMode="auto">
              <a:xfrm>
                <a:off x="3625" y="2031"/>
                <a:ext cx="8"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776" name="Line 801"/>
              <p:cNvSpPr>
                <a:spLocks noChangeShapeType="1"/>
              </p:cNvSpPr>
              <p:nvPr/>
            </p:nvSpPr>
            <p:spPr bwMode="auto">
              <a:xfrm>
                <a:off x="3625" y="2031"/>
                <a:ext cx="0" cy="7"/>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777" name="Rectangle 802"/>
              <p:cNvSpPr>
                <a:spLocks noChangeArrowheads="1"/>
              </p:cNvSpPr>
              <p:nvPr/>
            </p:nvSpPr>
            <p:spPr bwMode="auto">
              <a:xfrm>
                <a:off x="3633" y="2031"/>
                <a:ext cx="418" cy="7"/>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778" name="Line 803"/>
              <p:cNvSpPr>
                <a:spLocks noChangeShapeType="1"/>
              </p:cNvSpPr>
              <p:nvPr/>
            </p:nvSpPr>
            <p:spPr bwMode="auto">
              <a:xfrm>
                <a:off x="3633" y="2031"/>
                <a:ext cx="418"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779" name="Rectangle 804"/>
              <p:cNvSpPr>
                <a:spLocks noChangeArrowheads="1"/>
              </p:cNvSpPr>
              <p:nvPr/>
            </p:nvSpPr>
            <p:spPr bwMode="auto">
              <a:xfrm>
                <a:off x="4051" y="2031"/>
                <a:ext cx="1" cy="7"/>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780" name="Freeform 805"/>
              <p:cNvSpPr>
                <a:spLocks/>
              </p:cNvSpPr>
              <p:nvPr/>
            </p:nvSpPr>
            <p:spPr bwMode="auto">
              <a:xfrm>
                <a:off x="4051" y="2031"/>
                <a:ext cx="0" cy="7"/>
              </a:xfrm>
              <a:custGeom>
                <a:avLst/>
                <a:gdLst>
                  <a:gd name="T0" fmla="*/ 0 h 1"/>
                  <a:gd name="T1" fmla="*/ 0 h 1"/>
                  <a:gd name="T2" fmla="*/ 1 h 1"/>
                </a:gdLst>
                <a:ahLst/>
                <a:cxnLst>
                  <a:cxn ang="0">
                    <a:pos x="0" y="T0"/>
                  </a:cxn>
                  <a:cxn ang="0">
                    <a:pos x="0" y="T1"/>
                  </a:cxn>
                  <a:cxn ang="0">
                    <a:pos x="0" y="T2"/>
                  </a:cxn>
                </a:cxnLst>
                <a:rect l="0" t="0" r="r" b="b"/>
                <a:pathLst>
                  <a:path h="1">
                    <a:moveTo>
                      <a:pt x="0" y="0"/>
                    </a:moveTo>
                    <a:lnTo>
                      <a:pt x="0" y="0"/>
                    </a:lnTo>
                    <a:lnTo>
                      <a:pt x="0" y="1"/>
                    </a:lnTo>
                  </a:path>
                </a:pathLst>
              </a:custGeom>
              <a:noFill/>
              <a:ln w="0">
                <a:solidFill>
                  <a:srgbClr val="24282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781" name="Rectangle 806"/>
              <p:cNvSpPr>
                <a:spLocks noChangeArrowheads="1"/>
              </p:cNvSpPr>
              <p:nvPr/>
            </p:nvSpPr>
            <p:spPr bwMode="auto">
              <a:xfrm>
                <a:off x="4051" y="2031"/>
                <a:ext cx="1327" cy="7"/>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782" name="Line 807"/>
              <p:cNvSpPr>
                <a:spLocks noChangeShapeType="1"/>
              </p:cNvSpPr>
              <p:nvPr/>
            </p:nvSpPr>
            <p:spPr bwMode="auto">
              <a:xfrm>
                <a:off x="4051" y="2031"/>
                <a:ext cx="1327"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783" name="Rectangle 808"/>
              <p:cNvSpPr>
                <a:spLocks noChangeArrowheads="1"/>
              </p:cNvSpPr>
              <p:nvPr/>
            </p:nvSpPr>
            <p:spPr bwMode="auto">
              <a:xfrm>
                <a:off x="5378" y="2031"/>
                <a:ext cx="7" cy="7"/>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784" name="Line 809"/>
              <p:cNvSpPr>
                <a:spLocks noChangeShapeType="1"/>
              </p:cNvSpPr>
              <p:nvPr/>
            </p:nvSpPr>
            <p:spPr bwMode="auto">
              <a:xfrm>
                <a:off x="5378" y="2031"/>
                <a:ext cx="7"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785" name="Line 810"/>
              <p:cNvSpPr>
                <a:spLocks noChangeShapeType="1"/>
              </p:cNvSpPr>
              <p:nvPr/>
            </p:nvSpPr>
            <p:spPr bwMode="auto">
              <a:xfrm>
                <a:off x="5378" y="2031"/>
                <a:ext cx="0" cy="7"/>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786" name="Rectangle 811"/>
              <p:cNvSpPr>
                <a:spLocks noChangeArrowheads="1"/>
              </p:cNvSpPr>
              <p:nvPr/>
            </p:nvSpPr>
            <p:spPr bwMode="auto">
              <a:xfrm>
                <a:off x="1045" y="2038"/>
                <a:ext cx="1" cy="139"/>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787" name="Line 812"/>
              <p:cNvSpPr>
                <a:spLocks noChangeShapeType="1"/>
              </p:cNvSpPr>
              <p:nvPr/>
            </p:nvSpPr>
            <p:spPr bwMode="auto">
              <a:xfrm>
                <a:off x="1045" y="2038"/>
                <a:ext cx="0" cy="139"/>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788" name="Rectangle 813"/>
              <p:cNvSpPr>
                <a:spLocks noChangeArrowheads="1"/>
              </p:cNvSpPr>
              <p:nvPr/>
            </p:nvSpPr>
            <p:spPr bwMode="auto">
              <a:xfrm>
                <a:off x="1661" y="2038"/>
                <a:ext cx="7" cy="139"/>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789" name="Line 814"/>
              <p:cNvSpPr>
                <a:spLocks noChangeShapeType="1"/>
              </p:cNvSpPr>
              <p:nvPr/>
            </p:nvSpPr>
            <p:spPr bwMode="auto">
              <a:xfrm>
                <a:off x="1661" y="2038"/>
                <a:ext cx="0" cy="139"/>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790" name="Rectangle 815"/>
              <p:cNvSpPr>
                <a:spLocks noChangeArrowheads="1"/>
              </p:cNvSpPr>
              <p:nvPr/>
            </p:nvSpPr>
            <p:spPr bwMode="auto">
              <a:xfrm>
                <a:off x="2086" y="2038"/>
                <a:ext cx="7" cy="139"/>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791" name="Line 816"/>
              <p:cNvSpPr>
                <a:spLocks noChangeShapeType="1"/>
              </p:cNvSpPr>
              <p:nvPr/>
            </p:nvSpPr>
            <p:spPr bwMode="auto">
              <a:xfrm>
                <a:off x="2086" y="2038"/>
                <a:ext cx="0" cy="139"/>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792" name="Rectangle 817"/>
              <p:cNvSpPr>
                <a:spLocks noChangeArrowheads="1"/>
              </p:cNvSpPr>
              <p:nvPr/>
            </p:nvSpPr>
            <p:spPr bwMode="auto">
              <a:xfrm>
                <a:off x="3296" y="2038"/>
                <a:ext cx="1" cy="139"/>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793" name="Line 818"/>
              <p:cNvSpPr>
                <a:spLocks noChangeShapeType="1"/>
              </p:cNvSpPr>
              <p:nvPr/>
            </p:nvSpPr>
            <p:spPr bwMode="auto">
              <a:xfrm>
                <a:off x="3296" y="2038"/>
                <a:ext cx="0" cy="139"/>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794" name="Rectangle 819"/>
              <p:cNvSpPr>
                <a:spLocks noChangeArrowheads="1"/>
              </p:cNvSpPr>
              <p:nvPr/>
            </p:nvSpPr>
            <p:spPr bwMode="auto">
              <a:xfrm>
                <a:off x="3625" y="2038"/>
                <a:ext cx="8" cy="139"/>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795" name="Line 820"/>
              <p:cNvSpPr>
                <a:spLocks noChangeShapeType="1"/>
              </p:cNvSpPr>
              <p:nvPr/>
            </p:nvSpPr>
            <p:spPr bwMode="auto">
              <a:xfrm>
                <a:off x="3625" y="2038"/>
                <a:ext cx="0" cy="139"/>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796" name="Rectangle 821"/>
              <p:cNvSpPr>
                <a:spLocks noChangeArrowheads="1"/>
              </p:cNvSpPr>
              <p:nvPr/>
            </p:nvSpPr>
            <p:spPr bwMode="auto">
              <a:xfrm>
                <a:off x="4051" y="2038"/>
                <a:ext cx="1" cy="139"/>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797" name="Line 822"/>
              <p:cNvSpPr>
                <a:spLocks noChangeShapeType="1"/>
              </p:cNvSpPr>
              <p:nvPr/>
            </p:nvSpPr>
            <p:spPr bwMode="auto">
              <a:xfrm>
                <a:off x="4051" y="2038"/>
                <a:ext cx="0" cy="139"/>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798" name="Rectangle 823"/>
              <p:cNvSpPr>
                <a:spLocks noChangeArrowheads="1"/>
              </p:cNvSpPr>
              <p:nvPr/>
            </p:nvSpPr>
            <p:spPr bwMode="auto">
              <a:xfrm>
                <a:off x="5378" y="2038"/>
                <a:ext cx="7" cy="139"/>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799" name="Line 824"/>
              <p:cNvSpPr>
                <a:spLocks noChangeShapeType="1"/>
              </p:cNvSpPr>
              <p:nvPr/>
            </p:nvSpPr>
            <p:spPr bwMode="auto">
              <a:xfrm>
                <a:off x="5378" y="2038"/>
                <a:ext cx="0" cy="139"/>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800" name="Rectangle 825"/>
              <p:cNvSpPr>
                <a:spLocks noChangeArrowheads="1"/>
              </p:cNvSpPr>
              <p:nvPr/>
            </p:nvSpPr>
            <p:spPr bwMode="auto">
              <a:xfrm>
                <a:off x="1177" y="2184"/>
                <a:ext cx="180"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sub</a:t>
                </a:r>
                <a:endParaRPr lang="en-US">
                  <a:latin typeface="Arial" pitchFamily="34" charset="0"/>
                </a:endParaRPr>
              </a:p>
            </p:txBody>
          </p:sp>
          <p:sp>
            <p:nvSpPr>
              <p:cNvPr id="110801" name="Rectangle 826"/>
              <p:cNvSpPr>
                <a:spLocks noChangeArrowheads="1"/>
              </p:cNvSpPr>
              <p:nvPr/>
            </p:nvSpPr>
            <p:spPr bwMode="auto">
              <a:xfrm>
                <a:off x="1727" y="2184"/>
                <a:ext cx="323"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00001</a:t>
                </a:r>
                <a:endParaRPr lang="en-US">
                  <a:latin typeface="Arial" pitchFamily="34" charset="0"/>
                </a:endParaRPr>
              </a:p>
            </p:txBody>
          </p:sp>
          <p:sp>
            <p:nvSpPr>
              <p:cNvPr id="110802" name="Rectangle 827"/>
              <p:cNvSpPr>
                <a:spLocks noChangeArrowheads="1"/>
              </p:cNvSpPr>
              <p:nvPr/>
            </p:nvSpPr>
            <p:spPr bwMode="auto">
              <a:xfrm>
                <a:off x="2144" y="2184"/>
                <a:ext cx="385"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sub rd, </a:t>
                </a:r>
                <a:endParaRPr lang="en-US">
                  <a:latin typeface="Arial" pitchFamily="34" charset="0"/>
                </a:endParaRPr>
              </a:p>
            </p:txBody>
          </p:sp>
          <p:sp>
            <p:nvSpPr>
              <p:cNvPr id="110803" name="Rectangle 828"/>
              <p:cNvSpPr>
                <a:spLocks noChangeArrowheads="1"/>
              </p:cNvSpPr>
              <p:nvPr/>
            </p:nvSpPr>
            <p:spPr bwMode="auto">
              <a:xfrm>
                <a:off x="2504" y="2184"/>
                <a:ext cx="15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rs1</a:t>
                </a:r>
                <a:endParaRPr lang="en-US">
                  <a:latin typeface="Arial" pitchFamily="34" charset="0"/>
                </a:endParaRPr>
              </a:p>
            </p:txBody>
          </p:sp>
          <p:sp>
            <p:nvSpPr>
              <p:cNvPr id="110804" name="Rectangle 829"/>
              <p:cNvSpPr>
                <a:spLocks noChangeArrowheads="1"/>
              </p:cNvSpPr>
              <p:nvPr/>
            </p:nvSpPr>
            <p:spPr bwMode="auto">
              <a:xfrm>
                <a:off x="2650" y="2184"/>
                <a:ext cx="33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dirty="0">
                    <a:solidFill>
                      <a:srgbClr val="24282B"/>
                    </a:solidFill>
                    <a:latin typeface="Times New Roman" pitchFamily="18" charset="0"/>
                  </a:rPr>
                  <a:t>, (rs2/i</a:t>
                </a:r>
                <a:endParaRPr lang="en-US" dirty="0">
                  <a:latin typeface="Arial" pitchFamily="34" charset="0"/>
                </a:endParaRPr>
              </a:p>
            </p:txBody>
          </p:sp>
          <p:sp>
            <p:nvSpPr>
              <p:cNvPr id="110805" name="Rectangle 830"/>
              <p:cNvSpPr>
                <a:spLocks noChangeArrowheads="1"/>
              </p:cNvSpPr>
              <p:nvPr/>
            </p:nvSpPr>
            <p:spPr bwMode="auto">
              <a:xfrm>
                <a:off x="2966" y="2184"/>
                <a:ext cx="278"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dirty="0">
                    <a:solidFill>
                      <a:srgbClr val="24282B"/>
                    </a:solidFill>
                    <a:latin typeface="Times New Roman" pitchFamily="18" charset="0"/>
                  </a:rPr>
                  <a:t> mm)</a:t>
                </a:r>
                <a:endParaRPr lang="en-US" dirty="0">
                  <a:latin typeface="Arial" pitchFamily="34" charset="0"/>
                </a:endParaRPr>
              </a:p>
            </p:txBody>
          </p:sp>
          <p:sp>
            <p:nvSpPr>
              <p:cNvPr id="110807" name="Rectangle 832"/>
              <p:cNvSpPr>
                <a:spLocks noChangeArrowheads="1"/>
              </p:cNvSpPr>
              <p:nvPr/>
            </p:nvSpPr>
            <p:spPr bwMode="auto">
              <a:xfrm>
                <a:off x="3354" y="2184"/>
                <a:ext cx="12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dirty="0" err="1">
                    <a:solidFill>
                      <a:srgbClr val="24282B"/>
                    </a:solidFill>
                    <a:latin typeface="Times New Roman" pitchFamily="18" charset="0"/>
                  </a:rPr>
                  <a:t>lsr</a:t>
                </a:r>
                <a:endParaRPr lang="en-US" dirty="0">
                  <a:latin typeface="Arial" pitchFamily="34" charset="0"/>
                </a:endParaRPr>
              </a:p>
            </p:txBody>
          </p:sp>
          <p:sp>
            <p:nvSpPr>
              <p:cNvPr id="110808" name="Rectangle 833"/>
              <p:cNvSpPr>
                <a:spLocks noChangeArrowheads="1"/>
              </p:cNvSpPr>
              <p:nvPr/>
            </p:nvSpPr>
            <p:spPr bwMode="auto">
              <a:xfrm>
                <a:off x="3427" y="2184"/>
                <a:ext cx="0"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endParaRPr lang="en-US" dirty="0">
                  <a:latin typeface="Arial" pitchFamily="34" charset="0"/>
                </a:endParaRPr>
              </a:p>
            </p:txBody>
          </p:sp>
          <p:sp>
            <p:nvSpPr>
              <p:cNvPr id="110809" name="Rectangle 834"/>
              <p:cNvSpPr>
                <a:spLocks noChangeArrowheads="1"/>
              </p:cNvSpPr>
              <p:nvPr/>
            </p:nvSpPr>
            <p:spPr bwMode="auto">
              <a:xfrm>
                <a:off x="3691" y="2184"/>
                <a:ext cx="318"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01011</a:t>
                </a:r>
                <a:endParaRPr lang="en-US">
                  <a:latin typeface="Arial" pitchFamily="34" charset="0"/>
                </a:endParaRPr>
              </a:p>
            </p:txBody>
          </p:sp>
          <p:sp>
            <p:nvSpPr>
              <p:cNvPr id="110810" name="Rectangle 835"/>
              <p:cNvSpPr>
                <a:spLocks noChangeArrowheads="1"/>
              </p:cNvSpPr>
              <p:nvPr/>
            </p:nvSpPr>
            <p:spPr bwMode="auto">
              <a:xfrm>
                <a:off x="4109" y="2184"/>
                <a:ext cx="49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lsr rd, rs1</a:t>
                </a:r>
                <a:endParaRPr lang="en-US">
                  <a:latin typeface="Arial" pitchFamily="34" charset="0"/>
                </a:endParaRPr>
              </a:p>
            </p:txBody>
          </p:sp>
          <p:sp>
            <p:nvSpPr>
              <p:cNvPr id="110811" name="Rectangle 836"/>
              <p:cNvSpPr>
                <a:spLocks noChangeArrowheads="1"/>
              </p:cNvSpPr>
              <p:nvPr/>
            </p:nvSpPr>
            <p:spPr bwMode="auto">
              <a:xfrm>
                <a:off x="4564" y="2184"/>
                <a:ext cx="585"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 (rs2/imm)</a:t>
                </a:r>
                <a:endParaRPr lang="en-US">
                  <a:latin typeface="Arial" pitchFamily="34" charset="0"/>
                </a:endParaRPr>
              </a:p>
            </p:txBody>
          </p:sp>
          <p:sp>
            <p:nvSpPr>
              <p:cNvPr id="110812" name="Rectangle 837"/>
              <p:cNvSpPr>
                <a:spLocks noChangeArrowheads="1"/>
              </p:cNvSpPr>
              <p:nvPr/>
            </p:nvSpPr>
            <p:spPr bwMode="auto">
              <a:xfrm>
                <a:off x="1045" y="2177"/>
                <a:ext cx="1" cy="8"/>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813" name="Freeform 838"/>
              <p:cNvSpPr>
                <a:spLocks/>
              </p:cNvSpPr>
              <p:nvPr/>
            </p:nvSpPr>
            <p:spPr bwMode="auto">
              <a:xfrm>
                <a:off x="1045" y="2177"/>
                <a:ext cx="0" cy="8"/>
              </a:xfrm>
              <a:custGeom>
                <a:avLst/>
                <a:gdLst>
                  <a:gd name="T0" fmla="*/ 0 h 1"/>
                  <a:gd name="T1" fmla="*/ 0 h 1"/>
                  <a:gd name="T2" fmla="*/ 1 h 1"/>
                </a:gdLst>
                <a:ahLst/>
                <a:cxnLst>
                  <a:cxn ang="0">
                    <a:pos x="0" y="T0"/>
                  </a:cxn>
                  <a:cxn ang="0">
                    <a:pos x="0" y="T1"/>
                  </a:cxn>
                  <a:cxn ang="0">
                    <a:pos x="0" y="T2"/>
                  </a:cxn>
                </a:cxnLst>
                <a:rect l="0" t="0" r="r" b="b"/>
                <a:pathLst>
                  <a:path h="1">
                    <a:moveTo>
                      <a:pt x="0" y="0"/>
                    </a:moveTo>
                    <a:lnTo>
                      <a:pt x="0" y="0"/>
                    </a:lnTo>
                    <a:lnTo>
                      <a:pt x="0" y="1"/>
                    </a:lnTo>
                  </a:path>
                </a:pathLst>
              </a:custGeom>
              <a:noFill/>
              <a:ln w="0">
                <a:solidFill>
                  <a:srgbClr val="24282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814" name="Rectangle 839"/>
              <p:cNvSpPr>
                <a:spLocks noChangeArrowheads="1"/>
              </p:cNvSpPr>
              <p:nvPr/>
            </p:nvSpPr>
            <p:spPr bwMode="auto">
              <a:xfrm>
                <a:off x="1045" y="2177"/>
                <a:ext cx="616" cy="8"/>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815" name="Line 840"/>
              <p:cNvSpPr>
                <a:spLocks noChangeShapeType="1"/>
              </p:cNvSpPr>
              <p:nvPr/>
            </p:nvSpPr>
            <p:spPr bwMode="auto">
              <a:xfrm>
                <a:off x="1045" y="2177"/>
                <a:ext cx="616"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816" name="Rectangle 841"/>
              <p:cNvSpPr>
                <a:spLocks noChangeArrowheads="1"/>
              </p:cNvSpPr>
              <p:nvPr/>
            </p:nvSpPr>
            <p:spPr bwMode="auto">
              <a:xfrm>
                <a:off x="1661" y="2177"/>
                <a:ext cx="7" cy="8"/>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817" name="Line 842"/>
              <p:cNvSpPr>
                <a:spLocks noChangeShapeType="1"/>
              </p:cNvSpPr>
              <p:nvPr/>
            </p:nvSpPr>
            <p:spPr bwMode="auto">
              <a:xfrm>
                <a:off x="1661" y="2177"/>
                <a:ext cx="7"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818" name="Line 843"/>
              <p:cNvSpPr>
                <a:spLocks noChangeShapeType="1"/>
              </p:cNvSpPr>
              <p:nvPr/>
            </p:nvSpPr>
            <p:spPr bwMode="auto">
              <a:xfrm>
                <a:off x="1661" y="2177"/>
                <a:ext cx="0" cy="8"/>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819" name="Rectangle 844"/>
              <p:cNvSpPr>
                <a:spLocks noChangeArrowheads="1"/>
              </p:cNvSpPr>
              <p:nvPr/>
            </p:nvSpPr>
            <p:spPr bwMode="auto">
              <a:xfrm>
                <a:off x="1668" y="2177"/>
                <a:ext cx="418" cy="8"/>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820" name="Line 845"/>
              <p:cNvSpPr>
                <a:spLocks noChangeShapeType="1"/>
              </p:cNvSpPr>
              <p:nvPr/>
            </p:nvSpPr>
            <p:spPr bwMode="auto">
              <a:xfrm>
                <a:off x="1668" y="2177"/>
                <a:ext cx="418"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821" name="Rectangle 846"/>
              <p:cNvSpPr>
                <a:spLocks noChangeArrowheads="1"/>
              </p:cNvSpPr>
              <p:nvPr/>
            </p:nvSpPr>
            <p:spPr bwMode="auto">
              <a:xfrm>
                <a:off x="2086" y="2177"/>
                <a:ext cx="7" cy="8"/>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822" name="Line 847"/>
              <p:cNvSpPr>
                <a:spLocks noChangeShapeType="1"/>
              </p:cNvSpPr>
              <p:nvPr/>
            </p:nvSpPr>
            <p:spPr bwMode="auto">
              <a:xfrm>
                <a:off x="2086" y="2177"/>
                <a:ext cx="7"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823" name="Line 848"/>
              <p:cNvSpPr>
                <a:spLocks noChangeShapeType="1"/>
              </p:cNvSpPr>
              <p:nvPr/>
            </p:nvSpPr>
            <p:spPr bwMode="auto">
              <a:xfrm>
                <a:off x="2086" y="2177"/>
                <a:ext cx="0" cy="8"/>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824" name="Rectangle 849"/>
              <p:cNvSpPr>
                <a:spLocks noChangeArrowheads="1"/>
              </p:cNvSpPr>
              <p:nvPr/>
            </p:nvSpPr>
            <p:spPr bwMode="auto">
              <a:xfrm>
                <a:off x="2093" y="2177"/>
                <a:ext cx="1203" cy="8"/>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825" name="Line 850"/>
              <p:cNvSpPr>
                <a:spLocks noChangeShapeType="1"/>
              </p:cNvSpPr>
              <p:nvPr/>
            </p:nvSpPr>
            <p:spPr bwMode="auto">
              <a:xfrm>
                <a:off x="2093" y="2177"/>
                <a:ext cx="1203"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826" name="Rectangle 851"/>
              <p:cNvSpPr>
                <a:spLocks noChangeArrowheads="1"/>
              </p:cNvSpPr>
              <p:nvPr/>
            </p:nvSpPr>
            <p:spPr bwMode="auto">
              <a:xfrm>
                <a:off x="3296" y="2177"/>
                <a:ext cx="1" cy="8"/>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827" name="Freeform 852"/>
              <p:cNvSpPr>
                <a:spLocks/>
              </p:cNvSpPr>
              <p:nvPr/>
            </p:nvSpPr>
            <p:spPr bwMode="auto">
              <a:xfrm>
                <a:off x="3296" y="2177"/>
                <a:ext cx="0" cy="8"/>
              </a:xfrm>
              <a:custGeom>
                <a:avLst/>
                <a:gdLst>
                  <a:gd name="T0" fmla="*/ 0 h 1"/>
                  <a:gd name="T1" fmla="*/ 0 h 1"/>
                  <a:gd name="T2" fmla="*/ 1 h 1"/>
                </a:gdLst>
                <a:ahLst/>
                <a:cxnLst>
                  <a:cxn ang="0">
                    <a:pos x="0" y="T0"/>
                  </a:cxn>
                  <a:cxn ang="0">
                    <a:pos x="0" y="T1"/>
                  </a:cxn>
                  <a:cxn ang="0">
                    <a:pos x="0" y="T2"/>
                  </a:cxn>
                </a:cxnLst>
                <a:rect l="0" t="0" r="r" b="b"/>
                <a:pathLst>
                  <a:path h="1">
                    <a:moveTo>
                      <a:pt x="0" y="0"/>
                    </a:moveTo>
                    <a:lnTo>
                      <a:pt x="0" y="0"/>
                    </a:lnTo>
                    <a:lnTo>
                      <a:pt x="0" y="1"/>
                    </a:lnTo>
                  </a:path>
                </a:pathLst>
              </a:custGeom>
              <a:noFill/>
              <a:ln w="0">
                <a:solidFill>
                  <a:srgbClr val="24282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828" name="Rectangle 853"/>
              <p:cNvSpPr>
                <a:spLocks noChangeArrowheads="1"/>
              </p:cNvSpPr>
              <p:nvPr/>
            </p:nvSpPr>
            <p:spPr bwMode="auto">
              <a:xfrm>
                <a:off x="3296" y="2177"/>
                <a:ext cx="329" cy="8"/>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829" name="Line 854"/>
              <p:cNvSpPr>
                <a:spLocks noChangeShapeType="1"/>
              </p:cNvSpPr>
              <p:nvPr/>
            </p:nvSpPr>
            <p:spPr bwMode="auto">
              <a:xfrm>
                <a:off x="3296" y="2177"/>
                <a:ext cx="329"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830" name="Rectangle 855"/>
              <p:cNvSpPr>
                <a:spLocks noChangeArrowheads="1"/>
              </p:cNvSpPr>
              <p:nvPr/>
            </p:nvSpPr>
            <p:spPr bwMode="auto">
              <a:xfrm>
                <a:off x="3625" y="2177"/>
                <a:ext cx="8" cy="8"/>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831" name="Line 856"/>
              <p:cNvSpPr>
                <a:spLocks noChangeShapeType="1"/>
              </p:cNvSpPr>
              <p:nvPr/>
            </p:nvSpPr>
            <p:spPr bwMode="auto">
              <a:xfrm>
                <a:off x="3625" y="2177"/>
                <a:ext cx="8"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832" name="Line 857"/>
              <p:cNvSpPr>
                <a:spLocks noChangeShapeType="1"/>
              </p:cNvSpPr>
              <p:nvPr/>
            </p:nvSpPr>
            <p:spPr bwMode="auto">
              <a:xfrm>
                <a:off x="3625" y="2177"/>
                <a:ext cx="0" cy="8"/>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833" name="Rectangle 858"/>
              <p:cNvSpPr>
                <a:spLocks noChangeArrowheads="1"/>
              </p:cNvSpPr>
              <p:nvPr/>
            </p:nvSpPr>
            <p:spPr bwMode="auto">
              <a:xfrm>
                <a:off x="3633" y="2177"/>
                <a:ext cx="418" cy="8"/>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834" name="Line 859"/>
              <p:cNvSpPr>
                <a:spLocks noChangeShapeType="1"/>
              </p:cNvSpPr>
              <p:nvPr/>
            </p:nvSpPr>
            <p:spPr bwMode="auto">
              <a:xfrm>
                <a:off x="3633" y="2177"/>
                <a:ext cx="418"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835" name="Rectangle 860"/>
              <p:cNvSpPr>
                <a:spLocks noChangeArrowheads="1"/>
              </p:cNvSpPr>
              <p:nvPr/>
            </p:nvSpPr>
            <p:spPr bwMode="auto">
              <a:xfrm>
                <a:off x="4051" y="2177"/>
                <a:ext cx="1" cy="8"/>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836" name="Freeform 861"/>
              <p:cNvSpPr>
                <a:spLocks/>
              </p:cNvSpPr>
              <p:nvPr/>
            </p:nvSpPr>
            <p:spPr bwMode="auto">
              <a:xfrm>
                <a:off x="4051" y="2177"/>
                <a:ext cx="0" cy="8"/>
              </a:xfrm>
              <a:custGeom>
                <a:avLst/>
                <a:gdLst>
                  <a:gd name="T0" fmla="*/ 0 h 1"/>
                  <a:gd name="T1" fmla="*/ 0 h 1"/>
                  <a:gd name="T2" fmla="*/ 1 h 1"/>
                </a:gdLst>
                <a:ahLst/>
                <a:cxnLst>
                  <a:cxn ang="0">
                    <a:pos x="0" y="T0"/>
                  </a:cxn>
                  <a:cxn ang="0">
                    <a:pos x="0" y="T1"/>
                  </a:cxn>
                  <a:cxn ang="0">
                    <a:pos x="0" y="T2"/>
                  </a:cxn>
                </a:cxnLst>
                <a:rect l="0" t="0" r="r" b="b"/>
                <a:pathLst>
                  <a:path h="1">
                    <a:moveTo>
                      <a:pt x="0" y="0"/>
                    </a:moveTo>
                    <a:lnTo>
                      <a:pt x="0" y="0"/>
                    </a:lnTo>
                    <a:lnTo>
                      <a:pt x="0" y="1"/>
                    </a:lnTo>
                  </a:path>
                </a:pathLst>
              </a:custGeom>
              <a:noFill/>
              <a:ln w="0">
                <a:solidFill>
                  <a:srgbClr val="24282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837" name="Rectangle 862"/>
              <p:cNvSpPr>
                <a:spLocks noChangeArrowheads="1"/>
              </p:cNvSpPr>
              <p:nvPr/>
            </p:nvSpPr>
            <p:spPr bwMode="auto">
              <a:xfrm>
                <a:off x="4051" y="2177"/>
                <a:ext cx="1327" cy="8"/>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838" name="Line 863"/>
              <p:cNvSpPr>
                <a:spLocks noChangeShapeType="1"/>
              </p:cNvSpPr>
              <p:nvPr/>
            </p:nvSpPr>
            <p:spPr bwMode="auto">
              <a:xfrm>
                <a:off x="4051" y="2177"/>
                <a:ext cx="1327"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839" name="Rectangle 864"/>
              <p:cNvSpPr>
                <a:spLocks noChangeArrowheads="1"/>
              </p:cNvSpPr>
              <p:nvPr/>
            </p:nvSpPr>
            <p:spPr bwMode="auto">
              <a:xfrm>
                <a:off x="5378" y="2177"/>
                <a:ext cx="7" cy="8"/>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840" name="Line 865"/>
              <p:cNvSpPr>
                <a:spLocks noChangeShapeType="1"/>
              </p:cNvSpPr>
              <p:nvPr/>
            </p:nvSpPr>
            <p:spPr bwMode="auto">
              <a:xfrm>
                <a:off x="5378" y="2177"/>
                <a:ext cx="7"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841" name="Line 866"/>
              <p:cNvSpPr>
                <a:spLocks noChangeShapeType="1"/>
              </p:cNvSpPr>
              <p:nvPr/>
            </p:nvSpPr>
            <p:spPr bwMode="auto">
              <a:xfrm>
                <a:off x="5378" y="2177"/>
                <a:ext cx="0" cy="8"/>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842" name="Rectangle 867"/>
              <p:cNvSpPr>
                <a:spLocks noChangeArrowheads="1"/>
              </p:cNvSpPr>
              <p:nvPr/>
            </p:nvSpPr>
            <p:spPr bwMode="auto">
              <a:xfrm>
                <a:off x="1045" y="2185"/>
                <a:ext cx="1" cy="138"/>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843" name="Line 868"/>
              <p:cNvSpPr>
                <a:spLocks noChangeShapeType="1"/>
              </p:cNvSpPr>
              <p:nvPr/>
            </p:nvSpPr>
            <p:spPr bwMode="auto">
              <a:xfrm>
                <a:off x="1045" y="2185"/>
                <a:ext cx="0" cy="138"/>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844" name="Rectangle 869"/>
              <p:cNvSpPr>
                <a:spLocks noChangeArrowheads="1"/>
              </p:cNvSpPr>
              <p:nvPr/>
            </p:nvSpPr>
            <p:spPr bwMode="auto">
              <a:xfrm>
                <a:off x="1661" y="2185"/>
                <a:ext cx="7" cy="138"/>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845" name="Line 870"/>
              <p:cNvSpPr>
                <a:spLocks noChangeShapeType="1"/>
              </p:cNvSpPr>
              <p:nvPr/>
            </p:nvSpPr>
            <p:spPr bwMode="auto">
              <a:xfrm>
                <a:off x="1661" y="2185"/>
                <a:ext cx="0" cy="138"/>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846" name="Rectangle 871"/>
              <p:cNvSpPr>
                <a:spLocks noChangeArrowheads="1"/>
              </p:cNvSpPr>
              <p:nvPr/>
            </p:nvSpPr>
            <p:spPr bwMode="auto">
              <a:xfrm>
                <a:off x="2086" y="2185"/>
                <a:ext cx="7" cy="138"/>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847" name="Line 872"/>
              <p:cNvSpPr>
                <a:spLocks noChangeShapeType="1"/>
              </p:cNvSpPr>
              <p:nvPr/>
            </p:nvSpPr>
            <p:spPr bwMode="auto">
              <a:xfrm>
                <a:off x="2086" y="2185"/>
                <a:ext cx="0" cy="138"/>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848" name="Rectangle 873"/>
              <p:cNvSpPr>
                <a:spLocks noChangeArrowheads="1"/>
              </p:cNvSpPr>
              <p:nvPr/>
            </p:nvSpPr>
            <p:spPr bwMode="auto">
              <a:xfrm>
                <a:off x="3296" y="2185"/>
                <a:ext cx="1" cy="138"/>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849" name="Line 874"/>
              <p:cNvSpPr>
                <a:spLocks noChangeShapeType="1"/>
              </p:cNvSpPr>
              <p:nvPr/>
            </p:nvSpPr>
            <p:spPr bwMode="auto">
              <a:xfrm>
                <a:off x="3296" y="2185"/>
                <a:ext cx="0" cy="138"/>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850" name="Rectangle 875"/>
              <p:cNvSpPr>
                <a:spLocks noChangeArrowheads="1"/>
              </p:cNvSpPr>
              <p:nvPr/>
            </p:nvSpPr>
            <p:spPr bwMode="auto">
              <a:xfrm>
                <a:off x="3625" y="2185"/>
                <a:ext cx="8" cy="138"/>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851" name="Line 876"/>
              <p:cNvSpPr>
                <a:spLocks noChangeShapeType="1"/>
              </p:cNvSpPr>
              <p:nvPr/>
            </p:nvSpPr>
            <p:spPr bwMode="auto">
              <a:xfrm>
                <a:off x="3625" y="2185"/>
                <a:ext cx="0" cy="138"/>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852" name="Rectangle 877"/>
              <p:cNvSpPr>
                <a:spLocks noChangeArrowheads="1"/>
              </p:cNvSpPr>
              <p:nvPr/>
            </p:nvSpPr>
            <p:spPr bwMode="auto">
              <a:xfrm>
                <a:off x="4051" y="2185"/>
                <a:ext cx="1" cy="138"/>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853" name="Line 878"/>
              <p:cNvSpPr>
                <a:spLocks noChangeShapeType="1"/>
              </p:cNvSpPr>
              <p:nvPr/>
            </p:nvSpPr>
            <p:spPr bwMode="auto">
              <a:xfrm>
                <a:off x="4051" y="2185"/>
                <a:ext cx="0" cy="138"/>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854" name="Rectangle 879"/>
              <p:cNvSpPr>
                <a:spLocks noChangeArrowheads="1"/>
              </p:cNvSpPr>
              <p:nvPr/>
            </p:nvSpPr>
            <p:spPr bwMode="auto">
              <a:xfrm>
                <a:off x="5378" y="2185"/>
                <a:ext cx="7" cy="138"/>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855" name="Line 880"/>
              <p:cNvSpPr>
                <a:spLocks noChangeShapeType="1"/>
              </p:cNvSpPr>
              <p:nvPr/>
            </p:nvSpPr>
            <p:spPr bwMode="auto">
              <a:xfrm>
                <a:off x="5378" y="2185"/>
                <a:ext cx="0" cy="138"/>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856" name="Rectangle 881"/>
              <p:cNvSpPr>
                <a:spLocks noChangeArrowheads="1"/>
              </p:cNvSpPr>
              <p:nvPr/>
            </p:nvSpPr>
            <p:spPr bwMode="auto">
              <a:xfrm>
                <a:off x="1177" y="2323"/>
                <a:ext cx="202"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dirty="0" err="1">
                    <a:solidFill>
                      <a:srgbClr val="24282B"/>
                    </a:solidFill>
                    <a:latin typeface="Times New Roman" pitchFamily="18" charset="0"/>
                  </a:rPr>
                  <a:t>mul</a:t>
                </a:r>
                <a:endParaRPr lang="en-US" dirty="0">
                  <a:latin typeface="Arial" pitchFamily="34" charset="0"/>
                </a:endParaRPr>
              </a:p>
            </p:txBody>
          </p:sp>
          <p:sp>
            <p:nvSpPr>
              <p:cNvPr id="110857" name="Rectangle 882"/>
              <p:cNvSpPr>
                <a:spLocks noChangeArrowheads="1"/>
              </p:cNvSpPr>
              <p:nvPr/>
            </p:nvSpPr>
            <p:spPr bwMode="auto">
              <a:xfrm>
                <a:off x="1727" y="2323"/>
                <a:ext cx="323"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00010</a:t>
                </a:r>
                <a:endParaRPr lang="en-US">
                  <a:latin typeface="Arial" pitchFamily="34" charset="0"/>
                </a:endParaRPr>
              </a:p>
            </p:txBody>
          </p:sp>
          <p:sp>
            <p:nvSpPr>
              <p:cNvPr id="110858" name="Rectangle 883"/>
              <p:cNvSpPr>
                <a:spLocks noChangeArrowheads="1"/>
              </p:cNvSpPr>
              <p:nvPr/>
            </p:nvSpPr>
            <p:spPr bwMode="auto">
              <a:xfrm>
                <a:off x="2144" y="2323"/>
                <a:ext cx="101"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m</a:t>
                </a:r>
                <a:endParaRPr lang="en-US">
                  <a:latin typeface="Arial" pitchFamily="34" charset="0"/>
                </a:endParaRPr>
              </a:p>
            </p:txBody>
          </p:sp>
          <p:sp>
            <p:nvSpPr>
              <p:cNvPr id="110859" name="Rectangle 884"/>
              <p:cNvSpPr>
                <a:spLocks noChangeArrowheads="1"/>
              </p:cNvSpPr>
              <p:nvPr/>
            </p:nvSpPr>
            <p:spPr bwMode="auto">
              <a:xfrm>
                <a:off x="2232" y="2323"/>
                <a:ext cx="65"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u</a:t>
                </a:r>
                <a:endParaRPr lang="en-US">
                  <a:latin typeface="Arial" pitchFamily="34" charset="0"/>
                </a:endParaRPr>
              </a:p>
            </p:txBody>
          </p:sp>
          <p:sp>
            <p:nvSpPr>
              <p:cNvPr id="110860" name="Rectangle 885"/>
              <p:cNvSpPr>
                <a:spLocks noChangeArrowheads="1"/>
              </p:cNvSpPr>
              <p:nvPr/>
            </p:nvSpPr>
            <p:spPr bwMode="auto">
              <a:xfrm>
                <a:off x="2291" y="2323"/>
                <a:ext cx="36"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l</a:t>
                </a:r>
                <a:endParaRPr lang="en-US">
                  <a:latin typeface="Arial" pitchFamily="34" charset="0"/>
                </a:endParaRPr>
              </a:p>
            </p:txBody>
          </p:sp>
          <p:sp>
            <p:nvSpPr>
              <p:cNvPr id="110861" name="Rectangle 886"/>
              <p:cNvSpPr>
                <a:spLocks noChangeArrowheads="1"/>
              </p:cNvSpPr>
              <p:nvPr/>
            </p:nvSpPr>
            <p:spPr bwMode="auto">
              <a:xfrm>
                <a:off x="2357" y="2323"/>
                <a:ext cx="173"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rd, </a:t>
                </a:r>
                <a:endParaRPr lang="en-US">
                  <a:latin typeface="Arial" pitchFamily="34" charset="0"/>
                </a:endParaRPr>
              </a:p>
            </p:txBody>
          </p:sp>
          <p:sp>
            <p:nvSpPr>
              <p:cNvPr id="110862" name="Rectangle 887"/>
              <p:cNvSpPr>
                <a:spLocks noChangeArrowheads="1"/>
              </p:cNvSpPr>
              <p:nvPr/>
            </p:nvSpPr>
            <p:spPr bwMode="auto">
              <a:xfrm>
                <a:off x="2518" y="2323"/>
                <a:ext cx="15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rs1</a:t>
                </a:r>
                <a:endParaRPr lang="en-US">
                  <a:latin typeface="Arial" pitchFamily="34" charset="0"/>
                </a:endParaRPr>
              </a:p>
            </p:txBody>
          </p:sp>
          <p:sp>
            <p:nvSpPr>
              <p:cNvPr id="110863" name="Rectangle 888"/>
              <p:cNvSpPr>
                <a:spLocks noChangeArrowheads="1"/>
              </p:cNvSpPr>
              <p:nvPr/>
            </p:nvSpPr>
            <p:spPr bwMode="auto">
              <a:xfrm>
                <a:off x="2672" y="2323"/>
                <a:ext cx="585"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dirty="0">
                    <a:solidFill>
                      <a:srgbClr val="24282B"/>
                    </a:solidFill>
                    <a:latin typeface="Times New Roman" pitchFamily="18" charset="0"/>
                  </a:rPr>
                  <a:t>, (rs2/</a:t>
                </a:r>
                <a:r>
                  <a:rPr lang="en-US" sz="1600" dirty="0" err="1">
                    <a:solidFill>
                      <a:srgbClr val="24282B"/>
                    </a:solidFill>
                    <a:latin typeface="Times New Roman" pitchFamily="18" charset="0"/>
                  </a:rPr>
                  <a:t>imm</a:t>
                </a:r>
                <a:r>
                  <a:rPr lang="en-US" sz="1600" dirty="0">
                    <a:solidFill>
                      <a:srgbClr val="24282B"/>
                    </a:solidFill>
                    <a:latin typeface="Times New Roman" pitchFamily="18" charset="0"/>
                  </a:rPr>
                  <a:t>)</a:t>
                </a:r>
                <a:endParaRPr lang="en-US" dirty="0">
                  <a:latin typeface="Arial" pitchFamily="34" charset="0"/>
                </a:endParaRPr>
              </a:p>
            </p:txBody>
          </p:sp>
          <p:sp>
            <p:nvSpPr>
              <p:cNvPr id="110864" name="Rectangle 889"/>
              <p:cNvSpPr>
                <a:spLocks noChangeArrowheads="1"/>
              </p:cNvSpPr>
              <p:nvPr/>
            </p:nvSpPr>
            <p:spPr bwMode="auto">
              <a:xfrm>
                <a:off x="3354" y="2323"/>
                <a:ext cx="151"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asr</a:t>
                </a:r>
                <a:endParaRPr lang="en-US">
                  <a:latin typeface="Arial" pitchFamily="34" charset="0"/>
                </a:endParaRPr>
              </a:p>
            </p:txBody>
          </p:sp>
          <p:sp>
            <p:nvSpPr>
              <p:cNvPr id="110865" name="Rectangle 890"/>
              <p:cNvSpPr>
                <a:spLocks noChangeArrowheads="1"/>
              </p:cNvSpPr>
              <p:nvPr/>
            </p:nvSpPr>
            <p:spPr bwMode="auto">
              <a:xfrm>
                <a:off x="3691" y="2323"/>
                <a:ext cx="318"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01100</a:t>
                </a:r>
                <a:endParaRPr lang="en-US">
                  <a:latin typeface="Arial" pitchFamily="34" charset="0"/>
                </a:endParaRPr>
              </a:p>
            </p:txBody>
          </p:sp>
          <p:sp>
            <p:nvSpPr>
              <p:cNvPr id="110866" name="Rectangle 891"/>
              <p:cNvSpPr>
                <a:spLocks noChangeArrowheads="1"/>
              </p:cNvSpPr>
              <p:nvPr/>
            </p:nvSpPr>
            <p:spPr bwMode="auto">
              <a:xfrm>
                <a:off x="4109" y="2323"/>
                <a:ext cx="515"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asr rd, rs1</a:t>
                </a:r>
                <a:endParaRPr lang="en-US">
                  <a:latin typeface="Arial" pitchFamily="34" charset="0"/>
                </a:endParaRPr>
              </a:p>
            </p:txBody>
          </p:sp>
          <p:sp>
            <p:nvSpPr>
              <p:cNvPr id="110867" name="Rectangle 892"/>
              <p:cNvSpPr>
                <a:spLocks noChangeArrowheads="1"/>
              </p:cNvSpPr>
              <p:nvPr/>
            </p:nvSpPr>
            <p:spPr bwMode="auto">
              <a:xfrm>
                <a:off x="4586" y="2323"/>
                <a:ext cx="585"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 (rs2/imm)</a:t>
                </a:r>
                <a:endParaRPr lang="en-US">
                  <a:latin typeface="Arial" pitchFamily="34" charset="0"/>
                </a:endParaRPr>
              </a:p>
            </p:txBody>
          </p:sp>
          <p:sp>
            <p:nvSpPr>
              <p:cNvPr id="110868" name="Rectangle 893"/>
              <p:cNvSpPr>
                <a:spLocks noChangeArrowheads="1"/>
              </p:cNvSpPr>
              <p:nvPr/>
            </p:nvSpPr>
            <p:spPr bwMode="auto">
              <a:xfrm>
                <a:off x="1045" y="2323"/>
                <a:ext cx="1" cy="8"/>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869" name="Freeform 894"/>
              <p:cNvSpPr>
                <a:spLocks/>
              </p:cNvSpPr>
              <p:nvPr/>
            </p:nvSpPr>
            <p:spPr bwMode="auto">
              <a:xfrm>
                <a:off x="1045" y="2323"/>
                <a:ext cx="0" cy="8"/>
              </a:xfrm>
              <a:custGeom>
                <a:avLst/>
                <a:gdLst>
                  <a:gd name="T0" fmla="*/ 0 h 1"/>
                  <a:gd name="T1" fmla="*/ 0 h 1"/>
                  <a:gd name="T2" fmla="*/ 1 h 1"/>
                </a:gdLst>
                <a:ahLst/>
                <a:cxnLst>
                  <a:cxn ang="0">
                    <a:pos x="0" y="T0"/>
                  </a:cxn>
                  <a:cxn ang="0">
                    <a:pos x="0" y="T1"/>
                  </a:cxn>
                  <a:cxn ang="0">
                    <a:pos x="0" y="T2"/>
                  </a:cxn>
                </a:cxnLst>
                <a:rect l="0" t="0" r="r" b="b"/>
                <a:pathLst>
                  <a:path h="1">
                    <a:moveTo>
                      <a:pt x="0" y="0"/>
                    </a:moveTo>
                    <a:lnTo>
                      <a:pt x="0" y="0"/>
                    </a:lnTo>
                    <a:lnTo>
                      <a:pt x="0" y="1"/>
                    </a:lnTo>
                  </a:path>
                </a:pathLst>
              </a:custGeom>
              <a:noFill/>
              <a:ln w="0">
                <a:solidFill>
                  <a:srgbClr val="24282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870" name="Rectangle 895"/>
              <p:cNvSpPr>
                <a:spLocks noChangeArrowheads="1"/>
              </p:cNvSpPr>
              <p:nvPr/>
            </p:nvSpPr>
            <p:spPr bwMode="auto">
              <a:xfrm>
                <a:off x="1045" y="2323"/>
                <a:ext cx="616" cy="8"/>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871" name="Line 896"/>
              <p:cNvSpPr>
                <a:spLocks noChangeShapeType="1"/>
              </p:cNvSpPr>
              <p:nvPr/>
            </p:nvSpPr>
            <p:spPr bwMode="auto">
              <a:xfrm>
                <a:off x="1045" y="2323"/>
                <a:ext cx="616"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872" name="Rectangle 897"/>
              <p:cNvSpPr>
                <a:spLocks noChangeArrowheads="1"/>
              </p:cNvSpPr>
              <p:nvPr/>
            </p:nvSpPr>
            <p:spPr bwMode="auto">
              <a:xfrm>
                <a:off x="1661" y="2323"/>
                <a:ext cx="7" cy="8"/>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873" name="Line 898"/>
              <p:cNvSpPr>
                <a:spLocks noChangeShapeType="1"/>
              </p:cNvSpPr>
              <p:nvPr/>
            </p:nvSpPr>
            <p:spPr bwMode="auto">
              <a:xfrm>
                <a:off x="1661" y="2323"/>
                <a:ext cx="7"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874" name="Line 899"/>
              <p:cNvSpPr>
                <a:spLocks noChangeShapeType="1"/>
              </p:cNvSpPr>
              <p:nvPr/>
            </p:nvSpPr>
            <p:spPr bwMode="auto">
              <a:xfrm>
                <a:off x="1661" y="2323"/>
                <a:ext cx="0" cy="8"/>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875" name="Rectangle 900"/>
              <p:cNvSpPr>
                <a:spLocks noChangeArrowheads="1"/>
              </p:cNvSpPr>
              <p:nvPr/>
            </p:nvSpPr>
            <p:spPr bwMode="auto">
              <a:xfrm>
                <a:off x="1668" y="2323"/>
                <a:ext cx="418" cy="8"/>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876" name="Line 901"/>
              <p:cNvSpPr>
                <a:spLocks noChangeShapeType="1"/>
              </p:cNvSpPr>
              <p:nvPr/>
            </p:nvSpPr>
            <p:spPr bwMode="auto">
              <a:xfrm>
                <a:off x="1668" y="2323"/>
                <a:ext cx="418"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877" name="Rectangle 902"/>
              <p:cNvSpPr>
                <a:spLocks noChangeArrowheads="1"/>
              </p:cNvSpPr>
              <p:nvPr/>
            </p:nvSpPr>
            <p:spPr bwMode="auto">
              <a:xfrm>
                <a:off x="2086" y="2323"/>
                <a:ext cx="7" cy="8"/>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878" name="Line 903"/>
              <p:cNvSpPr>
                <a:spLocks noChangeShapeType="1"/>
              </p:cNvSpPr>
              <p:nvPr/>
            </p:nvSpPr>
            <p:spPr bwMode="auto">
              <a:xfrm>
                <a:off x="2086" y="2323"/>
                <a:ext cx="7"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879" name="Line 904"/>
              <p:cNvSpPr>
                <a:spLocks noChangeShapeType="1"/>
              </p:cNvSpPr>
              <p:nvPr/>
            </p:nvSpPr>
            <p:spPr bwMode="auto">
              <a:xfrm>
                <a:off x="2086" y="2323"/>
                <a:ext cx="0" cy="8"/>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880" name="Rectangle 905"/>
              <p:cNvSpPr>
                <a:spLocks noChangeArrowheads="1"/>
              </p:cNvSpPr>
              <p:nvPr/>
            </p:nvSpPr>
            <p:spPr bwMode="auto">
              <a:xfrm>
                <a:off x="2093" y="2323"/>
                <a:ext cx="1203" cy="8"/>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881" name="Line 906"/>
              <p:cNvSpPr>
                <a:spLocks noChangeShapeType="1"/>
              </p:cNvSpPr>
              <p:nvPr/>
            </p:nvSpPr>
            <p:spPr bwMode="auto">
              <a:xfrm>
                <a:off x="2093" y="2323"/>
                <a:ext cx="1203"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882" name="Rectangle 907"/>
              <p:cNvSpPr>
                <a:spLocks noChangeArrowheads="1"/>
              </p:cNvSpPr>
              <p:nvPr/>
            </p:nvSpPr>
            <p:spPr bwMode="auto">
              <a:xfrm>
                <a:off x="3296" y="2323"/>
                <a:ext cx="1" cy="8"/>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883" name="Freeform 908"/>
              <p:cNvSpPr>
                <a:spLocks/>
              </p:cNvSpPr>
              <p:nvPr/>
            </p:nvSpPr>
            <p:spPr bwMode="auto">
              <a:xfrm>
                <a:off x="3296" y="2323"/>
                <a:ext cx="0" cy="8"/>
              </a:xfrm>
              <a:custGeom>
                <a:avLst/>
                <a:gdLst>
                  <a:gd name="T0" fmla="*/ 0 h 1"/>
                  <a:gd name="T1" fmla="*/ 0 h 1"/>
                  <a:gd name="T2" fmla="*/ 1 h 1"/>
                </a:gdLst>
                <a:ahLst/>
                <a:cxnLst>
                  <a:cxn ang="0">
                    <a:pos x="0" y="T0"/>
                  </a:cxn>
                  <a:cxn ang="0">
                    <a:pos x="0" y="T1"/>
                  </a:cxn>
                  <a:cxn ang="0">
                    <a:pos x="0" y="T2"/>
                  </a:cxn>
                </a:cxnLst>
                <a:rect l="0" t="0" r="r" b="b"/>
                <a:pathLst>
                  <a:path h="1">
                    <a:moveTo>
                      <a:pt x="0" y="0"/>
                    </a:moveTo>
                    <a:lnTo>
                      <a:pt x="0" y="0"/>
                    </a:lnTo>
                    <a:lnTo>
                      <a:pt x="0" y="1"/>
                    </a:lnTo>
                  </a:path>
                </a:pathLst>
              </a:custGeom>
              <a:noFill/>
              <a:ln w="0">
                <a:solidFill>
                  <a:srgbClr val="24282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10222" name="Group 1110"/>
            <p:cNvGrpSpPr>
              <a:grpSpLocks/>
            </p:cNvGrpSpPr>
            <p:nvPr/>
          </p:nvGrpSpPr>
          <p:grpSpPr bwMode="auto">
            <a:xfrm>
              <a:off x="1045" y="2323"/>
              <a:ext cx="4340" cy="732"/>
              <a:chOff x="1045" y="2323"/>
              <a:chExt cx="4340" cy="732"/>
            </a:xfrm>
          </p:grpSpPr>
          <p:sp>
            <p:nvSpPr>
              <p:cNvPr id="110484" name="Rectangle 910"/>
              <p:cNvSpPr>
                <a:spLocks noChangeArrowheads="1"/>
              </p:cNvSpPr>
              <p:nvPr/>
            </p:nvSpPr>
            <p:spPr bwMode="auto">
              <a:xfrm>
                <a:off x="3296" y="2323"/>
                <a:ext cx="329" cy="8"/>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485" name="Line 911"/>
              <p:cNvSpPr>
                <a:spLocks noChangeShapeType="1"/>
              </p:cNvSpPr>
              <p:nvPr/>
            </p:nvSpPr>
            <p:spPr bwMode="auto">
              <a:xfrm>
                <a:off x="3296" y="2323"/>
                <a:ext cx="329"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486" name="Rectangle 912"/>
              <p:cNvSpPr>
                <a:spLocks noChangeArrowheads="1"/>
              </p:cNvSpPr>
              <p:nvPr/>
            </p:nvSpPr>
            <p:spPr bwMode="auto">
              <a:xfrm>
                <a:off x="3625" y="2323"/>
                <a:ext cx="8" cy="8"/>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487" name="Line 913"/>
              <p:cNvSpPr>
                <a:spLocks noChangeShapeType="1"/>
              </p:cNvSpPr>
              <p:nvPr/>
            </p:nvSpPr>
            <p:spPr bwMode="auto">
              <a:xfrm>
                <a:off x="3625" y="2323"/>
                <a:ext cx="8"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488" name="Line 914"/>
              <p:cNvSpPr>
                <a:spLocks noChangeShapeType="1"/>
              </p:cNvSpPr>
              <p:nvPr/>
            </p:nvSpPr>
            <p:spPr bwMode="auto">
              <a:xfrm>
                <a:off x="3625" y="2323"/>
                <a:ext cx="0" cy="8"/>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489" name="Rectangle 915"/>
              <p:cNvSpPr>
                <a:spLocks noChangeArrowheads="1"/>
              </p:cNvSpPr>
              <p:nvPr/>
            </p:nvSpPr>
            <p:spPr bwMode="auto">
              <a:xfrm>
                <a:off x="3633" y="2323"/>
                <a:ext cx="418" cy="8"/>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490" name="Line 916"/>
              <p:cNvSpPr>
                <a:spLocks noChangeShapeType="1"/>
              </p:cNvSpPr>
              <p:nvPr/>
            </p:nvSpPr>
            <p:spPr bwMode="auto">
              <a:xfrm>
                <a:off x="3633" y="2323"/>
                <a:ext cx="418"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491" name="Rectangle 917"/>
              <p:cNvSpPr>
                <a:spLocks noChangeArrowheads="1"/>
              </p:cNvSpPr>
              <p:nvPr/>
            </p:nvSpPr>
            <p:spPr bwMode="auto">
              <a:xfrm>
                <a:off x="4051" y="2323"/>
                <a:ext cx="1" cy="8"/>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492" name="Freeform 918"/>
              <p:cNvSpPr>
                <a:spLocks/>
              </p:cNvSpPr>
              <p:nvPr/>
            </p:nvSpPr>
            <p:spPr bwMode="auto">
              <a:xfrm>
                <a:off x="4051" y="2323"/>
                <a:ext cx="0" cy="8"/>
              </a:xfrm>
              <a:custGeom>
                <a:avLst/>
                <a:gdLst>
                  <a:gd name="T0" fmla="*/ 0 h 1"/>
                  <a:gd name="T1" fmla="*/ 0 h 1"/>
                  <a:gd name="T2" fmla="*/ 1 h 1"/>
                </a:gdLst>
                <a:ahLst/>
                <a:cxnLst>
                  <a:cxn ang="0">
                    <a:pos x="0" y="T0"/>
                  </a:cxn>
                  <a:cxn ang="0">
                    <a:pos x="0" y="T1"/>
                  </a:cxn>
                  <a:cxn ang="0">
                    <a:pos x="0" y="T2"/>
                  </a:cxn>
                </a:cxnLst>
                <a:rect l="0" t="0" r="r" b="b"/>
                <a:pathLst>
                  <a:path h="1">
                    <a:moveTo>
                      <a:pt x="0" y="0"/>
                    </a:moveTo>
                    <a:lnTo>
                      <a:pt x="0" y="0"/>
                    </a:lnTo>
                    <a:lnTo>
                      <a:pt x="0" y="1"/>
                    </a:lnTo>
                  </a:path>
                </a:pathLst>
              </a:custGeom>
              <a:noFill/>
              <a:ln w="0">
                <a:solidFill>
                  <a:srgbClr val="24282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493" name="Rectangle 919"/>
              <p:cNvSpPr>
                <a:spLocks noChangeArrowheads="1"/>
              </p:cNvSpPr>
              <p:nvPr/>
            </p:nvSpPr>
            <p:spPr bwMode="auto">
              <a:xfrm>
                <a:off x="4051" y="2323"/>
                <a:ext cx="1327" cy="8"/>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494" name="Line 920"/>
              <p:cNvSpPr>
                <a:spLocks noChangeShapeType="1"/>
              </p:cNvSpPr>
              <p:nvPr/>
            </p:nvSpPr>
            <p:spPr bwMode="auto">
              <a:xfrm>
                <a:off x="4051" y="2323"/>
                <a:ext cx="1327"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495" name="Rectangle 921"/>
              <p:cNvSpPr>
                <a:spLocks noChangeArrowheads="1"/>
              </p:cNvSpPr>
              <p:nvPr/>
            </p:nvSpPr>
            <p:spPr bwMode="auto">
              <a:xfrm>
                <a:off x="5378" y="2323"/>
                <a:ext cx="7" cy="8"/>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496" name="Line 922"/>
              <p:cNvSpPr>
                <a:spLocks noChangeShapeType="1"/>
              </p:cNvSpPr>
              <p:nvPr/>
            </p:nvSpPr>
            <p:spPr bwMode="auto">
              <a:xfrm>
                <a:off x="5378" y="2323"/>
                <a:ext cx="7"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497" name="Line 923"/>
              <p:cNvSpPr>
                <a:spLocks noChangeShapeType="1"/>
              </p:cNvSpPr>
              <p:nvPr/>
            </p:nvSpPr>
            <p:spPr bwMode="auto">
              <a:xfrm>
                <a:off x="5378" y="2323"/>
                <a:ext cx="0" cy="8"/>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498" name="Rectangle 924"/>
              <p:cNvSpPr>
                <a:spLocks noChangeArrowheads="1"/>
              </p:cNvSpPr>
              <p:nvPr/>
            </p:nvSpPr>
            <p:spPr bwMode="auto">
              <a:xfrm>
                <a:off x="1045" y="2331"/>
                <a:ext cx="1" cy="131"/>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499" name="Line 925"/>
              <p:cNvSpPr>
                <a:spLocks noChangeShapeType="1"/>
              </p:cNvSpPr>
              <p:nvPr/>
            </p:nvSpPr>
            <p:spPr bwMode="auto">
              <a:xfrm>
                <a:off x="1045" y="2331"/>
                <a:ext cx="0" cy="131"/>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500" name="Rectangle 926"/>
              <p:cNvSpPr>
                <a:spLocks noChangeArrowheads="1"/>
              </p:cNvSpPr>
              <p:nvPr/>
            </p:nvSpPr>
            <p:spPr bwMode="auto">
              <a:xfrm>
                <a:off x="1661" y="2331"/>
                <a:ext cx="7" cy="131"/>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501" name="Line 927"/>
              <p:cNvSpPr>
                <a:spLocks noChangeShapeType="1"/>
              </p:cNvSpPr>
              <p:nvPr/>
            </p:nvSpPr>
            <p:spPr bwMode="auto">
              <a:xfrm>
                <a:off x="1661" y="2331"/>
                <a:ext cx="0" cy="131"/>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502" name="Rectangle 928"/>
              <p:cNvSpPr>
                <a:spLocks noChangeArrowheads="1"/>
              </p:cNvSpPr>
              <p:nvPr/>
            </p:nvSpPr>
            <p:spPr bwMode="auto">
              <a:xfrm>
                <a:off x="2086" y="2331"/>
                <a:ext cx="7" cy="131"/>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503" name="Line 929"/>
              <p:cNvSpPr>
                <a:spLocks noChangeShapeType="1"/>
              </p:cNvSpPr>
              <p:nvPr/>
            </p:nvSpPr>
            <p:spPr bwMode="auto">
              <a:xfrm>
                <a:off x="2086" y="2331"/>
                <a:ext cx="0" cy="131"/>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504" name="Rectangle 930"/>
              <p:cNvSpPr>
                <a:spLocks noChangeArrowheads="1"/>
              </p:cNvSpPr>
              <p:nvPr/>
            </p:nvSpPr>
            <p:spPr bwMode="auto">
              <a:xfrm>
                <a:off x="3296" y="2331"/>
                <a:ext cx="1" cy="131"/>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505" name="Line 931"/>
              <p:cNvSpPr>
                <a:spLocks noChangeShapeType="1"/>
              </p:cNvSpPr>
              <p:nvPr/>
            </p:nvSpPr>
            <p:spPr bwMode="auto">
              <a:xfrm>
                <a:off x="3296" y="2331"/>
                <a:ext cx="0" cy="131"/>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506" name="Rectangle 932"/>
              <p:cNvSpPr>
                <a:spLocks noChangeArrowheads="1"/>
              </p:cNvSpPr>
              <p:nvPr/>
            </p:nvSpPr>
            <p:spPr bwMode="auto">
              <a:xfrm>
                <a:off x="3625" y="2331"/>
                <a:ext cx="8" cy="131"/>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507" name="Line 933"/>
              <p:cNvSpPr>
                <a:spLocks noChangeShapeType="1"/>
              </p:cNvSpPr>
              <p:nvPr/>
            </p:nvSpPr>
            <p:spPr bwMode="auto">
              <a:xfrm>
                <a:off x="3625" y="2331"/>
                <a:ext cx="0" cy="131"/>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508" name="Rectangle 934"/>
              <p:cNvSpPr>
                <a:spLocks noChangeArrowheads="1"/>
              </p:cNvSpPr>
              <p:nvPr/>
            </p:nvSpPr>
            <p:spPr bwMode="auto">
              <a:xfrm>
                <a:off x="4051" y="2331"/>
                <a:ext cx="1" cy="131"/>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509" name="Line 935"/>
              <p:cNvSpPr>
                <a:spLocks noChangeShapeType="1"/>
              </p:cNvSpPr>
              <p:nvPr/>
            </p:nvSpPr>
            <p:spPr bwMode="auto">
              <a:xfrm>
                <a:off x="4051" y="2331"/>
                <a:ext cx="0" cy="131"/>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510" name="Rectangle 936"/>
              <p:cNvSpPr>
                <a:spLocks noChangeArrowheads="1"/>
              </p:cNvSpPr>
              <p:nvPr/>
            </p:nvSpPr>
            <p:spPr bwMode="auto">
              <a:xfrm>
                <a:off x="5378" y="2331"/>
                <a:ext cx="7" cy="131"/>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511" name="Line 937"/>
              <p:cNvSpPr>
                <a:spLocks noChangeShapeType="1"/>
              </p:cNvSpPr>
              <p:nvPr/>
            </p:nvSpPr>
            <p:spPr bwMode="auto">
              <a:xfrm>
                <a:off x="5378" y="2331"/>
                <a:ext cx="0" cy="131"/>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512" name="Rectangle 938"/>
              <p:cNvSpPr>
                <a:spLocks noChangeArrowheads="1"/>
              </p:cNvSpPr>
              <p:nvPr/>
            </p:nvSpPr>
            <p:spPr bwMode="auto">
              <a:xfrm>
                <a:off x="1177" y="2469"/>
                <a:ext cx="166"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dirty="0">
                    <a:solidFill>
                      <a:srgbClr val="24282B"/>
                    </a:solidFill>
                    <a:latin typeface="Times New Roman" pitchFamily="18" charset="0"/>
                  </a:rPr>
                  <a:t>div</a:t>
                </a:r>
                <a:endParaRPr lang="en-US" dirty="0">
                  <a:latin typeface="Arial" pitchFamily="34" charset="0"/>
                </a:endParaRPr>
              </a:p>
            </p:txBody>
          </p:sp>
          <p:sp>
            <p:nvSpPr>
              <p:cNvPr id="110513" name="Rectangle 939"/>
              <p:cNvSpPr>
                <a:spLocks noChangeArrowheads="1"/>
              </p:cNvSpPr>
              <p:nvPr/>
            </p:nvSpPr>
            <p:spPr bwMode="auto">
              <a:xfrm>
                <a:off x="1309" y="2469"/>
                <a:ext cx="0"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endParaRPr lang="en-US" dirty="0">
                  <a:latin typeface="Arial" pitchFamily="34" charset="0"/>
                </a:endParaRPr>
              </a:p>
            </p:txBody>
          </p:sp>
          <p:sp>
            <p:nvSpPr>
              <p:cNvPr id="110514" name="Rectangle 940"/>
              <p:cNvSpPr>
                <a:spLocks noChangeArrowheads="1"/>
              </p:cNvSpPr>
              <p:nvPr/>
            </p:nvSpPr>
            <p:spPr bwMode="auto">
              <a:xfrm>
                <a:off x="1727" y="2469"/>
                <a:ext cx="318"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00011</a:t>
                </a:r>
                <a:endParaRPr lang="en-US">
                  <a:latin typeface="Arial" pitchFamily="34" charset="0"/>
                </a:endParaRPr>
              </a:p>
            </p:txBody>
          </p:sp>
          <p:sp>
            <p:nvSpPr>
              <p:cNvPr id="110515" name="Rectangle 941"/>
              <p:cNvSpPr>
                <a:spLocks noChangeArrowheads="1"/>
              </p:cNvSpPr>
              <p:nvPr/>
            </p:nvSpPr>
            <p:spPr bwMode="auto">
              <a:xfrm>
                <a:off x="2144" y="2469"/>
                <a:ext cx="101"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di</a:t>
                </a:r>
                <a:endParaRPr lang="en-US">
                  <a:latin typeface="Arial" pitchFamily="34" charset="0"/>
                </a:endParaRPr>
              </a:p>
            </p:txBody>
          </p:sp>
          <p:sp>
            <p:nvSpPr>
              <p:cNvPr id="110516" name="Rectangle 942"/>
              <p:cNvSpPr>
                <a:spLocks noChangeArrowheads="1"/>
              </p:cNvSpPr>
              <p:nvPr/>
            </p:nvSpPr>
            <p:spPr bwMode="auto">
              <a:xfrm>
                <a:off x="2232" y="2469"/>
                <a:ext cx="270"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v rd, </a:t>
                </a:r>
                <a:endParaRPr lang="en-US">
                  <a:latin typeface="Arial" pitchFamily="34" charset="0"/>
                </a:endParaRPr>
              </a:p>
            </p:txBody>
          </p:sp>
          <p:sp>
            <p:nvSpPr>
              <p:cNvPr id="110517" name="Rectangle 943"/>
              <p:cNvSpPr>
                <a:spLocks noChangeArrowheads="1"/>
              </p:cNvSpPr>
              <p:nvPr/>
            </p:nvSpPr>
            <p:spPr bwMode="auto">
              <a:xfrm>
                <a:off x="2489" y="2469"/>
                <a:ext cx="15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dirty="0">
                    <a:solidFill>
                      <a:srgbClr val="24282B"/>
                    </a:solidFill>
                    <a:latin typeface="Times New Roman" pitchFamily="18" charset="0"/>
                  </a:rPr>
                  <a:t>rs1</a:t>
                </a:r>
                <a:endParaRPr lang="en-US" dirty="0">
                  <a:latin typeface="Arial" pitchFamily="34" charset="0"/>
                </a:endParaRPr>
              </a:p>
            </p:txBody>
          </p:sp>
          <p:sp>
            <p:nvSpPr>
              <p:cNvPr id="110518" name="Rectangle 944"/>
              <p:cNvSpPr>
                <a:spLocks noChangeArrowheads="1"/>
              </p:cNvSpPr>
              <p:nvPr/>
            </p:nvSpPr>
            <p:spPr bwMode="auto">
              <a:xfrm>
                <a:off x="2636" y="2469"/>
                <a:ext cx="585"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dirty="0">
                    <a:solidFill>
                      <a:srgbClr val="24282B"/>
                    </a:solidFill>
                    <a:latin typeface="Times New Roman" pitchFamily="18" charset="0"/>
                  </a:rPr>
                  <a:t>, (rs2/</a:t>
                </a:r>
                <a:r>
                  <a:rPr lang="en-US" sz="1600" dirty="0" err="1">
                    <a:solidFill>
                      <a:srgbClr val="24282B"/>
                    </a:solidFill>
                    <a:latin typeface="Times New Roman" pitchFamily="18" charset="0"/>
                  </a:rPr>
                  <a:t>imm</a:t>
                </a:r>
                <a:r>
                  <a:rPr lang="en-US" sz="1600" dirty="0">
                    <a:solidFill>
                      <a:srgbClr val="24282B"/>
                    </a:solidFill>
                    <a:latin typeface="Times New Roman" pitchFamily="18" charset="0"/>
                  </a:rPr>
                  <a:t>)</a:t>
                </a:r>
                <a:endParaRPr lang="en-US" dirty="0">
                  <a:latin typeface="Arial" pitchFamily="34" charset="0"/>
                </a:endParaRPr>
              </a:p>
            </p:txBody>
          </p:sp>
          <p:sp>
            <p:nvSpPr>
              <p:cNvPr id="110519" name="Rectangle 945"/>
              <p:cNvSpPr>
                <a:spLocks noChangeArrowheads="1"/>
              </p:cNvSpPr>
              <p:nvPr/>
            </p:nvSpPr>
            <p:spPr bwMode="auto">
              <a:xfrm>
                <a:off x="3354" y="2469"/>
                <a:ext cx="19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nop</a:t>
                </a:r>
                <a:endParaRPr lang="en-US">
                  <a:latin typeface="Arial" pitchFamily="34" charset="0"/>
                </a:endParaRPr>
              </a:p>
            </p:txBody>
          </p:sp>
          <p:sp>
            <p:nvSpPr>
              <p:cNvPr id="110520" name="Rectangle 946"/>
              <p:cNvSpPr>
                <a:spLocks noChangeArrowheads="1"/>
              </p:cNvSpPr>
              <p:nvPr/>
            </p:nvSpPr>
            <p:spPr bwMode="auto">
              <a:xfrm>
                <a:off x="3691" y="2469"/>
                <a:ext cx="318"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01101</a:t>
                </a:r>
                <a:endParaRPr lang="en-US">
                  <a:latin typeface="Arial" pitchFamily="34" charset="0"/>
                </a:endParaRPr>
              </a:p>
            </p:txBody>
          </p:sp>
          <p:sp>
            <p:nvSpPr>
              <p:cNvPr id="110521" name="Rectangle 947"/>
              <p:cNvSpPr>
                <a:spLocks noChangeArrowheads="1"/>
              </p:cNvSpPr>
              <p:nvPr/>
            </p:nvSpPr>
            <p:spPr bwMode="auto">
              <a:xfrm>
                <a:off x="4109" y="2469"/>
                <a:ext cx="19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nop</a:t>
                </a:r>
                <a:endParaRPr lang="en-US">
                  <a:latin typeface="Arial" pitchFamily="34" charset="0"/>
                </a:endParaRPr>
              </a:p>
            </p:txBody>
          </p:sp>
          <p:sp>
            <p:nvSpPr>
              <p:cNvPr id="110522" name="Rectangle 948"/>
              <p:cNvSpPr>
                <a:spLocks noChangeArrowheads="1"/>
              </p:cNvSpPr>
              <p:nvPr/>
            </p:nvSpPr>
            <p:spPr bwMode="auto">
              <a:xfrm>
                <a:off x="1045" y="2462"/>
                <a:ext cx="1" cy="1"/>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523" name="Freeform 949"/>
              <p:cNvSpPr>
                <a:spLocks/>
              </p:cNvSpPr>
              <p:nvPr/>
            </p:nvSpPr>
            <p:spPr bwMode="auto">
              <a:xfrm>
                <a:off x="1045" y="246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24282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524" name="Rectangle 950"/>
              <p:cNvSpPr>
                <a:spLocks noChangeArrowheads="1"/>
              </p:cNvSpPr>
              <p:nvPr/>
            </p:nvSpPr>
            <p:spPr bwMode="auto">
              <a:xfrm>
                <a:off x="1045" y="2462"/>
                <a:ext cx="616" cy="1"/>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525" name="Line 951"/>
              <p:cNvSpPr>
                <a:spLocks noChangeShapeType="1"/>
              </p:cNvSpPr>
              <p:nvPr/>
            </p:nvSpPr>
            <p:spPr bwMode="auto">
              <a:xfrm>
                <a:off x="1045" y="2462"/>
                <a:ext cx="616"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526" name="Rectangle 952"/>
              <p:cNvSpPr>
                <a:spLocks noChangeArrowheads="1"/>
              </p:cNvSpPr>
              <p:nvPr/>
            </p:nvSpPr>
            <p:spPr bwMode="auto">
              <a:xfrm>
                <a:off x="1661" y="2462"/>
                <a:ext cx="7" cy="1"/>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527" name="Line 953"/>
              <p:cNvSpPr>
                <a:spLocks noChangeShapeType="1"/>
              </p:cNvSpPr>
              <p:nvPr/>
            </p:nvSpPr>
            <p:spPr bwMode="auto">
              <a:xfrm>
                <a:off x="1661" y="2462"/>
                <a:ext cx="7"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528" name="Line 954"/>
              <p:cNvSpPr>
                <a:spLocks noChangeShapeType="1"/>
              </p:cNvSpPr>
              <p:nvPr/>
            </p:nvSpPr>
            <p:spPr bwMode="auto">
              <a:xfrm>
                <a:off x="1661" y="2462"/>
                <a:ext cx="0"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529" name="Rectangle 955"/>
              <p:cNvSpPr>
                <a:spLocks noChangeArrowheads="1"/>
              </p:cNvSpPr>
              <p:nvPr/>
            </p:nvSpPr>
            <p:spPr bwMode="auto">
              <a:xfrm>
                <a:off x="1668" y="2462"/>
                <a:ext cx="418" cy="1"/>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530" name="Line 956"/>
              <p:cNvSpPr>
                <a:spLocks noChangeShapeType="1"/>
              </p:cNvSpPr>
              <p:nvPr/>
            </p:nvSpPr>
            <p:spPr bwMode="auto">
              <a:xfrm>
                <a:off x="1668" y="2462"/>
                <a:ext cx="418"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531" name="Rectangle 957"/>
              <p:cNvSpPr>
                <a:spLocks noChangeArrowheads="1"/>
              </p:cNvSpPr>
              <p:nvPr/>
            </p:nvSpPr>
            <p:spPr bwMode="auto">
              <a:xfrm>
                <a:off x="2086" y="2462"/>
                <a:ext cx="7" cy="1"/>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532" name="Line 958"/>
              <p:cNvSpPr>
                <a:spLocks noChangeShapeType="1"/>
              </p:cNvSpPr>
              <p:nvPr/>
            </p:nvSpPr>
            <p:spPr bwMode="auto">
              <a:xfrm>
                <a:off x="2086" y="2462"/>
                <a:ext cx="7"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533" name="Line 959"/>
              <p:cNvSpPr>
                <a:spLocks noChangeShapeType="1"/>
              </p:cNvSpPr>
              <p:nvPr/>
            </p:nvSpPr>
            <p:spPr bwMode="auto">
              <a:xfrm>
                <a:off x="2086" y="2462"/>
                <a:ext cx="0"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534" name="Rectangle 960"/>
              <p:cNvSpPr>
                <a:spLocks noChangeArrowheads="1"/>
              </p:cNvSpPr>
              <p:nvPr/>
            </p:nvSpPr>
            <p:spPr bwMode="auto">
              <a:xfrm>
                <a:off x="2093" y="2462"/>
                <a:ext cx="1203" cy="1"/>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535" name="Line 961"/>
              <p:cNvSpPr>
                <a:spLocks noChangeShapeType="1"/>
              </p:cNvSpPr>
              <p:nvPr/>
            </p:nvSpPr>
            <p:spPr bwMode="auto">
              <a:xfrm>
                <a:off x="2093" y="2462"/>
                <a:ext cx="1203"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536" name="Rectangle 962"/>
              <p:cNvSpPr>
                <a:spLocks noChangeArrowheads="1"/>
              </p:cNvSpPr>
              <p:nvPr/>
            </p:nvSpPr>
            <p:spPr bwMode="auto">
              <a:xfrm>
                <a:off x="3296" y="2462"/>
                <a:ext cx="1" cy="1"/>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537" name="Freeform 963"/>
              <p:cNvSpPr>
                <a:spLocks/>
              </p:cNvSpPr>
              <p:nvPr/>
            </p:nvSpPr>
            <p:spPr bwMode="auto">
              <a:xfrm>
                <a:off x="3296" y="246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24282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538" name="Rectangle 964"/>
              <p:cNvSpPr>
                <a:spLocks noChangeArrowheads="1"/>
              </p:cNvSpPr>
              <p:nvPr/>
            </p:nvSpPr>
            <p:spPr bwMode="auto">
              <a:xfrm>
                <a:off x="3296" y="2462"/>
                <a:ext cx="329" cy="1"/>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539" name="Line 965"/>
              <p:cNvSpPr>
                <a:spLocks noChangeShapeType="1"/>
              </p:cNvSpPr>
              <p:nvPr/>
            </p:nvSpPr>
            <p:spPr bwMode="auto">
              <a:xfrm>
                <a:off x="3296" y="2462"/>
                <a:ext cx="329"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540" name="Rectangle 966"/>
              <p:cNvSpPr>
                <a:spLocks noChangeArrowheads="1"/>
              </p:cNvSpPr>
              <p:nvPr/>
            </p:nvSpPr>
            <p:spPr bwMode="auto">
              <a:xfrm>
                <a:off x="3625" y="2462"/>
                <a:ext cx="8" cy="1"/>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541" name="Line 967"/>
              <p:cNvSpPr>
                <a:spLocks noChangeShapeType="1"/>
              </p:cNvSpPr>
              <p:nvPr/>
            </p:nvSpPr>
            <p:spPr bwMode="auto">
              <a:xfrm>
                <a:off x="3625" y="2462"/>
                <a:ext cx="8"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542" name="Line 968"/>
              <p:cNvSpPr>
                <a:spLocks noChangeShapeType="1"/>
              </p:cNvSpPr>
              <p:nvPr/>
            </p:nvSpPr>
            <p:spPr bwMode="auto">
              <a:xfrm>
                <a:off x="3625" y="2462"/>
                <a:ext cx="0"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543" name="Rectangle 969"/>
              <p:cNvSpPr>
                <a:spLocks noChangeArrowheads="1"/>
              </p:cNvSpPr>
              <p:nvPr/>
            </p:nvSpPr>
            <p:spPr bwMode="auto">
              <a:xfrm>
                <a:off x="3633" y="2462"/>
                <a:ext cx="418" cy="1"/>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544" name="Line 970"/>
              <p:cNvSpPr>
                <a:spLocks noChangeShapeType="1"/>
              </p:cNvSpPr>
              <p:nvPr/>
            </p:nvSpPr>
            <p:spPr bwMode="auto">
              <a:xfrm>
                <a:off x="3633" y="2462"/>
                <a:ext cx="418"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545" name="Rectangle 971"/>
              <p:cNvSpPr>
                <a:spLocks noChangeArrowheads="1"/>
              </p:cNvSpPr>
              <p:nvPr/>
            </p:nvSpPr>
            <p:spPr bwMode="auto">
              <a:xfrm>
                <a:off x="4051" y="2462"/>
                <a:ext cx="1" cy="1"/>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546" name="Freeform 972"/>
              <p:cNvSpPr>
                <a:spLocks/>
              </p:cNvSpPr>
              <p:nvPr/>
            </p:nvSpPr>
            <p:spPr bwMode="auto">
              <a:xfrm>
                <a:off x="4051" y="246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24282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547" name="Rectangle 973"/>
              <p:cNvSpPr>
                <a:spLocks noChangeArrowheads="1"/>
              </p:cNvSpPr>
              <p:nvPr/>
            </p:nvSpPr>
            <p:spPr bwMode="auto">
              <a:xfrm>
                <a:off x="4051" y="2462"/>
                <a:ext cx="1327" cy="1"/>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548" name="Line 974"/>
              <p:cNvSpPr>
                <a:spLocks noChangeShapeType="1"/>
              </p:cNvSpPr>
              <p:nvPr/>
            </p:nvSpPr>
            <p:spPr bwMode="auto">
              <a:xfrm>
                <a:off x="4051" y="2462"/>
                <a:ext cx="1327"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549" name="Rectangle 975"/>
              <p:cNvSpPr>
                <a:spLocks noChangeArrowheads="1"/>
              </p:cNvSpPr>
              <p:nvPr/>
            </p:nvSpPr>
            <p:spPr bwMode="auto">
              <a:xfrm>
                <a:off x="5378" y="2462"/>
                <a:ext cx="7" cy="1"/>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550" name="Line 976"/>
              <p:cNvSpPr>
                <a:spLocks noChangeShapeType="1"/>
              </p:cNvSpPr>
              <p:nvPr/>
            </p:nvSpPr>
            <p:spPr bwMode="auto">
              <a:xfrm>
                <a:off x="5378" y="2462"/>
                <a:ext cx="7"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551" name="Line 977"/>
              <p:cNvSpPr>
                <a:spLocks noChangeShapeType="1"/>
              </p:cNvSpPr>
              <p:nvPr/>
            </p:nvSpPr>
            <p:spPr bwMode="auto">
              <a:xfrm>
                <a:off x="5378" y="2462"/>
                <a:ext cx="0"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552" name="Rectangle 978"/>
              <p:cNvSpPr>
                <a:spLocks noChangeArrowheads="1"/>
              </p:cNvSpPr>
              <p:nvPr/>
            </p:nvSpPr>
            <p:spPr bwMode="auto">
              <a:xfrm>
                <a:off x="1045" y="2462"/>
                <a:ext cx="1" cy="146"/>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553" name="Line 979"/>
              <p:cNvSpPr>
                <a:spLocks noChangeShapeType="1"/>
              </p:cNvSpPr>
              <p:nvPr/>
            </p:nvSpPr>
            <p:spPr bwMode="auto">
              <a:xfrm>
                <a:off x="1045" y="2462"/>
                <a:ext cx="0" cy="146"/>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554" name="Rectangle 980"/>
              <p:cNvSpPr>
                <a:spLocks noChangeArrowheads="1"/>
              </p:cNvSpPr>
              <p:nvPr/>
            </p:nvSpPr>
            <p:spPr bwMode="auto">
              <a:xfrm>
                <a:off x="1661" y="2462"/>
                <a:ext cx="7" cy="146"/>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555" name="Line 981"/>
              <p:cNvSpPr>
                <a:spLocks noChangeShapeType="1"/>
              </p:cNvSpPr>
              <p:nvPr/>
            </p:nvSpPr>
            <p:spPr bwMode="auto">
              <a:xfrm>
                <a:off x="1661" y="2462"/>
                <a:ext cx="0" cy="146"/>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556" name="Rectangle 982"/>
              <p:cNvSpPr>
                <a:spLocks noChangeArrowheads="1"/>
              </p:cNvSpPr>
              <p:nvPr/>
            </p:nvSpPr>
            <p:spPr bwMode="auto">
              <a:xfrm>
                <a:off x="2086" y="2462"/>
                <a:ext cx="7" cy="146"/>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557" name="Line 983"/>
              <p:cNvSpPr>
                <a:spLocks noChangeShapeType="1"/>
              </p:cNvSpPr>
              <p:nvPr/>
            </p:nvSpPr>
            <p:spPr bwMode="auto">
              <a:xfrm>
                <a:off x="2086" y="2462"/>
                <a:ext cx="0" cy="146"/>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558" name="Rectangle 984"/>
              <p:cNvSpPr>
                <a:spLocks noChangeArrowheads="1"/>
              </p:cNvSpPr>
              <p:nvPr/>
            </p:nvSpPr>
            <p:spPr bwMode="auto">
              <a:xfrm>
                <a:off x="3296" y="2462"/>
                <a:ext cx="1" cy="146"/>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559" name="Line 985"/>
              <p:cNvSpPr>
                <a:spLocks noChangeShapeType="1"/>
              </p:cNvSpPr>
              <p:nvPr/>
            </p:nvSpPr>
            <p:spPr bwMode="auto">
              <a:xfrm>
                <a:off x="3296" y="2462"/>
                <a:ext cx="0" cy="146"/>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560" name="Rectangle 986"/>
              <p:cNvSpPr>
                <a:spLocks noChangeArrowheads="1"/>
              </p:cNvSpPr>
              <p:nvPr/>
            </p:nvSpPr>
            <p:spPr bwMode="auto">
              <a:xfrm>
                <a:off x="3625" y="2462"/>
                <a:ext cx="8" cy="146"/>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561" name="Line 987"/>
              <p:cNvSpPr>
                <a:spLocks noChangeShapeType="1"/>
              </p:cNvSpPr>
              <p:nvPr/>
            </p:nvSpPr>
            <p:spPr bwMode="auto">
              <a:xfrm>
                <a:off x="3625" y="2462"/>
                <a:ext cx="0" cy="146"/>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562" name="Rectangle 988"/>
              <p:cNvSpPr>
                <a:spLocks noChangeArrowheads="1"/>
              </p:cNvSpPr>
              <p:nvPr/>
            </p:nvSpPr>
            <p:spPr bwMode="auto">
              <a:xfrm>
                <a:off x="4051" y="2462"/>
                <a:ext cx="1" cy="146"/>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563" name="Line 989"/>
              <p:cNvSpPr>
                <a:spLocks noChangeShapeType="1"/>
              </p:cNvSpPr>
              <p:nvPr/>
            </p:nvSpPr>
            <p:spPr bwMode="auto">
              <a:xfrm>
                <a:off x="4051" y="2462"/>
                <a:ext cx="0" cy="146"/>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564" name="Rectangle 990"/>
              <p:cNvSpPr>
                <a:spLocks noChangeArrowheads="1"/>
              </p:cNvSpPr>
              <p:nvPr/>
            </p:nvSpPr>
            <p:spPr bwMode="auto">
              <a:xfrm>
                <a:off x="5378" y="2462"/>
                <a:ext cx="7" cy="146"/>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565" name="Line 991"/>
              <p:cNvSpPr>
                <a:spLocks noChangeShapeType="1"/>
              </p:cNvSpPr>
              <p:nvPr/>
            </p:nvSpPr>
            <p:spPr bwMode="auto">
              <a:xfrm>
                <a:off x="5378" y="2462"/>
                <a:ext cx="0" cy="146"/>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566" name="Rectangle 992"/>
              <p:cNvSpPr>
                <a:spLocks noChangeArrowheads="1"/>
              </p:cNvSpPr>
              <p:nvPr/>
            </p:nvSpPr>
            <p:spPr bwMode="auto">
              <a:xfrm>
                <a:off x="1177" y="2608"/>
                <a:ext cx="230"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mod</a:t>
                </a:r>
                <a:endParaRPr lang="en-US">
                  <a:latin typeface="Arial" pitchFamily="34" charset="0"/>
                </a:endParaRPr>
              </a:p>
            </p:txBody>
          </p:sp>
          <p:sp>
            <p:nvSpPr>
              <p:cNvPr id="110567" name="Rectangle 993"/>
              <p:cNvSpPr>
                <a:spLocks noChangeArrowheads="1"/>
              </p:cNvSpPr>
              <p:nvPr/>
            </p:nvSpPr>
            <p:spPr bwMode="auto">
              <a:xfrm>
                <a:off x="1727" y="2608"/>
                <a:ext cx="323"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00100</a:t>
                </a:r>
                <a:endParaRPr lang="en-US">
                  <a:latin typeface="Arial" pitchFamily="34" charset="0"/>
                </a:endParaRPr>
              </a:p>
            </p:txBody>
          </p:sp>
          <p:sp>
            <p:nvSpPr>
              <p:cNvPr id="110568" name="Rectangle 994"/>
              <p:cNvSpPr>
                <a:spLocks noChangeArrowheads="1"/>
              </p:cNvSpPr>
              <p:nvPr/>
            </p:nvSpPr>
            <p:spPr bwMode="auto">
              <a:xfrm>
                <a:off x="2144" y="2608"/>
                <a:ext cx="263"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mod </a:t>
                </a:r>
                <a:endParaRPr lang="en-US">
                  <a:latin typeface="Arial" pitchFamily="34" charset="0"/>
                </a:endParaRPr>
              </a:p>
            </p:txBody>
          </p:sp>
          <p:sp>
            <p:nvSpPr>
              <p:cNvPr id="110569" name="Rectangle 995"/>
              <p:cNvSpPr>
                <a:spLocks noChangeArrowheads="1"/>
              </p:cNvSpPr>
              <p:nvPr/>
            </p:nvSpPr>
            <p:spPr bwMode="auto">
              <a:xfrm>
                <a:off x="2386" y="2608"/>
                <a:ext cx="173"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rd, </a:t>
                </a:r>
                <a:endParaRPr lang="en-US">
                  <a:latin typeface="Arial" pitchFamily="34" charset="0"/>
                </a:endParaRPr>
              </a:p>
            </p:txBody>
          </p:sp>
          <p:sp>
            <p:nvSpPr>
              <p:cNvPr id="110570" name="Rectangle 996"/>
              <p:cNvSpPr>
                <a:spLocks noChangeArrowheads="1"/>
              </p:cNvSpPr>
              <p:nvPr/>
            </p:nvSpPr>
            <p:spPr bwMode="auto">
              <a:xfrm>
                <a:off x="2548" y="2608"/>
                <a:ext cx="15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rs1</a:t>
                </a:r>
                <a:endParaRPr lang="en-US">
                  <a:latin typeface="Arial" pitchFamily="34" charset="0"/>
                </a:endParaRPr>
              </a:p>
            </p:txBody>
          </p:sp>
          <p:sp>
            <p:nvSpPr>
              <p:cNvPr id="110571" name="Rectangle 997"/>
              <p:cNvSpPr>
                <a:spLocks noChangeArrowheads="1"/>
              </p:cNvSpPr>
              <p:nvPr/>
            </p:nvSpPr>
            <p:spPr bwMode="auto">
              <a:xfrm>
                <a:off x="2694" y="2608"/>
                <a:ext cx="33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 (rs2/i</a:t>
                </a:r>
                <a:endParaRPr lang="en-US">
                  <a:latin typeface="Arial" pitchFamily="34" charset="0"/>
                </a:endParaRPr>
              </a:p>
            </p:txBody>
          </p:sp>
          <p:sp>
            <p:nvSpPr>
              <p:cNvPr id="110572" name="Rectangle 998"/>
              <p:cNvSpPr>
                <a:spLocks noChangeArrowheads="1"/>
              </p:cNvSpPr>
              <p:nvPr/>
            </p:nvSpPr>
            <p:spPr bwMode="auto">
              <a:xfrm>
                <a:off x="3017" y="2608"/>
                <a:ext cx="202"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mm</a:t>
                </a:r>
                <a:endParaRPr lang="en-US">
                  <a:latin typeface="Arial" pitchFamily="34" charset="0"/>
                </a:endParaRPr>
              </a:p>
            </p:txBody>
          </p:sp>
          <p:sp>
            <p:nvSpPr>
              <p:cNvPr id="110573" name="Rectangle 999"/>
              <p:cNvSpPr>
                <a:spLocks noChangeArrowheads="1"/>
              </p:cNvSpPr>
              <p:nvPr/>
            </p:nvSpPr>
            <p:spPr bwMode="auto">
              <a:xfrm>
                <a:off x="3200" y="2608"/>
                <a:ext cx="43"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a:t>
                </a:r>
                <a:endParaRPr lang="en-US">
                  <a:latin typeface="Arial" pitchFamily="34" charset="0"/>
                </a:endParaRPr>
              </a:p>
            </p:txBody>
          </p:sp>
          <p:sp>
            <p:nvSpPr>
              <p:cNvPr id="110574" name="Rectangle 1000"/>
              <p:cNvSpPr>
                <a:spLocks noChangeArrowheads="1"/>
              </p:cNvSpPr>
              <p:nvPr/>
            </p:nvSpPr>
            <p:spPr bwMode="auto">
              <a:xfrm>
                <a:off x="3354" y="2608"/>
                <a:ext cx="101"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dirty="0">
                    <a:solidFill>
                      <a:srgbClr val="24282B"/>
                    </a:solidFill>
                    <a:latin typeface="Times New Roman" pitchFamily="18" charset="0"/>
                  </a:rPr>
                  <a:t>ld</a:t>
                </a:r>
                <a:endParaRPr lang="en-US" dirty="0">
                  <a:latin typeface="Arial" pitchFamily="34" charset="0"/>
                </a:endParaRPr>
              </a:p>
            </p:txBody>
          </p:sp>
          <p:sp>
            <p:nvSpPr>
              <p:cNvPr id="110575" name="Rectangle 1001"/>
              <p:cNvSpPr>
                <a:spLocks noChangeArrowheads="1"/>
              </p:cNvSpPr>
              <p:nvPr/>
            </p:nvSpPr>
            <p:spPr bwMode="auto">
              <a:xfrm>
                <a:off x="3427" y="2608"/>
                <a:ext cx="0"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endParaRPr lang="en-US" dirty="0">
                  <a:latin typeface="Arial" pitchFamily="34" charset="0"/>
                </a:endParaRPr>
              </a:p>
            </p:txBody>
          </p:sp>
          <p:sp>
            <p:nvSpPr>
              <p:cNvPr id="110576" name="Rectangle 1002"/>
              <p:cNvSpPr>
                <a:spLocks noChangeArrowheads="1"/>
              </p:cNvSpPr>
              <p:nvPr/>
            </p:nvSpPr>
            <p:spPr bwMode="auto">
              <a:xfrm>
                <a:off x="3691" y="2608"/>
                <a:ext cx="31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01110</a:t>
                </a:r>
                <a:endParaRPr lang="en-US">
                  <a:latin typeface="Arial" pitchFamily="34" charset="0"/>
                </a:endParaRPr>
              </a:p>
            </p:txBody>
          </p:sp>
          <p:sp>
            <p:nvSpPr>
              <p:cNvPr id="110577" name="Rectangle 1003"/>
              <p:cNvSpPr>
                <a:spLocks noChangeArrowheads="1"/>
              </p:cNvSpPr>
              <p:nvPr/>
            </p:nvSpPr>
            <p:spPr bwMode="auto">
              <a:xfrm>
                <a:off x="4109" y="2608"/>
                <a:ext cx="101"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dirty="0">
                    <a:solidFill>
                      <a:srgbClr val="24282B"/>
                    </a:solidFill>
                    <a:latin typeface="Times New Roman" pitchFamily="18" charset="0"/>
                  </a:rPr>
                  <a:t>ld</a:t>
                </a:r>
                <a:endParaRPr lang="en-US" dirty="0">
                  <a:latin typeface="Arial" pitchFamily="34" charset="0"/>
                </a:endParaRPr>
              </a:p>
            </p:txBody>
          </p:sp>
          <p:sp>
            <p:nvSpPr>
              <p:cNvPr id="110578" name="Rectangle 1004"/>
              <p:cNvSpPr>
                <a:spLocks noChangeArrowheads="1"/>
              </p:cNvSpPr>
              <p:nvPr/>
            </p:nvSpPr>
            <p:spPr bwMode="auto">
              <a:xfrm>
                <a:off x="4234" y="2608"/>
                <a:ext cx="173"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dirty="0">
                    <a:solidFill>
                      <a:srgbClr val="24282B"/>
                    </a:solidFill>
                    <a:latin typeface="Times New Roman" pitchFamily="18" charset="0"/>
                  </a:rPr>
                  <a:t>rd. </a:t>
                </a:r>
                <a:endParaRPr lang="en-US" dirty="0">
                  <a:latin typeface="Arial" pitchFamily="34" charset="0"/>
                </a:endParaRPr>
              </a:p>
            </p:txBody>
          </p:sp>
          <p:sp>
            <p:nvSpPr>
              <p:cNvPr id="110579" name="Rectangle 1005"/>
              <p:cNvSpPr>
                <a:spLocks noChangeArrowheads="1"/>
              </p:cNvSpPr>
              <p:nvPr/>
            </p:nvSpPr>
            <p:spPr bwMode="auto">
              <a:xfrm>
                <a:off x="4368" y="2608"/>
                <a:ext cx="238"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dirty="0" err="1">
                    <a:solidFill>
                      <a:srgbClr val="24282B"/>
                    </a:solidFill>
                    <a:latin typeface="Times New Roman" pitchFamily="18" charset="0"/>
                  </a:rPr>
                  <a:t>imm</a:t>
                </a:r>
                <a:endParaRPr lang="en-US" dirty="0">
                  <a:latin typeface="Arial" pitchFamily="34" charset="0"/>
                </a:endParaRPr>
              </a:p>
            </p:txBody>
          </p:sp>
          <p:sp>
            <p:nvSpPr>
              <p:cNvPr id="110580" name="Rectangle 1006"/>
              <p:cNvSpPr>
                <a:spLocks noChangeArrowheads="1"/>
              </p:cNvSpPr>
              <p:nvPr/>
            </p:nvSpPr>
            <p:spPr bwMode="auto">
              <a:xfrm>
                <a:off x="4608" y="2608"/>
                <a:ext cx="137"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[rs</a:t>
                </a:r>
                <a:endParaRPr lang="en-US">
                  <a:latin typeface="Arial" pitchFamily="34" charset="0"/>
                </a:endParaRPr>
              </a:p>
            </p:txBody>
          </p:sp>
          <p:sp>
            <p:nvSpPr>
              <p:cNvPr id="110581" name="Rectangle 1007"/>
              <p:cNvSpPr>
                <a:spLocks noChangeArrowheads="1"/>
              </p:cNvSpPr>
              <p:nvPr/>
            </p:nvSpPr>
            <p:spPr bwMode="auto">
              <a:xfrm>
                <a:off x="4740" y="2608"/>
                <a:ext cx="65"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1</a:t>
                </a:r>
                <a:endParaRPr lang="en-US">
                  <a:latin typeface="Arial" pitchFamily="34" charset="0"/>
                </a:endParaRPr>
              </a:p>
            </p:txBody>
          </p:sp>
          <p:sp>
            <p:nvSpPr>
              <p:cNvPr id="110582" name="Rectangle 1008"/>
              <p:cNvSpPr>
                <a:spLocks noChangeArrowheads="1"/>
              </p:cNvSpPr>
              <p:nvPr/>
            </p:nvSpPr>
            <p:spPr bwMode="auto">
              <a:xfrm>
                <a:off x="4799" y="2608"/>
                <a:ext cx="43"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a:t>
                </a:r>
                <a:endParaRPr lang="en-US">
                  <a:latin typeface="Arial" pitchFamily="34" charset="0"/>
                </a:endParaRPr>
              </a:p>
            </p:txBody>
          </p:sp>
          <p:sp>
            <p:nvSpPr>
              <p:cNvPr id="110583" name="Rectangle 1009"/>
              <p:cNvSpPr>
                <a:spLocks noChangeArrowheads="1"/>
              </p:cNvSpPr>
              <p:nvPr/>
            </p:nvSpPr>
            <p:spPr bwMode="auto">
              <a:xfrm>
                <a:off x="1045" y="2608"/>
                <a:ext cx="1" cy="1"/>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584" name="Freeform 1010"/>
              <p:cNvSpPr>
                <a:spLocks/>
              </p:cNvSpPr>
              <p:nvPr/>
            </p:nvSpPr>
            <p:spPr bwMode="auto">
              <a:xfrm>
                <a:off x="1045" y="2608"/>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24282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585" name="Rectangle 1011"/>
              <p:cNvSpPr>
                <a:spLocks noChangeArrowheads="1"/>
              </p:cNvSpPr>
              <p:nvPr/>
            </p:nvSpPr>
            <p:spPr bwMode="auto">
              <a:xfrm>
                <a:off x="1045" y="2608"/>
                <a:ext cx="616" cy="1"/>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586" name="Line 1012"/>
              <p:cNvSpPr>
                <a:spLocks noChangeShapeType="1"/>
              </p:cNvSpPr>
              <p:nvPr/>
            </p:nvSpPr>
            <p:spPr bwMode="auto">
              <a:xfrm>
                <a:off x="1045" y="2608"/>
                <a:ext cx="616"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587" name="Rectangle 1013"/>
              <p:cNvSpPr>
                <a:spLocks noChangeArrowheads="1"/>
              </p:cNvSpPr>
              <p:nvPr/>
            </p:nvSpPr>
            <p:spPr bwMode="auto">
              <a:xfrm>
                <a:off x="1661" y="2608"/>
                <a:ext cx="7" cy="1"/>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588" name="Line 1014"/>
              <p:cNvSpPr>
                <a:spLocks noChangeShapeType="1"/>
              </p:cNvSpPr>
              <p:nvPr/>
            </p:nvSpPr>
            <p:spPr bwMode="auto">
              <a:xfrm>
                <a:off x="1661" y="2608"/>
                <a:ext cx="7"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589" name="Line 1015"/>
              <p:cNvSpPr>
                <a:spLocks noChangeShapeType="1"/>
              </p:cNvSpPr>
              <p:nvPr/>
            </p:nvSpPr>
            <p:spPr bwMode="auto">
              <a:xfrm>
                <a:off x="1661" y="2608"/>
                <a:ext cx="0"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590" name="Rectangle 1016"/>
              <p:cNvSpPr>
                <a:spLocks noChangeArrowheads="1"/>
              </p:cNvSpPr>
              <p:nvPr/>
            </p:nvSpPr>
            <p:spPr bwMode="auto">
              <a:xfrm>
                <a:off x="1668" y="2608"/>
                <a:ext cx="418" cy="1"/>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591" name="Line 1017"/>
              <p:cNvSpPr>
                <a:spLocks noChangeShapeType="1"/>
              </p:cNvSpPr>
              <p:nvPr/>
            </p:nvSpPr>
            <p:spPr bwMode="auto">
              <a:xfrm>
                <a:off x="1668" y="2608"/>
                <a:ext cx="418"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592" name="Rectangle 1018"/>
              <p:cNvSpPr>
                <a:spLocks noChangeArrowheads="1"/>
              </p:cNvSpPr>
              <p:nvPr/>
            </p:nvSpPr>
            <p:spPr bwMode="auto">
              <a:xfrm>
                <a:off x="2086" y="2608"/>
                <a:ext cx="7" cy="1"/>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593" name="Line 1019"/>
              <p:cNvSpPr>
                <a:spLocks noChangeShapeType="1"/>
              </p:cNvSpPr>
              <p:nvPr/>
            </p:nvSpPr>
            <p:spPr bwMode="auto">
              <a:xfrm>
                <a:off x="2086" y="2608"/>
                <a:ext cx="7"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594" name="Line 1020"/>
              <p:cNvSpPr>
                <a:spLocks noChangeShapeType="1"/>
              </p:cNvSpPr>
              <p:nvPr/>
            </p:nvSpPr>
            <p:spPr bwMode="auto">
              <a:xfrm>
                <a:off x="2086" y="2608"/>
                <a:ext cx="0"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595" name="Rectangle 1021"/>
              <p:cNvSpPr>
                <a:spLocks noChangeArrowheads="1"/>
              </p:cNvSpPr>
              <p:nvPr/>
            </p:nvSpPr>
            <p:spPr bwMode="auto">
              <a:xfrm>
                <a:off x="2093" y="2608"/>
                <a:ext cx="1203" cy="1"/>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596" name="Line 1022"/>
              <p:cNvSpPr>
                <a:spLocks noChangeShapeType="1"/>
              </p:cNvSpPr>
              <p:nvPr/>
            </p:nvSpPr>
            <p:spPr bwMode="auto">
              <a:xfrm>
                <a:off x="2093" y="2608"/>
                <a:ext cx="1203"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597" name="Rectangle 1023"/>
              <p:cNvSpPr>
                <a:spLocks noChangeArrowheads="1"/>
              </p:cNvSpPr>
              <p:nvPr/>
            </p:nvSpPr>
            <p:spPr bwMode="auto">
              <a:xfrm>
                <a:off x="3296" y="2608"/>
                <a:ext cx="1" cy="1"/>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598" name="Freeform 1024"/>
              <p:cNvSpPr>
                <a:spLocks/>
              </p:cNvSpPr>
              <p:nvPr/>
            </p:nvSpPr>
            <p:spPr bwMode="auto">
              <a:xfrm>
                <a:off x="3296" y="2608"/>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24282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599" name="Rectangle 1025"/>
              <p:cNvSpPr>
                <a:spLocks noChangeArrowheads="1"/>
              </p:cNvSpPr>
              <p:nvPr/>
            </p:nvSpPr>
            <p:spPr bwMode="auto">
              <a:xfrm>
                <a:off x="3296" y="2608"/>
                <a:ext cx="329" cy="1"/>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600" name="Line 1026"/>
              <p:cNvSpPr>
                <a:spLocks noChangeShapeType="1"/>
              </p:cNvSpPr>
              <p:nvPr/>
            </p:nvSpPr>
            <p:spPr bwMode="auto">
              <a:xfrm>
                <a:off x="3296" y="2608"/>
                <a:ext cx="329"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601" name="Rectangle 1027"/>
              <p:cNvSpPr>
                <a:spLocks noChangeArrowheads="1"/>
              </p:cNvSpPr>
              <p:nvPr/>
            </p:nvSpPr>
            <p:spPr bwMode="auto">
              <a:xfrm>
                <a:off x="3625" y="2608"/>
                <a:ext cx="8" cy="1"/>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602" name="Line 1028"/>
              <p:cNvSpPr>
                <a:spLocks noChangeShapeType="1"/>
              </p:cNvSpPr>
              <p:nvPr/>
            </p:nvSpPr>
            <p:spPr bwMode="auto">
              <a:xfrm>
                <a:off x="3625" y="2608"/>
                <a:ext cx="8"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603" name="Line 1029"/>
              <p:cNvSpPr>
                <a:spLocks noChangeShapeType="1"/>
              </p:cNvSpPr>
              <p:nvPr/>
            </p:nvSpPr>
            <p:spPr bwMode="auto">
              <a:xfrm>
                <a:off x="3625" y="2608"/>
                <a:ext cx="0"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604" name="Rectangle 1030"/>
              <p:cNvSpPr>
                <a:spLocks noChangeArrowheads="1"/>
              </p:cNvSpPr>
              <p:nvPr/>
            </p:nvSpPr>
            <p:spPr bwMode="auto">
              <a:xfrm>
                <a:off x="3633" y="2608"/>
                <a:ext cx="418" cy="1"/>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605" name="Line 1031"/>
              <p:cNvSpPr>
                <a:spLocks noChangeShapeType="1"/>
              </p:cNvSpPr>
              <p:nvPr/>
            </p:nvSpPr>
            <p:spPr bwMode="auto">
              <a:xfrm>
                <a:off x="3633" y="2608"/>
                <a:ext cx="418"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606" name="Rectangle 1032"/>
              <p:cNvSpPr>
                <a:spLocks noChangeArrowheads="1"/>
              </p:cNvSpPr>
              <p:nvPr/>
            </p:nvSpPr>
            <p:spPr bwMode="auto">
              <a:xfrm>
                <a:off x="4051" y="2608"/>
                <a:ext cx="1" cy="1"/>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607" name="Freeform 1033"/>
              <p:cNvSpPr>
                <a:spLocks/>
              </p:cNvSpPr>
              <p:nvPr/>
            </p:nvSpPr>
            <p:spPr bwMode="auto">
              <a:xfrm>
                <a:off x="4051" y="2608"/>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24282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608" name="Rectangle 1034"/>
              <p:cNvSpPr>
                <a:spLocks noChangeArrowheads="1"/>
              </p:cNvSpPr>
              <p:nvPr/>
            </p:nvSpPr>
            <p:spPr bwMode="auto">
              <a:xfrm>
                <a:off x="4051" y="2608"/>
                <a:ext cx="1327" cy="1"/>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609" name="Line 1035"/>
              <p:cNvSpPr>
                <a:spLocks noChangeShapeType="1"/>
              </p:cNvSpPr>
              <p:nvPr/>
            </p:nvSpPr>
            <p:spPr bwMode="auto">
              <a:xfrm>
                <a:off x="4051" y="2608"/>
                <a:ext cx="1327"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610" name="Rectangle 1036"/>
              <p:cNvSpPr>
                <a:spLocks noChangeArrowheads="1"/>
              </p:cNvSpPr>
              <p:nvPr/>
            </p:nvSpPr>
            <p:spPr bwMode="auto">
              <a:xfrm>
                <a:off x="5378" y="2608"/>
                <a:ext cx="7" cy="1"/>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611" name="Line 1037"/>
              <p:cNvSpPr>
                <a:spLocks noChangeShapeType="1"/>
              </p:cNvSpPr>
              <p:nvPr/>
            </p:nvSpPr>
            <p:spPr bwMode="auto">
              <a:xfrm>
                <a:off x="5378" y="2608"/>
                <a:ext cx="7"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612" name="Line 1038"/>
              <p:cNvSpPr>
                <a:spLocks noChangeShapeType="1"/>
              </p:cNvSpPr>
              <p:nvPr/>
            </p:nvSpPr>
            <p:spPr bwMode="auto">
              <a:xfrm>
                <a:off x="5378" y="2608"/>
                <a:ext cx="0"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613" name="Rectangle 1039"/>
              <p:cNvSpPr>
                <a:spLocks noChangeArrowheads="1"/>
              </p:cNvSpPr>
              <p:nvPr/>
            </p:nvSpPr>
            <p:spPr bwMode="auto">
              <a:xfrm>
                <a:off x="1045" y="2608"/>
                <a:ext cx="1" cy="147"/>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614" name="Line 1040"/>
              <p:cNvSpPr>
                <a:spLocks noChangeShapeType="1"/>
              </p:cNvSpPr>
              <p:nvPr/>
            </p:nvSpPr>
            <p:spPr bwMode="auto">
              <a:xfrm>
                <a:off x="1045" y="2608"/>
                <a:ext cx="0" cy="147"/>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615" name="Rectangle 1041"/>
              <p:cNvSpPr>
                <a:spLocks noChangeArrowheads="1"/>
              </p:cNvSpPr>
              <p:nvPr/>
            </p:nvSpPr>
            <p:spPr bwMode="auto">
              <a:xfrm>
                <a:off x="1661" y="2608"/>
                <a:ext cx="7" cy="147"/>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616" name="Line 1042"/>
              <p:cNvSpPr>
                <a:spLocks noChangeShapeType="1"/>
              </p:cNvSpPr>
              <p:nvPr/>
            </p:nvSpPr>
            <p:spPr bwMode="auto">
              <a:xfrm>
                <a:off x="1661" y="2608"/>
                <a:ext cx="0" cy="147"/>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617" name="Rectangle 1043"/>
              <p:cNvSpPr>
                <a:spLocks noChangeArrowheads="1"/>
              </p:cNvSpPr>
              <p:nvPr/>
            </p:nvSpPr>
            <p:spPr bwMode="auto">
              <a:xfrm>
                <a:off x="2086" y="2608"/>
                <a:ext cx="7" cy="147"/>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618" name="Line 1044"/>
              <p:cNvSpPr>
                <a:spLocks noChangeShapeType="1"/>
              </p:cNvSpPr>
              <p:nvPr/>
            </p:nvSpPr>
            <p:spPr bwMode="auto">
              <a:xfrm>
                <a:off x="2086" y="2608"/>
                <a:ext cx="0" cy="147"/>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619" name="Rectangle 1045"/>
              <p:cNvSpPr>
                <a:spLocks noChangeArrowheads="1"/>
              </p:cNvSpPr>
              <p:nvPr/>
            </p:nvSpPr>
            <p:spPr bwMode="auto">
              <a:xfrm>
                <a:off x="3296" y="2608"/>
                <a:ext cx="1" cy="147"/>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620" name="Line 1046"/>
              <p:cNvSpPr>
                <a:spLocks noChangeShapeType="1"/>
              </p:cNvSpPr>
              <p:nvPr/>
            </p:nvSpPr>
            <p:spPr bwMode="auto">
              <a:xfrm>
                <a:off x="3296" y="2608"/>
                <a:ext cx="0" cy="147"/>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621" name="Rectangle 1047"/>
              <p:cNvSpPr>
                <a:spLocks noChangeArrowheads="1"/>
              </p:cNvSpPr>
              <p:nvPr/>
            </p:nvSpPr>
            <p:spPr bwMode="auto">
              <a:xfrm>
                <a:off x="3625" y="2608"/>
                <a:ext cx="8" cy="147"/>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622" name="Line 1048"/>
              <p:cNvSpPr>
                <a:spLocks noChangeShapeType="1"/>
              </p:cNvSpPr>
              <p:nvPr/>
            </p:nvSpPr>
            <p:spPr bwMode="auto">
              <a:xfrm>
                <a:off x="3625" y="2608"/>
                <a:ext cx="0" cy="147"/>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623" name="Rectangle 1049"/>
              <p:cNvSpPr>
                <a:spLocks noChangeArrowheads="1"/>
              </p:cNvSpPr>
              <p:nvPr/>
            </p:nvSpPr>
            <p:spPr bwMode="auto">
              <a:xfrm>
                <a:off x="4051" y="2608"/>
                <a:ext cx="1" cy="147"/>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624" name="Line 1050"/>
              <p:cNvSpPr>
                <a:spLocks noChangeShapeType="1"/>
              </p:cNvSpPr>
              <p:nvPr/>
            </p:nvSpPr>
            <p:spPr bwMode="auto">
              <a:xfrm>
                <a:off x="4051" y="2608"/>
                <a:ext cx="0" cy="147"/>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625" name="Rectangle 1051"/>
              <p:cNvSpPr>
                <a:spLocks noChangeArrowheads="1"/>
              </p:cNvSpPr>
              <p:nvPr/>
            </p:nvSpPr>
            <p:spPr bwMode="auto">
              <a:xfrm>
                <a:off x="5378" y="2608"/>
                <a:ext cx="7" cy="147"/>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626" name="Line 1052"/>
              <p:cNvSpPr>
                <a:spLocks noChangeShapeType="1"/>
              </p:cNvSpPr>
              <p:nvPr/>
            </p:nvSpPr>
            <p:spPr bwMode="auto">
              <a:xfrm>
                <a:off x="5378" y="2608"/>
                <a:ext cx="0" cy="147"/>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627" name="Rectangle 1053"/>
              <p:cNvSpPr>
                <a:spLocks noChangeArrowheads="1"/>
              </p:cNvSpPr>
              <p:nvPr/>
            </p:nvSpPr>
            <p:spPr bwMode="auto">
              <a:xfrm>
                <a:off x="1177" y="2754"/>
                <a:ext cx="223"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cmp</a:t>
                </a:r>
                <a:endParaRPr lang="en-US">
                  <a:latin typeface="Arial" pitchFamily="34" charset="0"/>
                </a:endParaRPr>
              </a:p>
            </p:txBody>
          </p:sp>
          <p:sp>
            <p:nvSpPr>
              <p:cNvPr id="110628" name="Rectangle 1054"/>
              <p:cNvSpPr>
                <a:spLocks noChangeArrowheads="1"/>
              </p:cNvSpPr>
              <p:nvPr/>
            </p:nvSpPr>
            <p:spPr bwMode="auto">
              <a:xfrm>
                <a:off x="1727" y="2754"/>
                <a:ext cx="323"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00101</a:t>
                </a:r>
                <a:endParaRPr lang="en-US">
                  <a:latin typeface="Arial" pitchFamily="34" charset="0"/>
                </a:endParaRPr>
              </a:p>
            </p:txBody>
          </p:sp>
          <p:sp>
            <p:nvSpPr>
              <p:cNvPr id="110629" name="Rectangle 1055"/>
              <p:cNvSpPr>
                <a:spLocks noChangeArrowheads="1"/>
              </p:cNvSpPr>
              <p:nvPr/>
            </p:nvSpPr>
            <p:spPr bwMode="auto">
              <a:xfrm>
                <a:off x="2144" y="2754"/>
                <a:ext cx="255"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cmp </a:t>
                </a:r>
                <a:endParaRPr lang="en-US">
                  <a:latin typeface="Arial" pitchFamily="34" charset="0"/>
                </a:endParaRPr>
              </a:p>
            </p:txBody>
          </p:sp>
          <p:sp>
            <p:nvSpPr>
              <p:cNvPr id="110630" name="Rectangle 1056"/>
              <p:cNvSpPr>
                <a:spLocks noChangeArrowheads="1"/>
              </p:cNvSpPr>
              <p:nvPr/>
            </p:nvSpPr>
            <p:spPr bwMode="auto">
              <a:xfrm>
                <a:off x="2379" y="2754"/>
                <a:ext cx="15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rs1</a:t>
                </a:r>
                <a:endParaRPr lang="en-US">
                  <a:latin typeface="Arial" pitchFamily="34" charset="0"/>
                </a:endParaRPr>
              </a:p>
            </p:txBody>
          </p:sp>
          <p:sp>
            <p:nvSpPr>
              <p:cNvPr id="110631" name="Rectangle 1057"/>
              <p:cNvSpPr>
                <a:spLocks noChangeArrowheads="1"/>
              </p:cNvSpPr>
              <p:nvPr/>
            </p:nvSpPr>
            <p:spPr bwMode="auto">
              <a:xfrm>
                <a:off x="2526" y="2754"/>
                <a:ext cx="585"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 (rs2/imm)</a:t>
                </a:r>
                <a:endParaRPr lang="en-US">
                  <a:latin typeface="Arial" pitchFamily="34" charset="0"/>
                </a:endParaRPr>
              </a:p>
            </p:txBody>
          </p:sp>
          <p:sp>
            <p:nvSpPr>
              <p:cNvPr id="110632" name="Rectangle 1058"/>
              <p:cNvSpPr>
                <a:spLocks noChangeArrowheads="1"/>
              </p:cNvSpPr>
              <p:nvPr/>
            </p:nvSpPr>
            <p:spPr bwMode="auto">
              <a:xfrm>
                <a:off x="3354" y="2754"/>
                <a:ext cx="87"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st</a:t>
                </a:r>
                <a:endParaRPr lang="en-US">
                  <a:latin typeface="Arial" pitchFamily="34" charset="0"/>
                </a:endParaRPr>
              </a:p>
            </p:txBody>
          </p:sp>
          <p:sp>
            <p:nvSpPr>
              <p:cNvPr id="110633" name="Rectangle 1059"/>
              <p:cNvSpPr>
                <a:spLocks noChangeArrowheads="1"/>
              </p:cNvSpPr>
              <p:nvPr/>
            </p:nvSpPr>
            <p:spPr bwMode="auto">
              <a:xfrm>
                <a:off x="3691" y="2754"/>
                <a:ext cx="30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01111</a:t>
                </a:r>
                <a:endParaRPr lang="en-US">
                  <a:latin typeface="Arial" pitchFamily="34" charset="0"/>
                </a:endParaRPr>
              </a:p>
            </p:txBody>
          </p:sp>
          <p:sp>
            <p:nvSpPr>
              <p:cNvPr id="110634" name="Rectangle 1060"/>
              <p:cNvSpPr>
                <a:spLocks noChangeArrowheads="1"/>
              </p:cNvSpPr>
              <p:nvPr/>
            </p:nvSpPr>
            <p:spPr bwMode="auto">
              <a:xfrm>
                <a:off x="4109" y="2754"/>
                <a:ext cx="530"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dirty="0" err="1">
                    <a:solidFill>
                      <a:srgbClr val="24282B"/>
                    </a:solidFill>
                    <a:latin typeface="Times New Roman" pitchFamily="18" charset="0"/>
                  </a:rPr>
                  <a:t>st</a:t>
                </a:r>
                <a:r>
                  <a:rPr lang="en-US" sz="1600" dirty="0">
                    <a:solidFill>
                      <a:srgbClr val="24282B"/>
                    </a:solidFill>
                    <a:latin typeface="Times New Roman" pitchFamily="18" charset="0"/>
                  </a:rPr>
                  <a:t> rd. </a:t>
                </a:r>
                <a:r>
                  <a:rPr lang="en-US" sz="1600" dirty="0" err="1">
                    <a:solidFill>
                      <a:srgbClr val="24282B"/>
                    </a:solidFill>
                    <a:latin typeface="Times New Roman" pitchFamily="18" charset="0"/>
                  </a:rPr>
                  <a:t>imm</a:t>
                </a:r>
                <a:endParaRPr lang="en-US" dirty="0">
                  <a:latin typeface="Arial" pitchFamily="34" charset="0"/>
                </a:endParaRPr>
              </a:p>
            </p:txBody>
          </p:sp>
          <p:sp>
            <p:nvSpPr>
              <p:cNvPr id="110636" name="Rectangle 1062"/>
              <p:cNvSpPr>
                <a:spLocks noChangeArrowheads="1"/>
              </p:cNvSpPr>
              <p:nvPr/>
            </p:nvSpPr>
            <p:spPr bwMode="auto">
              <a:xfrm>
                <a:off x="4593" y="2754"/>
                <a:ext cx="278"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dirty="0">
                    <a:solidFill>
                      <a:srgbClr val="24282B"/>
                    </a:solidFill>
                    <a:latin typeface="Times New Roman" pitchFamily="18" charset="0"/>
                  </a:rPr>
                  <a:t> [rs1]</a:t>
                </a:r>
                <a:endParaRPr lang="en-US" dirty="0">
                  <a:latin typeface="Arial" pitchFamily="34" charset="0"/>
                </a:endParaRPr>
              </a:p>
            </p:txBody>
          </p:sp>
          <p:sp>
            <p:nvSpPr>
              <p:cNvPr id="110637" name="Rectangle 1063"/>
              <p:cNvSpPr>
                <a:spLocks noChangeArrowheads="1"/>
              </p:cNvSpPr>
              <p:nvPr/>
            </p:nvSpPr>
            <p:spPr bwMode="auto">
              <a:xfrm>
                <a:off x="1045" y="2755"/>
                <a:ext cx="1" cy="1"/>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638" name="Freeform 1064"/>
              <p:cNvSpPr>
                <a:spLocks/>
              </p:cNvSpPr>
              <p:nvPr/>
            </p:nvSpPr>
            <p:spPr bwMode="auto">
              <a:xfrm>
                <a:off x="1045" y="2755"/>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24282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639" name="Rectangle 1065"/>
              <p:cNvSpPr>
                <a:spLocks noChangeArrowheads="1"/>
              </p:cNvSpPr>
              <p:nvPr/>
            </p:nvSpPr>
            <p:spPr bwMode="auto">
              <a:xfrm>
                <a:off x="1045" y="2755"/>
                <a:ext cx="616" cy="1"/>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640" name="Line 1066"/>
              <p:cNvSpPr>
                <a:spLocks noChangeShapeType="1"/>
              </p:cNvSpPr>
              <p:nvPr/>
            </p:nvSpPr>
            <p:spPr bwMode="auto">
              <a:xfrm>
                <a:off x="1045" y="2755"/>
                <a:ext cx="616"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641" name="Rectangle 1067"/>
              <p:cNvSpPr>
                <a:spLocks noChangeArrowheads="1"/>
              </p:cNvSpPr>
              <p:nvPr/>
            </p:nvSpPr>
            <p:spPr bwMode="auto">
              <a:xfrm>
                <a:off x="1661" y="2755"/>
                <a:ext cx="7" cy="1"/>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642" name="Line 1068"/>
              <p:cNvSpPr>
                <a:spLocks noChangeShapeType="1"/>
              </p:cNvSpPr>
              <p:nvPr/>
            </p:nvSpPr>
            <p:spPr bwMode="auto">
              <a:xfrm>
                <a:off x="1661" y="2755"/>
                <a:ext cx="7"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643" name="Line 1069"/>
              <p:cNvSpPr>
                <a:spLocks noChangeShapeType="1"/>
              </p:cNvSpPr>
              <p:nvPr/>
            </p:nvSpPr>
            <p:spPr bwMode="auto">
              <a:xfrm>
                <a:off x="1661" y="2755"/>
                <a:ext cx="0"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644" name="Rectangle 1070"/>
              <p:cNvSpPr>
                <a:spLocks noChangeArrowheads="1"/>
              </p:cNvSpPr>
              <p:nvPr/>
            </p:nvSpPr>
            <p:spPr bwMode="auto">
              <a:xfrm>
                <a:off x="1668" y="2755"/>
                <a:ext cx="418" cy="1"/>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645" name="Line 1071"/>
              <p:cNvSpPr>
                <a:spLocks noChangeShapeType="1"/>
              </p:cNvSpPr>
              <p:nvPr/>
            </p:nvSpPr>
            <p:spPr bwMode="auto">
              <a:xfrm>
                <a:off x="1668" y="2755"/>
                <a:ext cx="418"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646" name="Rectangle 1072"/>
              <p:cNvSpPr>
                <a:spLocks noChangeArrowheads="1"/>
              </p:cNvSpPr>
              <p:nvPr/>
            </p:nvSpPr>
            <p:spPr bwMode="auto">
              <a:xfrm>
                <a:off x="2086" y="2755"/>
                <a:ext cx="7" cy="1"/>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647" name="Line 1073"/>
              <p:cNvSpPr>
                <a:spLocks noChangeShapeType="1"/>
              </p:cNvSpPr>
              <p:nvPr/>
            </p:nvSpPr>
            <p:spPr bwMode="auto">
              <a:xfrm>
                <a:off x="2086" y="2755"/>
                <a:ext cx="7"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648" name="Line 1074"/>
              <p:cNvSpPr>
                <a:spLocks noChangeShapeType="1"/>
              </p:cNvSpPr>
              <p:nvPr/>
            </p:nvSpPr>
            <p:spPr bwMode="auto">
              <a:xfrm>
                <a:off x="2086" y="2755"/>
                <a:ext cx="0"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649" name="Rectangle 1075"/>
              <p:cNvSpPr>
                <a:spLocks noChangeArrowheads="1"/>
              </p:cNvSpPr>
              <p:nvPr/>
            </p:nvSpPr>
            <p:spPr bwMode="auto">
              <a:xfrm>
                <a:off x="2093" y="2755"/>
                <a:ext cx="1203" cy="1"/>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650" name="Line 1076"/>
              <p:cNvSpPr>
                <a:spLocks noChangeShapeType="1"/>
              </p:cNvSpPr>
              <p:nvPr/>
            </p:nvSpPr>
            <p:spPr bwMode="auto">
              <a:xfrm>
                <a:off x="2093" y="2755"/>
                <a:ext cx="1203"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651" name="Rectangle 1077"/>
              <p:cNvSpPr>
                <a:spLocks noChangeArrowheads="1"/>
              </p:cNvSpPr>
              <p:nvPr/>
            </p:nvSpPr>
            <p:spPr bwMode="auto">
              <a:xfrm>
                <a:off x="3296" y="2755"/>
                <a:ext cx="1" cy="1"/>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652" name="Freeform 1078"/>
              <p:cNvSpPr>
                <a:spLocks/>
              </p:cNvSpPr>
              <p:nvPr/>
            </p:nvSpPr>
            <p:spPr bwMode="auto">
              <a:xfrm>
                <a:off x="3296" y="2755"/>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24282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653" name="Rectangle 1079"/>
              <p:cNvSpPr>
                <a:spLocks noChangeArrowheads="1"/>
              </p:cNvSpPr>
              <p:nvPr/>
            </p:nvSpPr>
            <p:spPr bwMode="auto">
              <a:xfrm>
                <a:off x="3296" y="2755"/>
                <a:ext cx="329" cy="1"/>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654" name="Line 1080"/>
              <p:cNvSpPr>
                <a:spLocks noChangeShapeType="1"/>
              </p:cNvSpPr>
              <p:nvPr/>
            </p:nvSpPr>
            <p:spPr bwMode="auto">
              <a:xfrm>
                <a:off x="3296" y="2755"/>
                <a:ext cx="329"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655" name="Rectangle 1081"/>
              <p:cNvSpPr>
                <a:spLocks noChangeArrowheads="1"/>
              </p:cNvSpPr>
              <p:nvPr/>
            </p:nvSpPr>
            <p:spPr bwMode="auto">
              <a:xfrm>
                <a:off x="3625" y="2755"/>
                <a:ext cx="8" cy="1"/>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656" name="Line 1082"/>
              <p:cNvSpPr>
                <a:spLocks noChangeShapeType="1"/>
              </p:cNvSpPr>
              <p:nvPr/>
            </p:nvSpPr>
            <p:spPr bwMode="auto">
              <a:xfrm>
                <a:off x="3625" y="2755"/>
                <a:ext cx="8"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657" name="Line 1083"/>
              <p:cNvSpPr>
                <a:spLocks noChangeShapeType="1"/>
              </p:cNvSpPr>
              <p:nvPr/>
            </p:nvSpPr>
            <p:spPr bwMode="auto">
              <a:xfrm>
                <a:off x="3625" y="2755"/>
                <a:ext cx="0"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658" name="Rectangle 1084"/>
              <p:cNvSpPr>
                <a:spLocks noChangeArrowheads="1"/>
              </p:cNvSpPr>
              <p:nvPr/>
            </p:nvSpPr>
            <p:spPr bwMode="auto">
              <a:xfrm>
                <a:off x="3633" y="2755"/>
                <a:ext cx="418" cy="1"/>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659" name="Line 1085"/>
              <p:cNvSpPr>
                <a:spLocks noChangeShapeType="1"/>
              </p:cNvSpPr>
              <p:nvPr/>
            </p:nvSpPr>
            <p:spPr bwMode="auto">
              <a:xfrm>
                <a:off x="3633" y="2755"/>
                <a:ext cx="418"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660" name="Rectangle 1086"/>
              <p:cNvSpPr>
                <a:spLocks noChangeArrowheads="1"/>
              </p:cNvSpPr>
              <p:nvPr/>
            </p:nvSpPr>
            <p:spPr bwMode="auto">
              <a:xfrm>
                <a:off x="4051" y="2755"/>
                <a:ext cx="1" cy="1"/>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661" name="Freeform 1087"/>
              <p:cNvSpPr>
                <a:spLocks/>
              </p:cNvSpPr>
              <p:nvPr/>
            </p:nvSpPr>
            <p:spPr bwMode="auto">
              <a:xfrm>
                <a:off x="4051" y="2755"/>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24282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662" name="Rectangle 1088"/>
              <p:cNvSpPr>
                <a:spLocks noChangeArrowheads="1"/>
              </p:cNvSpPr>
              <p:nvPr/>
            </p:nvSpPr>
            <p:spPr bwMode="auto">
              <a:xfrm>
                <a:off x="4051" y="2755"/>
                <a:ext cx="1327" cy="1"/>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663" name="Line 1089"/>
              <p:cNvSpPr>
                <a:spLocks noChangeShapeType="1"/>
              </p:cNvSpPr>
              <p:nvPr/>
            </p:nvSpPr>
            <p:spPr bwMode="auto">
              <a:xfrm>
                <a:off x="4051" y="2755"/>
                <a:ext cx="1327"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664" name="Rectangle 1090"/>
              <p:cNvSpPr>
                <a:spLocks noChangeArrowheads="1"/>
              </p:cNvSpPr>
              <p:nvPr/>
            </p:nvSpPr>
            <p:spPr bwMode="auto">
              <a:xfrm>
                <a:off x="5378" y="2755"/>
                <a:ext cx="7" cy="1"/>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665" name="Line 1091"/>
              <p:cNvSpPr>
                <a:spLocks noChangeShapeType="1"/>
              </p:cNvSpPr>
              <p:nvPr/>
            </p:nvSpPr>
            <p:spPr bwMode="auto">
              <a:xfrm>
                <a:off x="5378" y="2755"/>
                <a:ext cx="7"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666" name="Line 1092"/>
              <p:cNvSpPr>
                <a:spLocks noChangeShapeType="1"/>
              </p:cNvSpPr>
              <p:nvPr/>
            </p:nvSpPr>
            <p:spPr bwMode="auto">
              <a:xfrm>
                <a:off x="5378" y="2755"/>
                <a:ext cx="0"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667" name="Rectangle 1093"/>
              <p:cNvSpPr>
                <a:spLocks noChangeArrowheads="1"/>
              </p:cNvSpPr>
              <p:nvPr/>
            </p:nvSpPr>
            <p:spPr bwMode="auto">
              <a:xfrm>
                <a:off x="1045" y="2755"/>
                <a:ext cx="1" cy="146"/>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668" name="Line 1094"/>
              <p:cNvSpPr>
                <a:spLocks noChangeShapeType="1"/>
              </p:cNvSpPr>
              <p:nvPr/>
            </p:nvSpPr>
            <p:spPr bwMode="auto">
              <a:xfrm>
                <a:off x="1045" y="2755"/>
                <a:ext cx="0" cy="146"/>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669" name="Rectangle 1095"/>
              <p:cNvSpPr>
                <a:spLocks noChangeArrowheads="1"/>
              </p:cNvSpPr>
              <p:nvPr/>
            </p:nvSpPr>
            <p:spPr bwMode="auto">
              <a:xfrm>
                <a:off x="1661" y="2755"/>
                <a:ext cx="7" cy="146"/>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670" name="Line 1096"/>
              <p:cNvSpPr>
                <a:spLocks noChangeShapeType="1"/>
              </p:cNvSpPr>
              <p:nvPr/>
            </p:nvSpPr>
            <p:spPr bwMode="auto">
              <a:xfrm>
                <a:off x="1661" y="2755"/>
                <a:ext cx="0" cy="146"/>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671" name="Rectangle 1097"/>
              <p:cNvSpPr>
                <a:spLocks noChangeArrowheads="1"/>
              </p:cNvSpPr>
              <p:nvPr/>
            </p:nvSpPr>
            <p:spPr bwMode="auto">
              <a:xfrm>
                <a:off x="2086" y="2755"/>
                <a:ext cx="7" cy="146"/>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672" name="Line 1098"/>
              <p:cNvSpPr>
                <a:spLocks noChangeShapeType="1"/>
              </p:cNvSpPr>
              <p:nvPr/>
            </p:nvSpPr>
            <p:spPr bwMode="auto">
              <a:xfrm>
                <a:off x="2086" y="2755"/>
                <a:ext cx="0" cy="146"/>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673" name="Rectangle 1099"/>
              <p:cNvSpPr>
                <a:spLocks noChangeArrowheads="1"/>
              </p:cNvSpPr>
              <p:nvPr/>
            </p:nvSpPr>
            <p:spPr bwMode="auto">
              <a:xfrm>
                <a:off x="3296" y="2755"/>
                <a:ext cx="1" cy="146"/>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674" name="Line 1100"/>
              <p:cNvSpPr>
                <a:spLocks noChangeShapeType="1"/>
              </p:cNvSpPr>
              <p:nvPr/>
            </p:nvSpPr>
            <p:spPr bwMode="auto">
              <a:xfrm>
                <a:off x="3296" y="2755"/>
                <a:ext cx="0" cy="146"/>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675" name="Rectangle 1101"/>
              <p:cNvSpPr>
                <a:spLocks noChangeArrowheads="1"/>
              </p:cNvSpPr>
              <p:nvPr/>
            </p:nvSpPr>
            <p:spPr bwMode="auto">
              <a:xfrm>
                <a:off x="3625" y="2755"/>
                <a:ext cx="8" cy="146"/>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676" name="Line 1102"/>
              <p:cNvSpPr>
                <a:spLocks noChangeShapeType="1"/>
              </p:cNvSpPr>
              <p:nvPr/>
            </p:nvSpPr>
            <p:spPr bwMode="auto">
              <a:xfrm>
                <a:off x="3625" y="2755"/>
                <a:ext cx="0" cy="146"/>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677" name="Rectangle 1103"/>
              <p:cNvSpPr>
                <a:spLocks noChangeArrowheads="1"/>
              </p:cNvSpPr>
              <p:nvPr/>
            </p:nvSpPr>
            <p:spPr bwMode="auto">
              <a:xfrm>
                <a:off x="4051" y="2755"/>
                <a:ext cx="1" cy="146"/>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678" name="Line 1104"/>
              <p:cNvSpPr>
                <a:spLocks noChangeShapeType="1"/>
              </p:cNvSpPr>
              <p:nvPr/>
            </p:nvSpPr>
            <p:spPr bwMode="auto">
              <a:xfrm>
                <a:off x="4051" y="2755"/>
                <a:ext cx="0" cy="146"/>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679" name="Rectangle 1105"/>
              <p:cNvSpPr>
                <a:spLocks noChangeArrowheads="1"/>
              </p:cNvSpPr>
              <p:nvPr/>
            </p:nvSpPr>
            <p:spPr bwMode="auto">
              <a:xfrm>
                <a:off x="5378" y="2755"/>
                <a:ext cx="7" cy="146"/>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680" name="Line 1106"/>
              <p:cNvSpPr>
                <a:spLocks noChangeShapeType="1"/>
              </p:cNvSpPr>
              <p:nvPr/>
            </p:nvSpPr>
            <p:spPr bwMode="auto">
              <a:xfrm>
                <a:off x="5378" y="2755"/>
                <a:ext cx="0" cy="146"/>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681" name="Rectangle 1107"/>
              <p:cNvSpPr>
                <a:spLocks noChangeArrowheads="1"/>
              </p:cNvSpPr>
              <p:nvPr/>
            </p:nvSpPr>
            <p:spPr bwMode="auto">
              <a:xfrm>
                <a:off x="1177" y="2900"/>
                <a:ext cx="187"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and</a:t>
                </a:r>
                <a:endParaRPr lang="en-US">
                  <a:latin typeface="Arial" pitchFamily="34" charset="0"/>
                </a:endParaRPr>
              </a:p>
            </p:txBody>
          </p:sp>
          <p:sp>
            <p:nvSpPr>
              <p:cNvPr id="110682" name="Rectangle 1108"/>
              <p:cNvSpPr>
                <a:spLocks noChangeArrowheads="1"/>
              </p:cNvSpPr>
              <p:nvPr/>
            </p:nvSpPr>
            <p:spPr bwMode="auto">
              <a:xfrm>
                <a:off x="1727" y="2900"/>
                <a:ext cx="318"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00110</a:t>
                </a:r>
                <a:endParaRPr lang="en-US">
                  <a:latin typeface="Arial" pitchFamily="34" charset="0"/>
                </a:endParaRPr>
              </a:p>
            </p:txBody>
          </p:sp>
          <p:sp>
            <p:nvSpPr>
              <p:cNvPr id="110683" name="Rectangle 1109"/>
              <p:cNvSpPr>
                <a:spLocks noChangeArrowheads="1"/>
              </p:cNvSpPr>
              <p:nvPr/>
            </p:nvSpPr>
            <p:spPr bwMode="auto">
              <a:xfrm>
                <a:off x="2144" y="2900"/>
                <a:ext cx="263"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and r</a:t>
                </a:r>
                <a:endParaRPr lang="en-US">
                  <a:latin typeface="Arial" pitchFamily="34" charset="0"/>
                </a:endParaRPr>
              </a:p>
            </p:txBody>
          </p:sp>
        </p:grpSp>
        <p:grpSp>
          <p:nvGrpSpPr>
            <p:cNvPr id="110223" name="Group 1311"/>
            <p:cNvGrpSpPr>
              <a:grpSpLocks/>
            </p:cNvGrpSpPr>
            <p:nvPr/>
          </p:nvGrpSpPr>
          <p:grpSpPr bwMode="auto">
            <a:xfrm>
              <a:off x="1045" y="2900"/>
              <a:ext cx="4340" cy="594"/>
              <a:chOff x="1045" y="2900"/>
              <a:chExt cx="4340" cy="594"/>
            </a:xfrm>
          </p:grpSpPr>
          <p:sp>
            <p:nvSpPr>
              <p:cNvPr id="110284" name="Rectangle 1111"/>
              <p:cNvSpPr>
                <a:spLocks noChangeArrowheads="1"/>
              </p:cNvSpPr>
              <p:nvPr/>
            </p:nvSpPr>
            <p:spPr bwMode="auto">
              <a:xfrm>
                <a:off x="2386" y="2900"/>
                <a:ext cx="65"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d</a:t>
                </a:r>
                <a:endParaRPr lang="en-US">
                  <a:latin typeface="Arial" pitchFamily="34" charset="0"/>
                </a:endParaRPr>
              </a:p>
            </p:txBody>
          </p:sp>
          <p:sp>
            <p:nvSpPr>
              <p:cNvPr id="110285" name="Rectangle 1112"/>
              <p:cNvSpPr>
                <a:spLocks noChangeArrowheads="1"/>
              </p:cNvSpPr>
              <p:nvPr/>
            </p:nvSpPr>
            <p:spPr bwMode="auto">
              <a:xfrm>
                <a:off x="2445" y="2900"/>
                <a:ext cx="65"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 </a:t>
                </a:r>
                <a:endParaRPr lang="en-US">
                  <a:latin typeface="Arial" pitchFamily="34" charset="0"/>
                </a:endParaRPr>
              </a:p>
            </p:txBody>
          </p:sp>
          <p:sp>
            <p:nvSpPr>
              <p:cNvPr id="110286" name="Rectangle 1113"/>
              <p:cNvSpPr>
                <a:spLocks noChangeArrowheads="1"/>
              </p:cNvSpPr>
              <p:nvPr/>
            </p:nvSpPr>
            <p:spPr bwMode="auto">
              <a:xfrm>
                <a:off x="2511" y="2900"/>
                <a:ext cx="15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rs1</a:t>
                </a:r>
                <a:endParaRPr lang="en-US">
                  <a:latin typeface="Arial" pitchFamily="34" charset="0"/>
                </a:endParaRPr>
              </a:p>
            </p:txBody>
          </p:sp>
          <p:sp>
            <p:nvSpPr>
              <p:cNvPr id="110287" name="Rectangle 1114"/>
              <p:cNvSpPr>
                <a:spLocks noChangeArrowheads="1"/>
              </p:cNvSpPr>
              <p:nvPr/>
            </p:nvSpPr>
            <p:spPr bwMode="auto">
              <a:xfrm>
                <a:off x="2658" y="2900"/>
                <a:ext cx="585"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 (rs2/imm)</a:t>
                </a:r>
                <a:endParaRPr lang="en-US">
                  <a:latin typeface="Arial" pitchFamily="34" charset="0"/>
                </a:endParaRPr>
              </a:p>
            </p:txBody>
          </p:sp>
          <p:sp>
            <p:nvSpPr>
              <p:cNvPr id="110288" name="Rectangle 1115"/>
              <p:cNvSpPr>
                <a:spLocks noChangeArrowheads="1"/>
              </p:cNvSpPr>
              <p:nvPr/>
            </p:nvSpPr>
            <p:spPr bwMode="auto">
              <a:xfrm>
                <a:off x="3354" y="2900"/>
                <a:ext cx="187"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beq</a:t>
                </a:r>
                <a:endParaRPr lang="en-US">
                  <a:latin typeface="Arial" pitchFamily="34" charset="0"/>
                </a:endParaRPr>
              </a:p>
            </p:txBody>
          </p:sp>
          <p:sp>
            <p:nvSpPr>
              <p:cNvPr id="110289" name="Rectangle 1116"/>
              <p:cNvSpPr>
                <a:spLocks noChangeArrowheads="1"/>
              </p:cNvSpPr>
              <p:nvPr/>
            </p:nvSpPr>
            <p:spPr bwMode="auto">
              <a:xfrm>
                <a:off x="3691" y="2900"/>
                <a:ext cx="323"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10000</a:t>
                </a:r>
                <a:endParaRPr lang="en-US">
                  <a:latin typeface="Arial" pitchFamily="34" charset="0"/>
                </a:endParaRPr>
              </a:p>
            </p:txBody>
          </p:sp>
          <p:sp>
            <p:nvSpPr>
              <p:cNvPr id="110290" name="Rectangle 1117"/>
              <p:cNvSpPr>
                <a:spLocks noChangeArrowheads="1"/>
              </p:cNvSpPr>
              <p:nvPr/>
            </p:nvSpPr>
            <p:spPr bwMode="auto">
              <a:xfrm>
                <a:off x="4109" y="2900"/>
                <a:ext cx="122"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be</a:t>
                </a:r>
                <a:endParaRPr lang="en-US">
                  <a:latin typeface="Arial" pitchFamily="34" charset="0"/>
                </a:endParaRPr>
              </a:p>
            </p:txBody>
          </p:sp>
          <p:sp>
            <p:nvSpPr>
              <p:cNvPr id="110291" name="Rectangle 1118"/>
              <p:cNvSpPr>
                <a:spLocks noChangeArrowheads="1"/>
              </p:cNvSpPr>
              <p:nvPr/>
            </p:nvSpPr>
            <p:spPr bwMode="auto">
              <a:xfrm>
                <a:off x="4227" y="2900"/>
                <a:ext cx="390"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q offset</a:t>
                </a:r>
                <a:endParaRPr lang="en-US">
                  <a:latin typeface="Arial" pitchFamily="34" charset="0"/>
                </a:endParaRPr>
              </a:p>
            </p:txBody>
          </p:sp>
          <p:sp>
            <p:nvSpPr>
              <p:cNvPr id="110292" name="Rectangle 1119"/>
              <p:cNvSpPr>
                <a:spLocks noChangeArrowheads="1"/>
              </p:cNvSpPr>
              <p:nvPr/>
            </p:nvSpPr>
            <p:spPr bwMode="auto">
              <a:xfrm>
                <a:off x="1045" y="2901"/>
                <a:ext cx="1" cy="1"/>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293" name="Freeform 1120"/>
              <p:cNvSpPr>
                <a:spLocks/>
              </p:cNvSpPr>
              <p:nvPr/>
            </p:nvSpPr>
            <p:spPr bwMode="auto">
              <a:xfrm>
                <a:off x="1045" y="2901"/>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24282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294" name="Rectangle 1121"/>
              <p:cNvSpPr>
                <a:spLocks noChangeArrowheads="1"/>
              </p:cNvSpPr>
              <p:nvPr/>
            </p:nvSpPr>
            <p:spPr bwMode="auto">
              <a:xfrm>
                <a:off x="1045" y="2901"/>
                <a:ext cx="616" cy="1"/>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295" name="Line 1122"/>
              <p:cNvSpPr>
                <a:spLocks noChangeShapeType="1"/>
              </p:cNvSpPr>
              <p:nvPr/>
            </p:nvSpPr>
            <p:spPr bwMode="auto">
              <a:xfrm>
                <a:off x="1045" y="2901"/>
                <a:ext cx="616"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296" name="Rectangle 1123"/>
              <p:cNvSpPr>
                <a:spLocks noChangeArrowheads="1"/>
              </p:cNvSpPr>
              <p:nvPr/>
            </p:nvSpPr>
            <p:spPr bwMode="auto">
              <a:xfrm>
                <a:off x="1661" y="2901"/>
                <a:ext cx="7" cy="1"/>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297" name="Line 1124"/>
              <p:cNvSpPr>
                <a:spLocks noChangeShapeType="1"/>
              </p:cNvSpPr>
              <p:nvPr/>
            </p:nvSpPr>
            <p:spPr bwMode="auto">
              <a:xfrm>
                <a:off x="1661" y="2901"/>
                <a:ext cx="7"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298" name="Line 1125"/>
              <p:cNvSpPr>
                <a:spLocks noChangeShapeType="1"/>
              </p:cNvSpPr>
              <p:nvPr/>
            </p:nvSpPr>
            <p:spPr bwMode="auto">
              <a:xfrm>
                <a:off x="1661" y="2901"/>
                <a:ext cx="0"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299" name="Rectangle 1126"/>
              <p:cNvSpPr>
                <a:spLocks noChangeArrowheads="1"/>
              </p:cNvSpPr>
              <p:nvPr/>
            </p:nvSpPr>
            <p:spPr bwMode="auto">
              <a:xfrm>
                <a:off x="1668" y="2901"/>
                <a:ext cx="418" cy="1"/>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300" name="Line 1127"/>
              <p:cNvSpPr>
                <a:spLocks noChangeShapeType="1"/>
              </p:cNvSpPr>
              <p:nvPr/>
            </p:nvSpPr>
            <p:spPr bwMode="auto">
              <a:xfrm>
                <a:off x="1668" y="2901"/>
                <a:ext cx="418"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301" name="Rectangle 1128"/>
              <p:cNvSpPr>
                <a:spLocks noChangeArrowheads="1"/>
              </p:cNvSpPr>
              <p:nvPr/>
            </p:nvSpPr>
            <p:spPr bwMode="auto">
              <a:xfrm>
                <a:off x="2086" y="2901"/>
                <a:ext cx="7" cy="1"/>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302" name="Line 1129"/>
              <p:cNvSpPr>
                <a:spLocks noChangeShapeType="1"/>
              </p:cNvSpPr>
              <p:nvPr/>
            </p:nvSpPr>
            <p:spPr bwMode="auto">
              <a:xfrm>
                <a:off x="2086" y="2901"/>
                <a:ext cx="7"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303" name="Line 1130"/>
              <p:cNvSpPr>
                <a:spLocks noChangeShapeType="1"/>
              </p:cNvSpPr>
              <p:nvPr/>
            </p:nvSpPr>
            <p:spPr bwMode="auto">
              <a:xfrm>
                <a:off x="2086" y="2901"/>
                <a:ext cx="0"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304" name="Rectangle 1131"/>
              <p:cNvSpPr>
                <a:spLocks noChangeArrowheads="1"/>
              </p:cNvSpPr>
              <p:nvPr/>
            </p:nvSpPr>
            <p:spPr bwMode="auto">
              <a:xfrm>
                <a:off x="2093" y="2901"/>
                <a:ext cx="1203" cy="1"/>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305" name="Line 1132"/>
              <p:cNvSpPr>
                <a:spLocks noChangeShapeType="1"/>
              </p:cNvSpPr>
              <p:nvPr/>
            </p:nvSpPr>
            <p:spPr bwMode="auto">
              <a:xfrm>
                <a:off x="2093" y="2901"/>
                <a:ext cx="1203"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306" name="Rectangle 1133"/>
              <p:cNvSpPr>
                <a:spLocks noChangeArrowheads="1"/>
              </p:cNvSpPr>
              <p:nvPr/>
            </p:nvSpPr>
            <p:spPr bwMode="auto">
              <a:xfrm>
                <a:off x="3296" y="2901"/>
                <a:ext cx="1" cy="1"/>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307" name="Freeform 1134"/>
              <p:cNvSpPr>
                <a:spLocks/>
              </p:cNvSpPr>
              <p:nvPr/>
            </p:nvSpPr>
            <p:spPr bwMode="auto">
              <a:xfrm>
                <a:off x="3296" y="2901"/>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24282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308" name="Rectangle 1135"/>
              <p:cNvSpPr>
                <a:spLocks noChangeArrowheads="1"/>
              </p:cNvSpPr>
              <p:nvPr/>
            </p:nvSpPr>
            <p:spPr bwMode="auto">
              <a:xfrm>
                <a:off x="3296" y="2901"/>
                <a:ext cx="329" cy="1"/>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309" name="Line 1136"/>
              <p:cNvSpPr>
                <a:spLocks noChangeShapeType="1"/>
              </p:cNvSpPr>
              <p:nvPr/>
            </p:nvSpPr>
            <p:spPr bwMode="auto">
              <a:xfrm>
                <a:off x="3296" y="2901"/>
                <a:ext cx="329"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310" name="Rectangle 1137"/>
              <p:cNvSpPr>
                <a:spLocks noChangeArrowheads="1"/>
              </p:cNvSpPr>
              <p:nvPr/>
            </p:nvSpPr>
            <p:spPr bwMode="auto">
              <a:xfrm>
                <a:off x="3625" y="2901"/>
                <a:ext cx="8" cy="1"/>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311" name="Line 1138"/>
              <p:cNvSpPr>
                <a:spLocks noChangeShapeType="1"/>
              </p:cNvSpPr>
              <p:nvPr/>
            </p:nvSpPr>
            <p:spPr bwMode="auto">
              <a:xfrm>
                <a:off x="3625" y="2901"/>
                <a:ext cx="8"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312" name="Line 1139"/>
              <p:cNvSpPr>
                <a:spLocks noChangeShapeType="1"/>
              </p:cNvSpPr>
              <p:nvPr/>
            </p:nvSpPr>
            <p:spPr bwMode="auto">
              <a:xfrm>
                <a:off x="3625" y="2901"/>
                <a:ext cx="0"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313" name="Rectangle 1140"/>
              <p:cNvSpPr>
                <a:spLocks noChangeArrowheads="1"/>
              </p:cNvSpPr>
              <p:nvPr/>
            </p:nvSpPr>
            <p:spPr bwMode="auto">
              <a:xfrm>
                <a:off x="3633" y="2901"/>
                <a:ext cx="418" cy="1"/>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314" name="Line 1141"/>
              <p:cNvSpPr>
                <a:spLocks noChangeShapeType="1"/>
              </p:cNvSpPr>
              <p:nvPr/>
            </p:nvSpPr>
            <p:spPr bwMode="auto">
              <a:xfrm>
                <a:off x="3633" y="2901"/>
                <a:ext cx="418"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315" name="Rectangle 1142"/>
              <p:cNvSpPr>
                <a:spLocks noChangeArrowheads="1"/>
              </p:cNvSpPr>
              <p:nvPr/>
            </p:nvSpPr>
            <p:spPr bwMode="auto">
              <a:xfrm>
                <a:off x="4051" y="2901"/>
                <a:ext cx="1" cy="1"/>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316" name="Freeform 1143"/>
              <p:cNvSpPr>
                <a:spLocks/>
              </p:cNvSpPr>
              <p:nvPr/>
            </p:nvSpPr>
            <p:spPr bwMode="auto">
              <a:xfrm>
                <a:off x="4051" y="2901"/>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24282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317" name="Rectangle 1144"/>
              <p:cNvSpPr>
                <a:spLocks noChangeArrowheads="1"/>
              </p:cNvSpPr>
              <p:nvPr/>
            </p:nvSpPr>
            <p:spPr bwMode="auto">
              <a:xfrm>
                <a:off x="4051" y="2901"/>
                <a:ext cx="1327" cy="1"/>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318" name="Line 1145"/>
              <p:cNvSpPr>
                <a:spLocks noChangeShapeType="1"/>
              </p:cNvSpPr>
              <p:nvPr/>
            </p:nvSpPr>
            <p:spPr bwMode="auto">
              <a:xfrm>
                <a:off x="4051" y="2901"/>
                <a:ext cx="1327"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319" name="Rectangle 1146"/>
              <p:cNvSpPr>
                <a:spLocks noChangeArrowheads="1"/>
              </p:cNvSpPr>
              <p:nvPr/>
            </p:nvSpPr>
            <p:spPr bwMode="auto">
              <a:xfrm>
                <a:off x="5378" y="2901"/>
                <a:ext cx="7" cy="1"/>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320" name="Line 1147"/>
              <p:cNvSpPr>
                <a:spLocks noChangeShapeType="1"/>
              </p:cNvSpPr>
              <p:nvPr/>
            </p:nvSpPr>
            <p:spPr bwMode="auto">
              <a:xfrm>
                <a:off x="5378" y="2901"/>
                <a:ext cx="7"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321" name="Line 1148"/>
              <p:cNvSpPr>
                <a:spLocks noChangeShapeType="1"/>
              </p:cNvSpPr>
              <p:nvPr/>
            </p:nvSpPr>
            <p:spPr bwMode="auto">
              <a:xfrm>
                <a:off x="5378" y="2901"/>
                <a:ext cx="0"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322" name="Rectangle 1149"/>
              <p:cNvSpPr>
                <a:spLocks noChangeArrowheads="1"/>
              </p:cNvSpPr>
              <p:nvPr/>
            </p:nvSpPr>
            <p:spPr bwMode="auto">
              <a:xfrm>
                <a:off x="1045" y="2901"/>
                <a:ext cx="1" cy="146"/>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323" name="Line 1150"/>
              <p:cNvSpPr>
                <a:spLocks noChangeShapeType="1"/>
              </p:cNvSpPr>
              <p:nvPr/>
            </p:nvSpPr>
            <p:spPr bwMode="auto">
              <a:xfrm>
                <a:off x="1045" y="2901"/>
                <a:ext cx="0" cy="146"/>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324" name="Rectangle 1151"/>
              <p:cNvSpPr>
                <a:spLocks noChangeArrowheads="1"/>
              </p:cNvSpPr>
              <p:nvPr/>
            </p:nvSpPr>
            <p:spPr bwMode="auto">
              <a:xfrm>
                <a:off x="1661" y="2901"/>
                <a:ext cx="7" cy="146"/>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325" name="Line 1152"/>
              <p:cNvSpPr>
                <a:spLocks noChangeShapeType="1"/>
              </p:cNvSpPr>
              <p:nvPr/>
            </p:nvSpPr>
            <p:spPr bwMode="auto">
              <a:xfrm>
                <a:off x="1661" y="2901"/>
                <a:ext cx="0" cy="146"/>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326" name="Rectangle 1153"/>
              <p:cNvSpPr>
                <a:spLocks noChangeArrowheads="1"/>
              </p:cNvSpPr>
              <p:nvPr/>
            </p:nvSpPr>
            <p:spPr bwMode="auto">
              <a:xfrm>
                <a:off x="2086" y="2901"/>
                <a:ext cx="7" cy="146"/>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327" name="Line 1154"/>
              <p:cNvSpPr>
                <a:spLocks noChangeShapeType="1"/>
              </p:cNvSpPr>
              <p:nvPr/>
            </p:nvSpPr>
            <p:spPr bwMode="auto">
              <a:xfrm>
                <a:off x="2086" y="2901"/>
                <a:ext cx="0" cy="146"/>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328" name="Rectangle 1155"/>
              <p:cNvSpPr>
                <a:spLocks noChangeArrowheads="1"/>
              </p:cNvSpPr>
              <p:nvPr/>
            </p:nvSpPr>
            <p:spPr bwMode="auto">
              <a:xfrm>
                <a:off x="3296" y="2901"/>
                <a:ext cx="1" cy="146"/>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329" name="Line 1156"/>
              <p:cNvSpPr>
                <a:spLocks noChangeShapeType="1"/>
              </p:cNvSpPr>
              <p:nvPr/>
            </p:nvSpPr>
            <p:spPr bwMode="auto">
              <a:xfrm>
                <a:off x="3296" y="2901"/>
                <a:ext cx="0" cy="146"/>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330" name="Rectangle 1157"/>
              <p:cNvSpPr>
                <a:spLocks noChangeArrowheads="1"/>
              </p:cNvSpPr>
              <p:nvPr/>
            </p:nvSpPr>
            <p:spPr bwMode="auto">
              <a:xfrm>
                <a:off x="3625" y="2901"/>
                <a:ext cx="8" cy="146"/>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331" name="Line 1158"/>
              <p:cNvSpPr>
                <a:spLocks noChangeShapeType="1"/>
              </p:cNvSpPr>
              <p:nvPr/>
            </p:nvSpPr>
            <p:spPr bwMode="auto">
              <a:xfrm>
                <a:off x="3625" y="2901"/>
                <a:ext cx="0" cy="146"/>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332" name="Rectangle 1159"/>
              <p:cNvSpPr>
                <a:spLocks noChangeArrowheads="1"/>
              </p:cNvSpPr>
              <p:nvPr/>
            </p:nvSpPr>
            <p:spPr bwMode="auto">
              <a:xfrm>
                <a:off x="4051" y="2901"/>
                <a:ext cx="1" cy="146"/>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333" name="Line 1160"/>
              <p:cNvSpPr>
                <a:spLocks noChangeShapeType="1"/>
              </p:cNvSpPr>
              <p:nvPr/>
            </p:nvSpPr>
            <p:spPr bwMode="auto">
              <a:xfrm>
                <a:off x="4051" y="2901"/>
                <a:ext cx="0" cy="146"/>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334" name="Rectangle 1161"/>
              <p:cNvSpPr>
                <a:spLocks noChangeArrowheads="1"/>
              </p:cNvSpPr>
              <p:nvPr/>
            </p:nvSpPr>
            <p:spPr bwMode="auto">
              <a:xfrm>
                <a:off x="5378" y="2901"/>
                <a:ext cx="7" cy="146"/>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335" name="Line 1162"/>
              <p:cNvSpPr>
                <a:spLocks noChangeShapeType="1"/>
              </p:cNvSpPr>
              <p:nvPr/>
            </p:nvSpPr>
            <p:spPr bwMode="auto">
              <a:xfrm>
                <a:off x="5378" y="2901"/>
                <a:ext cx="0" cy="146"/>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336" name="Rectangle 1163"/>
              <p:cNvSpPr>
                <a:spLocks noChangeArrowheads="1"/>
              </p:cNvSpPr>
              <p:nvPr/>
            </p:nvSpPr>
            <p:spPr bwMode="auto">
              <a:xfrm>
                <a:off x="1177" y="3047"/>
                <a:ext cx="108"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or</a:t>
                </a:r>
                <a:endParaRPr lang="en-US">
                  <a:latin typeface="Arial" pitchFamily="34" charset="0"/>
                </a:endParaRPr>
              </a:p>
            </p:txBody>
          </p:sp>
          <p:sp>
            <p:nvSpPr>
              <p:cNvPr id="110337" name="Rectangle 1164"/>
              <p:cNvSpPr>
                <a:spLocks noChangeArrowheads="1"/>
              </p:cNvSpPr>
              <p:nvPr/>
            </p:nvSpPr>
            <p:spPr bwMode="auto">
              <a:xfrm>
                <a:off x="1727" y="3047"/>
                <a:ext cx="31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00111</a:t>
                </a:r>
                <a:endParaRPr lang="en-US">
                  <a:latin typeface="Arial" pitchFamily="34" charset="0"/>
                </a:endParaRPr>
              </a:p>
            </p:txBody>
          </p:sp>
          <p:sp>
            <p:nvSpPr>
              <p:cNvPr id="110338" name="Rectangle 1165"/>
              <p:cNvSpPr>
                <a:spLocks noChangeArrowheads="1"/>
              </p:cNvSpPr>
              <p:nvPr/>
            </p:nvSpPr>
            <p:spPr bwMode="auto">
              <a:xfrm>
                <a:off x="2144" y="3047"/>
                <a:ext cx="313"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or rd, </a:t>
                </a:r>
                <a:endParaRPr lang="en-US">
                  <a:latin typeface="Arial" pitchFamily="34" charset="0"/>
                </a:endParaRPr>
              </a:p>
            </p:txBody>
          </p:sp>
          <p:sp>
            <p:nvSpPr>
              <p:cNvPr id="110339" name="Rectangle 1166"/>
              <p:cNvSpPr>
                <a:spLocks noChangeArrowheads="1"/>
              </p:cNvSpPr>
              <p:nvPr/>
            </p:nvSpPr>
            <p:spPr bwMode="auto">
              <a:xfrm>
                <a:off x="2430" y="3047"/>
                <a:ext cx="15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rs1</a:t>
                </a:r>
                <a:endParaRPr lang="en-US">
                  <a:latin typeface="Arial" pitchFamily="34" charset="0"/>
                </a:endParaRPr>
              </a:p>
            </p:txBody>
          </p:sp>
          <p:sp>
            <p:nvSpPr>
              <p:cNvPr id="110340" name="Rectangle 1167"/>
              <p:cNvSpPr>
                <a:spLocks noChangeArrowheads="1"/>
              </p:cNvSpPr>
              <p:nvPr/>
            </p:nvSpPr>
            <p:spPr bwMode="auto">
              <a:xfrm>
                <a:off x="2584" y="3047"/>
                <a:ext cx="585"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 (rs2/imm)</a:t>
                </a:r>
                <a:endParaRPr lang="en-US">
                  <a:latin typeface="Arial" pitchFamily="34" charset="0"/>
                </a:endParaRPr>
              </a:p>
            </p:txBody>
          </p:sp>
          <p:sp>
            <p:nvSpPr>
              <p:cNvPr id="110341" name="Rectangle 1168"/>
              <p:cNvSpPr>
                <a:spLocks noChangeArrowheads="1"/>
              </p:cNvSpPr>
              <p:nvPr/>
            </p:nvSpPr>
            <p:spPr bwMode="auto">
              <a:xfrm>
                <a:off x="3354" y="3047"/>
                <a:ext cx="166"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bgt</a:t>
                </a:r>
                <a:endParaRPr lang="en-US">
                  <a:latin typeface="Arial" pitchFamily="34" charset="0"/>
                </a:endParaRPr>
              </a:p>
            </p:txBody>
          </p:sp>
          <p:sp>
            <p:nvSpPr>
              <p:cNvPr id="110342" name="Rectangle 1169"/>
              <p:cNvSpPr>
                <a:spLocks noChangeArrowheads="1"/>
              </p:cNvSpPr>
              <p:nvPr/>
            </p:nvSpPr>
            <p:spPr bwMode="auto">
              <a:xfrm>
                <a:off x="3691" y="3047"/>
                <a:ext cx="323"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10001</a:t>
                </a:r>
                <a:endParaRPr lang="en-US">
                  <a:latin typeface="Arial" pitchFamily="34" charset="0"/>
                </a:endParaRPr>
              </a:p>
            </p:txBody>
          </p:sp>
          <p:sp>
            <p:nvSpPr>
              <p:cNvPr id="110343" name="Rectangle 1170"/>
              <p:cNvSpPr>
                <a:spLocks noChangeArrowheads="1"/>
              </p:cNvSpPr>
              <p:nvPr/>
            </p:nvSpPr>
            <p:spPr bwMode="auto">
              <a:xfrm>
                <a:off x="4109" y="3047"/>
                <a:ext cx="491"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bgt offset</a:t>
                </a:r>
                <a:endParaRPr lang="en-US">
                  <a:latin typeface="Arial" pitchFamily="34" charset="0"/>
                </a:endParaRPr>
              </a:p>
            </p:txBody>
          </p:sp>
          <p:sp>
            <p:nvSpPr>
              <p:cNvPr id="110344" name="Rectangle 1171"/>
              <p:cNvSpPr>
                <a:spLocks noChangeArrowheads="1"/>
              </p:cNvSpPr>
              <p:nvPr/>
            </p:nvSpPr>
            <p:spPr bwMode="auto">
              <a:xfrm>
                <a:off x="1045" y="3047"/>
                <a:ext cx="1" cy="1"/>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345" name="Freeform 1172"/>
              <p:cNvSpPr>
                <a:spLocks/>
              </p:cNvSpPr>
              <p:nvPr/>
            </p:nvSpPr>
            <p:spPr bwMode="auto">
              <a:xfrm>
                <a:off x="1045" y="3047"/>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24282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346" name="Rectangle 1173"/>
              <p:cNvSpPr>
                <a:spLocks noChangeArrowheads="1"/>
              </p:cNvSpPr>
              <p:nvPr/>
            </p:nvSpPr>
            <p:spPr bwMode="auto">
              <a:xfrm>
                <a:off x="1045" y="3047"/>
                <a:ext cx="616" cy="1"/>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347" name="Line 1174"/>
              <p:cNvSpPr>
                <a:spLocks noChangeShapeType="1"/>
              </p:cNvSpPr>
              <p:nvPr/>
            </p:nvSpPr>
            <p:spPr bwMode="auto">
              <a:xfrm>
                <a:off x="1045" y="3047"/>
                <a:ext cx="616"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348" name="Rectangle 1175"/>
              <p:cNvSpPr>
                <a:spLocks noChangeArrowheads="1"/>
              </p:cNvSpPr>
              <p:nvPr/>
            </p:nvSpPr>
            <p:spPr bwMode="auto">
              <a:xfrm>
                <a:off x="1661" y="3047"/>
                <a:ext cx="7" cy="1"/>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349" name="Line 1176"/>
              <p:cNvSpPr>
                <a:spLocks noChangeShapeType="1"/>
              </p:cNvSpPr>
              <p:nvPr/>
            </p:nvSpPr>
            <p:spPr bwMode="auto">
              <a:xfrm>
                <a:off x="1661" y="3047"/>
                <a:ext cx="7"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350" name="Line 1177"/>
              <p:cNvSpPr>
                <a:spLocks noChangeShapeType="1"/>
              </p:cNvSpPr>
              <p:nvPr/>
            </p:nvSpPr>
            <p:spPr bwMode="auto">
              <a:xfrm>
                <a:off x="1661" y="3047"/>
                <a:ext cx="0"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351" name="Rectangle 1178"/>
              <p:cNvSpPr>
                <a:spLocks noChangeArrowheads="1"/>
              </p:cNvSpPr>
              <p:nvPr/>
            </p:nvSpPr>
            <p:spPr bwMode="auto">
              <a:xfrm>
                <a:off x="1668" y="3047"/>
                <a:ext cx="418" cy="1"/>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352" name="Line 1179"/>
              <p:cNvSpPr>
                <a:spLocks noChangeShapeType="1"/>
              </p:cNvSpPr>
              <p:nvPr/>
            </p:nvSpPr>
            <p:spPr bwMode="auto">
              <a:xfrm>
                <a:off x="1668" y="3047"/>
                <a:ext cx="418"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353" name="Rectangle 1180"/>
              <p:cNvSpPr>
                <a:spLocks noChangeArrowheads="1"/>
              </p:cNvSpPr>
              <p:nvPr/>
            </p:nvSpPr>
            <p:spPr bwMode="auto">
              <a:xfrm>
                <a:off x="2086" y="3047"/>
                <a:ext cx="7" cy="1"/>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354" name="Line 1181"/>
              <p:cNvSpPr>
                <a:spLocks noChangeShapeType="1"/>
              </p:cNvSpPr>
              <p:nvPr/>
            </p:nvSpPr>
            <p:spPr bwMode="auto">
              <a:xfrm>
                <a:off x="2086" y="3047"/>
                <a:ext cx="7"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355" name="Line 1182"/>
              <p:cNvSpPr>
                <a:spLocks noChangeShapeType="1"/>
              </p:cNvSpPr>
              <p:nvPr/>
            </p:nvSpPr>
            <p:spPr bwMode="auto">
              <a:xfrm>
                <a:off x="2086" y="3047"/>
                <a:ext cx="0"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356" name="Rectangle 1183"/>
              <p:cNvSpPr>
                <a:spLocks noChangeArrowheads="1"/>
              </p:cNvSpPr>
              <p:nvPr/>
            </p:nvSpPr>
            <p:spPr bwMode="auto">
              <a:xfrm>
                <a:off x="2093" y="3047"/>
                <a:ext cx="1203" cy="1"/>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357" name="Line 1184"/>
              <p:cNvSpPr>
                <a:spLocks noChangeShapeType="1"/>
              </p:cNvSpPr>
              <p:nvPr/>
            </p:nvSpPr>
            <p:spPr bwMode="auto">
              <a:xfrm>
                <a:off x="2093" y="3047"/>
                <a:ext cx="1203"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358" name="Rectangle 1185"/>
              <p:cNvSpPr>
                <a:spLocks noChangeArrowheads="1"/>
              </p:cNvSpPr>
              <p:nvPr/>
            </p:nvSpPr>
            <p:spPr bwMode="auto">
              <a:xfrm>
                <a:off x="3296" y="3047"/>
                <a:ext cx="1" cy="1"/>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359" name="Freeform 1186"/>
              <p:cNvSpPr>
                <a:spLocks/>
              </p:cNvSpPr>
              <p:nvPr/>
            </p:nvSpPr>
            <p:spPr bwMode="auto">
              <a:xfrm>
                <a:off x="3296" y="3047"/>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24282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360" name="Rectangle 1187"/>
              <p:cNvSpPr>
                <a:spLocks noChangeArrowheads="1"/>
              </p:cNvSpPr>
              <p:nvPr/>
            </p:nvSpPr>
            <p:spPr bwMode="auto">
              <a:xfrm>
                <a:off x="3296" y="3047"/>
                <a:ext cx="329" cy="1"/>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361" name="Line 1188"/>
              <p:cNvSpPr>
                <a:spLocks noChangeShapeType="1"/>
              </p:cNvSpPr>
              <p:nvPr/>
            </p:nvSpPr>
            <p:spPr bwMode="auto">
              <a:xfrm>
                <a:off x="3296" y="3047"/>
                <a:ext cx="329"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362" name="Rectangle 1189"/>
              <p:cNvSpPr>
                <a:spLocks noChangeArrowheads="1"/>
              </p:cNvSpPr>
              <p:nvPr/>
            </p:nvSpPr>
            <p:spPr bwMode="auto">
              <a:xfrm>
                <a:off x="3625" y="3047"/>
                <a:ext cx="8" cy="1"/>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363" name="Line 1190"/>
              <p:cNvSpPr>
                <a:spLocks noChangeShapeType="1"/>
              </p:cNvSpPr>
              <p:nvPr/>
            </p:nvSpPr>
            <p:spPr bwMode="auto">
              <a:xfrm>
                <a:off x="3625" y="3047"/>
                <a:ext cx="8"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364" name="Line 1191"/>
              <p:cNvSpPr>
                <a:spLocks noChangeShapeType="1"/>
              </p:cNvSpPr>
              <p:nvPr/>
            </p:nvSpPr>
            <p:spPr bwMode="auto">
              <a:xfrm>
                <a:off x="3625" y="3047"/>
                <a:ext cx="0"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365" name="Rectangle 1192"/>
              <p:cNvSpPr>
                <a:spLocks noChangeArrowheads="1"/>
              </p:cNvSpPr>
              <p:nvPr/>
            </p:nvSpPr>
            <p:spPr bwMode="auto">
              <a:xfrm>
                <a:off x="3633" y="3047"/>
                <a:ext cx="418" cy="1"/>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366" name="Line 1193"/>
              <p:cNvSpPr>
                <a:spLocks noChangeShapeType="1"/>
              </p:cNvSpPr>
              <p:nvPr/>
            </p:nvSpPr>
            <p:spPr bwMode="auto">
              <a:xfrm>
                <a:off x="3633" y="3047"/>
                <a:ext cx="418"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367" name="Rectangle 1194"/>
              <p:cNvSpPr>
                <a:spLocks noChangeArrowheads="1"/>
              </p:cNvSpPr>
              <p:nvPr/>
            </p:nvSpPr>
            <p:spPr bwMode="auto">
              <a:xfrm>
                <a:off x="4051" y="3047"/>
                <a:ext cx="1" cy="1"/>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368" name="Freeform 1195"/>
              <p:cNvSpPr>
                <a:spLocks/>
              </p:cNvSpPr>
              <p:nvPr/>
            </p:nvSpPr>
            <p:spPr bwMode="auto">
              <a:xfrm>
                <a:off x="4051" y="3047"/>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24282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369" name="Rectangle 1196"/>
              <p:cNvSpPr>
                <a:spLocks noChangeArrowheads="1"/>
              </p:cNvSpPr>
              <p:nvPr/>
            </p:nvSpPr>
            <p:spPr bwMode="auto">
              <a:xfrm>
                <a:off x="4051" y="3047"/>
                <a:ext cx="1327" cy="1"/>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370" name="Line 1197"/>
              <p:cNvSpPr>
                <a:spLocks noChangeShapeType="1"/>
              </p:cNvSpPr>
              <p:nvPr/>
            </p:nvSpPr>
            <p:spPr bwMode="auto">
              <a:xfrm>
                <a:off x="4051" y="3047"/>
                <a:ext cx="1327"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371" name="Rectangle 1198"/>
              <p:cNvSpPr>
                <a:spLocks noChangeArrowheads="1"/>
              </p:cNvSpPr>
              <p:nvPr/>
            </p:nvSpPr>
            <p:spPr bwMode="auto">
              <a:xfrm>
                <a:off x="5378" y="3047"/>
                <a:ext cx="7" cy="1"/>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372" name="Line 1199"/>
              <p:cNvSpPr>
                <a:spLocks noChangeShapeType="1"/>
              </p:cNvSpPr>
              <p:nvPr/>
            </p:nvSpPr>
            <p:spPr bwMode="auto">
              <a:xfrm>
                <a:off x="5378" y="3047"/>
                <a:ext cx="7"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373" name="Line 1200"/>
              <p:cNvSpPr>
                <a:spLocks noChangeShapeType="1"/>
              </p:cNvSpPr>
              <p:nvPr/>
            </p:nvSpPr>
            <p:spPr bwMode="auto">
              <a:xfrm>
                <a:off x="5378" y="3047"/>
                <a:ext cx="0"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374" name="Rectangle 1201"/>
              <p:cNvSpPr>
                <a:spLocks noChangeArrowheads="1"/>
              </p:cNvSpPr>
              <p:nvPr/>
            </p:nvSpPr>
            <p:spPr bwMode="auto">
              <a:xfrm>
                <a:off x="1045" y="3047"/>
                <a:ext cx="1" cy="139"/>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375" name="Line 1202"/>
              <p:cNvSpPr>
                <a:spLocks noChangeShapeType="1"/>
              </p:cNvSpPr>
              <p:nvPr/>
            </p:nvSpPr>
            <p:spPr bwMode="auto">
              <a:xfrm>
                <a:off x="1045" y="3047"/>
                <a:ext cx="0" cy="139"/>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376" name="Rectangle 1203"/>
              <p:cNvSpPr>
                <a:spLocks noChangeArrowheads="1"/>
              </p:cNvSpPr>
              <p:nvPr/>
            </p:nvSpPr>
            <p:spPr bwMode="auto">
              <a:xfrm>
                <a:off x="1661" y="3047"/>
                <a:ext cx="7" cy="139"/>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377" name="Line 1204"/>
              <p:cNvSpPr>
                <a:spLocks noChangeShapeType="1"/>
              </p:cNvSpPr>
              <p:nvPr/>
            </p:nvSpPr>
            <p:spPr bwMode="auto">
              <a:xfrm>
                <a:off x="1661" y="3047"/>
                <a:ext cx="0" cy="139"/>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378" name="Rectangle 1205"/>
              <p:cNvSpPr>
                <a:spLocks noChangeArrowheads="1"/>
              </p:cNvSpPr>
              <p:nvPr/>
            </p:nvSpPr>
            <p:spPr bwMode="auto">
              <a:xfrm>
                <a:off x="2086" y="3047"/>
                <a:ext cx="7" cy="139"/>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379" name="Line 1206"/>
              <p:cNvSpPr>
                <a:spLocks noChangeShapeType="1"/>
              </p:cNvSpPr>
              <p:nvPr/>
            </p:nvSpPr>
            <p:spPr bwMode="auto">
              <a:xfrm>
                <a:off x="2086" y="3047"/>
                <a:ext cx="0" cy="139"/>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380" name="Rectangle 1207"/>
              <p:cNvSpPr>
                <a:spLocks noChangeArrowheads="1"/>
              </p:cNvSpPr>
              <p:nvPr/>
            </p:nvSpPr>
            <p:spPr bwMode="auto">
              <a:xfrm>
                <a:off x="3296" y="3047"/>
                <a:ext cx="1" cy="139"/>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381" name="Line 1208"/>
              <p:cNvSpPr>
                <a:spLocks noChangeShapeType="1"/>
              </p:cNvSpPr>
              <p:nvPr/>
            </p:nvSpPr>
            <p:spPr bwMode="auto">
              <a:xfrm>
                <a:off x="3296" y="3047"/>
                <a:ext cx="0" cy="139"/>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382" name="Rectangle 1209"/>
              <p:cNvSpPr>
                <a:spLocks noChangeArrowheads="1"/>
              </p:cNvSpPr>
              <p:nvPr/>
            </p:nvSpPr>
            <p:spPr bwMode="auto">
              <a:xfrm>
                <a:off x="3625" y="3047"/>
                <a:ext cx="8" cy="139"/>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383" name="Line 1210"/>
              <p:cNvSpPr>
                <a:spLocks noChangeShapeType="1"/>
              </p:cNvSpPr>
              <p:nvPr/>
            </p:nvSpPr>
            <p:spPr bwMode="auto">
              <a:xfrm>
                <a:off x="3625" y="3047"/>
                <a:ext cx="0" cy="139"/>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384" name="Rectangle 1211"/>
              <p:cNvSpPr>
                <a:spLocks noChangeArrowheads="1"/>
              </p:cNvSpPr>
              <p:nvPr/>
            </p:nvSpPr>
            <p:spPr bwMode="auto">
              <a:xfrm>
                <a:off x="4051" y="3047"/>
                <a:ext cx="1" cy="139"/>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385" name="Line 1212"/>
              <p:cNvSpPr>
                <a:spLocks noChangeShapeType="1"/>
              </p:cNvSpPr>
              <p:nvPr/>
            </p:nvSpPr>
            <p:spPr bwMode="auto">
              <a:xfrm>
                <a:off x="4051" y="3047"/>
                <a:ext cx="0" cy="139"/>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386" name="Rectangle 1213"/>
              <p:cNvSpPr>
                <a:spLocks noChangeArrowheads="1"/>
              </p:cNvSpPr>
              <p:nvPr/>
            </p:nvSpPr>
            <p:spPr bwMode="auto">
              <a:xfrm>
                <a:off x="5378" y="3047"/>
                <a:ext cx="7" cy="139"/>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387" name="Line 1214"/>
              <p:cNvSpPr>
                <a:spLocks noChangeShapeType="1"/>
              </p:cNvSpPr>
              <p:nvPr/>
            </p:nvSpPr>
            <p:spPr bwMode="auto">
              <a:xfrm>
                <a:off x="5378" y="3047"/>
                <a:ext cx="0" cy="139"/>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388" name="Rectangle 1215"/>
              <p:cNvSpPr>
                <a:spLocks noChangeArrowheads="1"/>
              </p:cNvSpPr>
              <p:nvPr/>
            </p:nvSpPr>
            <p:spPr bwMode="auto">
              <a:xfrm>
                <a:off x="1177" y="3193"/>
                <a:ext cx="166"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not</a:t>
                </a:r>
                <a:endParaRPr lang="en-US">
                  <a:latin typeface="Arial" pitchFamily="34" charset="0"/>
                </a:endParaRPr>
              </a:p>
            </p:txBody>
          </p:sp>
          <p:sp>
            <p:nvSpPr>
              <p:cNvPr id="110389" name="Rectangle 1216"/>
              <p:cNvSpPr>
                <a:spLocks noChangeArrowheads="1"/>
              </p:cNvSpPr>
              <p:nvPr/>
            </p:nvSpPr>
            <p:spPr bwMode="auto">
              <a:xfrm>
                <a:off x="1727" y="3193"/>
                <a:ext cx="323"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01000</a:t>
                </a:r>
                <a:endParaRPr lang="en-US">
                  <a:latin typeface="Arial" pitchFamily="34" charset="0"/>
                </a:endParaRPr>
              </a:p>
            </p:txBody>
          </p:sp>
          <p:sp>
            <p:nvSpPr>
              <p:cNvPr id="110390" name="Rectangle 1217"/>
              <p:cNvSpPr>
                <a:spLocks noChangeArrowheads="1"/>
              </p:cNvSpPr>
              <p:nvPr/>
            </p:nvSpPr>
            <p:spPr bwMode="auto">
              <a:xfrm>
                <a:off x="2144" y="3193"/>
                <a:ext cx="891"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dirty="0">
                    <a:solidFill>
                      <a:srgbClr val="24282B"/>
                    </a:solidFill>
                    <a:latin typeface="Times New Roman" pitchFamily="18" charset="0"/>
                  </a:rPr>
                  <a:t>not </a:t>
                </a:r>
                <a:r>
                  <a:rPr lang="en-US" sz="1600" dirty="0" err="1">
                    <a:solidFill>
                      <a:srgbClr val="24282B"/>
                    </a:solidFill>
                    <a:latin typeface="Times New Roman" pitchFamily="18" charset="0"/>
                  </a:rPr>
                  <a:t>rd</a:t>
                </a:r>
                <a:r>
                  <a:rPr lang="en-US" sz="1600" dirty="0">
                    <a:solidFill>
                      <a:srgbClr val="24282B"/>
                    </a:solidFill>
                    <a:latin typeface="Times New Roman" pitchFamily="18" charset="0"/>
                  </a:rPr>
                  <a:t>, (rs2/</a:t>
                </a:r>
                <a:r>
                  <a:rPr lang="en-US" sz="1600" dirty="0" err="1">
                    <a:solidFill>
                      <a:srgbClr val="24282B"/>
                    </a:solidFill>
                    <a:latin typeface="Times New Roman" pitchFamily="18" charset="0"/>
                  </a:rPr>
                  <a:t>imm</a:t>
                </a:r>
                <a:r>
                  <a:rPr lang="en-US" sz="1600" dirty="0">
                    <a:solidFill>
                      <a:srgbClr val="24282B"/>
                    </a:solidFill>
                    <a:latin typeface="Times New Roman" pitchFamily="18" charset="0"/>
                  </a:rPr>
                  <a:t>)</a:t>
                </a:r>
                <a:endParaRPr lang="en-US" dirty="0">
                  <a:latin typeface="Arial" pitchFamily="34" charset="0"/>
                </a:endParaRPr>
              </a:p>
            </p:txBody>
          </p:sp>
          <p:sp>
            <p:nvSpPr>
              <p:cNvPr id="110391" name="Rectangle 1218"/>
              <p:cNvSpPr>
                <a:spLocks noChangeArrowheads="1"/>
              </p:cNvSpPr>
              <p:nvPr/>
            </p:nvSpPr>
            <p:spPr bwMode="auto">
              <a:xfrm>
                <a:off x="3354" y="3193"/>
                <a:ext cx="65"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b</a:t>
                </a:r>
                <a:endParaRPr lang="en-US">
                  <a:latin typeface="Arial" pitchFamily="34" charset="0"/>
                </a:endParaRPr>
              </a:p>
            </p:txBody>
          </p:sp>
          <p:sp>
            <p:nvSpPr>
              <p:cNvPr id="110392" name="Rectangle 1219"/>
              <p:cNvSpPr>
                <a:spLocks noChangeArrowheads="1"/>
              </p:cNvSpPr>
              <p:nvPr/>
            </p:nvSpPr>
            <p:spPr bwMode="auto">
              <a:xfrm>
                <a:off x="3691" y="3193"/>
                <a:ext cx="323"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10010</a:t>
                </a:r>
                <a:endParaRPr lang="en-US">
                  <a:latin typeface="Arial" pitchFamily="34" charset="0"/>
                </a:endParaRPr>
              </a:p>
            </p:txBody>
          </p:sp>
          <p:sp>
            <p:nvSpPr>
              <p:cNvPr id="110393" name="Rectangle 1220"/>
              <p:cNvSpPr>
                <a:spLocks noChangeArrowheads="1"/>
              </p:cNvSpPr>
              <p:nvPr/>
            </p:nvSpPr>
            <p:spPr bwMode="auto">
              <a:xfrm>
                <a:off x="4109" y="3193"/>
                <a:ext cx="390"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b offset</a:t>
                </a:r>
                <a:endParaRPr lang="en-US">
                  <a:latin typeface="Arial" pitchFamily="34" charset="0"/>
                </a:endParaRPr>
              </a:p>
            </p:txBody>
          </p:sp>
          <p:sp>
            <p:nvSpPr>
              <p:cNvPr id="110394" name="Rectangle 1221"/>
              <p:cNvSpPr>
                <a:spLocks noChangeArrowheads="1"/>
              </p:cNvSpPr>
              <p:nvPr/>
            </p:nvSpPr>
            <p:spPr bwMode="auto">
              <a:xfrm>
                <a:off x="1045" y="3186"/>
                <a:ext cx="1" cy="7"/>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395" name="Freeform 1222"/>
              <p:cNvSpPr>
                <a:spLocks/>
              </p:cNvSpPr>
              <p:nvPr/>
            </p:nvSpPr>
            <p:spPr bwMode="auto">
              <a:xfrm>
                <a:off x="1045" y="3186"/>
                <a:ext cx="0" cy="7"/>
              </a:xfrm>
              <a:custGeom>
                <a:avLst/>
                <a:gdLst>
                  <a:gd name="T0" fmla="*/ 0 h 1"/>
                  <a:gd name="T1" fmla="*/ 0 h 1"/>
                  <a:gd name="T2" fmla="*/ 1 h 1"/>
                </a:gdLst>
                <a:ahLst/>
                <a:cxnLst>
                  <a:cxn ang="0">
                    <a:pos x="0" y="T0"/>
                  </a:cxn>
                  <a:cxn ang="0">
                    <a:pos x="0" y="T1"/>
                  </a:cxn>
                  <a:cxn ang="0">
                    <a:pos x="0" y="T2"/>
                  </a:cxn>
                </a:cxnLst>
                <a:rect l="0" t="0" r="r" b="b"/>
                <a:pathLst>
                  <a:path h="1">
                    <a:moveTo>
                      <a:pt x="0" y="0"/>
                    </a:moveTo>
                    <a:lnTo>
                      <a:pt x="0" y="0"/>
                    </a:lnTo>
                    <a:lnTo>
                      <a:pt x="0" y="1"/>
                    </a:lnTo>
                  </a:path>
                </a:pathLst>
              </a:custGeom>
              <a:noFill/>
              <a:ln w="0">
                <a:solidFill>
                  <a:srgbClr val="24282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396" name="Rectangle 1223"/>
              <p:cNvSpPr>
                <a:spLocks noChangeArrowheads="1"/>
              </p:cNvSpPr>
              <p:nvPr/>
            </p:nvSpPr>
            <p:spPr bwMode="auto">
              <a:xfrm>
                <a:off x="1045" y="3186"/>
                <a:ext cx="616" cy="7"/>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397" name="Line 1224"/>
              <p:cNvSpPr>
                <a:spLocks noChangeShapeType="1"/>
              </p:cNvSpPr>
              <p:nvPr/>
            </p:nvSpPr>
            <p:spPr bwMode="auto">
              <a:xfrm>
                <a:off x="1045" y="3186"/>
                <a:ext cx="616"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398" name="Rectangle 1225"/>
              <p:cNvSpPr>
                <a:spLocks noChangeArrowheads="1"/>
              </p:cNvSpPr>
              <p:nvPr/>
            </p:nvSpPr>
            <p:spPr bwMode="auto">
              <a:xfrm>
                <a:off x="1661" y="3186"/>
                <a:ext cx="7" cy="7"/>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399" name="Line 1226"/>
              <p:cNvSpPr>
                <a:spLocks noChangeShapeType="1"/>
              </p:cNvSpPr>
              <p:nvPr/>
            </p:nvSpPr>
            <p:spPr bwMode="auto">
              <a:xfrm>
                <a:off x="1661" y="3186"/>
                <a:ext cx="7"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400" name="Line 1227"/>
              <p:cNvSpPr>
                <a:spLocks noChangeShapeType="1"/>
              </p:cNvSpPr>
              <p:nvPr/>
            </p:nvSpPr>
            <p:spPr bwMode="auto">
              <a:xfrm>
                <a:off x="1661" y="3186"/>
                <a:ext cx="0" cy="7"/>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401" name="Rectangle 1228"/>
              <p:cNvSpPr>
                <a:spLocks noChangeArrowheads="1"/>
              </p:cNvSpPr>
              <p:nvPr/>
            </p:nvSpPr>
            <p:spPr bwMode="auto">
              <a:xfrm>
                <a:off x="1668" y="3186"/>
                <a:ext cx="418" cy="7"/>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402" name="Line 1229"/>
              <p:cNvSpPr>
                <a:spLocks noChangeShapeType="1"/>
              </p:cNvSpPr>
              <p:nvPr/>
            </p:nvSpPr>
            <p:spPr bwMode="auto">
              <a:xfrm>
                <a:off x="1668" y="3186"/>
                <a:ext cx="418"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403" name="Rectangle 1230"/>
              <p:cNvSpPr>
                <a:spLocks noChangeArrowheads="1"/>
              </p:cNvSpPr>
              <p:nvPr/>
            </p:nvSpPr>
            <p:spPr bwMode="auto">
              <a:xfrm>
                <a:off x="2086" y="3186"/>
                <a:ext cx="7" cy="7"/>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404" name="Line 1231"/>
              <p:cNvSpPr>
                <a:spLocks noChangeShapeType="1"/>
              </p:cNvSpPr>
              <p:nvPr/>
            </p:nvSpPr>
            <p:spPr bwMode="auto">
              <a:xfrm>
                <a:off x="2086" y="3186"/>
                <a:ext cx="7"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405" name="Line 1232"/>
              <p:cNvSpPr>
                <a:spLocks noChangeShapeType="1"/>
              </p:cNvSpPr>
              <p:nvPr/>
            </p:nvSpPr>
            <p:spPr bwMode="auto">
              <a:xfrm>
                <a:off x="2086" y="3186"/>
                <a:ext cx="0" cy="7"/>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406" name="Rectangle 1233"/>
              <p:cNvSpPr>
                <a:spLocks noChangeArrowheads="1"/>
              </p:cNvSpPr>
              <p:nvPr/>
            </p:nvSpPr>
            <p:spPr bwMode="auto">
              <a:xfrm>
                <a:off x="2093" y="3186"/>
                <a:ext cx="1203" cy="7"/>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407" name="Line 1234"/>
              <p:cNvSpPr>
                <a:spLocks noChangeShapeType="1"/>
              </p:cNvSpPr>
              <p:nvPr/>
            </p:nvSpPr>
            <p:spPr bwMode="auto">
              <a:xfrm>
                <a:off x="2093" y="3186"/>
                <a:ext cx="1203"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408" name="Rectangle 1235"/>
              <p:cNvSpPr>
                <a:spLocks noChangeArrowheads="1"/>
              </p:cNvSpPr>
              <p:nvPr/>
            </p:nvSpPr>
            <p:spPr bwMode="auto">
              <a:xfrm>
                <a:off x="3296" y="3186"/>
                <a:ext cx="1" cy="7"/>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409" name="Freeform 1236"/>
              <p:cNvSpPr>
                <a:spLocks/>
              </p:cNvSpPr>
              <p:nvPr/>
            </p:nvSpPr>
            <p:spPr bwMode="auto">
              <a:xfrm>
                <a:off x="3296" y="3186"/>
                <a:ext cx="0" cy="7"/>
              </a:xfrm>
              <a:custGeom>
                <a:avLst/>
                <a:gdLst>
                  <a:gd name="T0" fmla="*/ 0 h 1"/>
                  <a:gd name="T1" fmla="*/ 0 h 1"/>
                  <a:gd name="T2" fmla="*/ 1 h 1"/>
                </a:gdLst>
                <a:ahLst/>
                <a:cxnLst>
                  <a:cxn ang="0">
                    <a:pos x="0" y="T0"/>
                  </a:cxn>
                  <a:cxn ang="0">
                    <a:pos x="0" y="T1"/>
                  </a:cxn>
                  <a:cxn ang="0">
                    <a:pos x="0" y="T2"/>
                  </a:cxn>
                </a:cxnLst>
                <a:rect l="0" t="0" r="r" b="b"/>
                <a:pathLst>
                  <a:path h="1">
                    <a:moveTo>
                      <a:pt x="0" y="0"/>
                    </a:moveTo>
                    <a:lnTo>
                      <a:pt x="0" y="0"/>
                    </a:lnTo>
                    <a:lnTo>
                      <a:pt x="0" y="1"/>
                    </a:lnTo>
                  </a:path>
                </a:pathLst>
              </a:custGeom>
              <a:noFill/>
              <a:ln w="0">
                <a:solidFill>
                  <a:srgbClr val="24282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410" name="Rectangle 1237"/>
              <p:cNvSpPr>
                <a:spLocks noChangeArrowheads="1"/>
              </p:cNvSpPr>
              <p:nvPr/>
            </p:nvSpPr>
            <p:spPr bwMode="auto">
              <a:xfrm>
                <a:off x="3296" y="3186"/>
                <a:ext cx="329" cy="7"/>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411" name="Line 1238"/>
              <p:cNvSpPr>
                <a:spLocks noChangeShapeType="1"/>
              </p:cNvSpPr>
              <p:nvPr/>
            </p:nvSpPr>
            <p:spPr bwMode="auto">
              <a:xfrm>
                <a:off x="3296" y="3186"/>
                <a:ext cx="329"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412" name="Rectangle 1239"/>
              <p:cNvSpPr>
                <a:spLocks noChangeArrowheads="1"/>
              </p:cNvSpPr>
              <p:nvPr/>
            </p:nvSpPr>
            <p:spPr bwMode="auto">
              <a:xfrm>
                <a:off x="3625" y="3186"/>
                <a:ext cx="8" cy="7"/>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413" name="Line 1240"/>
              <p:cNvSpPr>
                <a:spLocks noChangeShapeType="1"/>
              </p:cNvSpPr>
              <p:nvPr/>
            </p:nvSpPr>
            <p:spPr bwMode="auto">
              <a:xfrm>
                <a:off x="3625" y="3186"/>
                <a:ext cx="8"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414" name="Line 1241"/>
              <p:cNvSpPr>
                <a:spLocks noChangeShapeType="1"/>
              </p:cNvSpPr>
              <p:nvPr/>
            </p:nvSpPr>
            <p:spPr bwMode="auto">
              <a:xfrm>
                <a:off x="3625" y="3186"/>
                <a:ext cx="0" cy="7"/>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415" name="Rectangle 1242"/>
              <p:cNvSpPr>
                <a:spLocks noChangeArrowheads="1"/>
              </p:cNvSpPr>
              <p:nvPr/>
            </p:nvSpPr>
            <p:spPr bwMode="auto">
              <a:xfrm>
                <a:off x="3633" y="3186"/>
                <a:ext cx="418" cy="7"/>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416" name="Line 1243"/>
              <p:cNvSpPr>
                <a:spLocks noChangeShapeType="1"/>
              </p:cNvSpPr>
              <p:nvPr/>
            </p:nvSpPr>
            <p:spPr bwMode="auto">
              <a:xfrm>
                <a:off x="3633" y="3186"/>
                <a:ext cx="418"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417" name="Rectangle 1244"/>
              <p:cNvSpPr>
                <a:spLocks noChangeArrowheads="1"/>
              </p:cNvSpPr>
              <p:nvPr/>
            </p:nvSpPr>
            <p:spPr bwMode="auto">
              <a:xfrm>
                <a:off x="4051" y="3186"/>
                <a:ext cx="1" cy="7"/>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418" name="Freeform 1245"/>
              <p:cNvSpPr>
                <a:spLocks/>
              </p:cNvSpPr>
              <p:nvPr/>
            </p:nvSpPr>
            <p:spPr bwMode="auto">
              <a:xfrm>
                <a:off x="4051" y="3186"/>
                <a:ext cx="0" cy="7"/>
              </a:xfrm>
              <a:custGeom>
                <a:avLst/>
                <a:gdLst>
                  <a:gd name="T0" fmla="*/ 0 h 1"/>
                  <a:gd name="T1" fmla="*/ 0 h 1"/>
                  <a:gd name="T2" fmla="*/ 1 h 1"/>
                </a:gdLst>
                <a:ahLst/>
                <a:cxnLst>
                  <a:cxn ang="0">
                    <a:pos x="0" y="T0"/>
                  </a:cxn>
                  <a:cxn ang="0">
                    <a:pos x="0" y="T1"/>
                  </a:cxn>
                  <a:cxn ang="0">
                    <a:pos x="0" y="T2"/>
                  </a:cxn>
                </a:cxnLst>
                <a:rect l="0" t="0" r="r" b="b"/>
                <a:pathLst>
                  <a:path h="1">
                    <a:moveTo>
                      <a:pt x="0" y="0"/>
                    </a:moveTo>
                    <a:lnTo>
                      <a:pt x="0" y="0"/>
                    </a:lnTo>
                    <a:lnTo>
                      <a:pt x="0" y="1"/>
                    </a:lnTo>
                  </a:path>
                </a:pathLst>
              </a:custGeom>
              <a:noFill/>
              <a:ln w="0">
                <a:solidFill>
                  <a:srgbClr val="24282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419" name="Rectangle 1246"/>
              <p:cNvSpPr>
                <a:spLocks noChangeArrowheads="1"/>
              </p:cNvSpPr>
              <p:nvPr/>
            </p:nvSpPr>
            <p:spPr bwMode="auto">
              <a:xfrm>
                <a:off x="4051" y="3186"/>
                <a:ext cx="1327" cy="7"/>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420" name="Line 1247"/>
              <p:cNvSpPr>
                <a:spLocks noChangeShapeType="1"/>
              </p:cNvSpPr>
              <p:nvPr/>
            </p:nvSpPr>
            <p:spPr bwMode="auto">
              <a:xfrm>
                <a:off x="4051" y="3186"/>
                <a:ext cx="1327"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421" name="Rectangle 1248"/>
              <p:cNvSpPr>
                <a:spLocks noChangeArrowheads="1"/>
              </p:cNvSpPr>
              <p:nvPr/>
            </p:nvSpPr>
            <p:spPr bwMode="auto">
              <a:xfrm>
                <a:off x="5378" y="3186"/>
                <a:ext cx="7" cy="7"/>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422" name="Line 1249"/>
              <p:cNvSpPr>
                <a:spLocks noChangeShapeType="1"/>
              </p:cNvSpPr>
              <p:nvPr/>
            </p:nvSpPr>
            <p:spPr bwMode="auto">
              <a:xfrm>
                <a:off x="5378" y="3186"/>
                <a:ext cx="7"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423" name="Line 1250"/>
              <p:cNvSpPr>
                <a:spLocks noChangeShapeType="1"/>
              </p:cNvSpPr>
              <p:nvPr/>
            </p:nvSpPr>
            <p:spPr bwMode="auto">
              <a:xfrm>
                <a:off x="5378" y="3186"/>
                <a:ext cx="0" cy="7"/>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424" name="Rectangle 1251"/>
              <p:cNvSpPr>
                <a:spLocks noChangeArrowheads="1"/>
              </p:cNvSpPr>
              <p:nvPr/>
            </p:nvSpPr>
            <p:spPr bwMode="auto">
              <a:xfrm>
                <a:off x="1045" y="3193"/>
                <a:ext cx="1" cy="139"/>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425" name="Line 1252"/>
              <p:cNvSpPr>
                <a:spLocks noChangeShapeType="1"/>
              </p:cNvSpPr>
              <p:nvPr/>
            </p:nvSpPr>
            <p:spPr bwMode="auto">
              <a:xfrm>
                <a:off x="1045" y="3193"/>
                <a:ext cx="0" cy="139"/>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426" name="Rectangle 1253"/>
              <p:cNvSpPr>
                <a:spLocks noChangeArrowheads="1"/>
              </p:cNvSpPr>
              <p:nvPr/>
            </p:nvSpPr>
            <p:spPr bwMode="auto">
              <a:xfrm>
                <a:off x="1661" y="3193"/>
                <a:ext cx="7" cy="139"/>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427" name="Line 1254"/>
              <p:cNvSpPr>
                <a:spLocks noChangeShapeType="1"/>
              </p:cNvSpPr>
              <p:nvPr/>
            </p:nvSpPr>
            <p:spPr bwMode="auto">
              <a:xfrm>
                <a:off x="1661" y="3193"/>
                <a:ext cx="0" cy="139"/>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428" name="Rectangle 1255"/>
              <p:cNvSpPr>
                <a:spLocks noChangeArrowheads="1"/>
              </p:cNvSpPr>
              <p:nvPr/>
            </p:nvSpPr>
            <p:spPr bwMode="auto">
              <a:xfrm>
                <a:off x="2086" y="3193"/>
                <a:ext cx="7" cy="139"/>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429" name="Line 1256"/>
              <p:cNvSpPr>
                <a:spLocks noChangeShapeType="1"/>
              </p:cNvSpPr>
              <p:nvPr/>
            </p:nvSpPr>
            <p:spPr bwMode="auto">
              <a:xfrm>
                <a:off x="2086" y="3193"/>
                <a:ext cx="0" cy="139"/>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430" name="Rectangle 1257"/>
              <p:cNvSpPr>
                <a:spLocks noChangeArrowheads="1"/>
              </p:cNvSpPr>
              <p:nvPr/>
            </p:nvSpPr>
            <p:spPr bwMode="auto">
              <a:xfrm>
                <a:off x="3296" y="3193"/>
                <a:ext cx="1" cy="139"/>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431" name="Line 1258"/>
              <p:cNvSpPr>
                <a:spLocks noChangeShapeType="1"/>
              </p:cNvSpPr>
              <p:nvPr/>
            </p:nvSpPr>
            <p:spPr bwMode="auto">
              <a:xfrm>
                <a:off x="3296" y="3193"/>
                <a:ext cx="0" cy="139"/>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432" name="Rectangle 1259"/>
              <p:cNvSpPr>
                <a:spLocks noChangeArrowheads="1"/>
              </p:cNvSpPr>
              <p:nvPr/>
            </p:nvSpPr>
            <p:spPr bwMode="auto">
              <a:xfrm>
                <a:off x="3625" y="3193"/>
                <a:ext cx="8" cy="139"/>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433" name="Line 1260"/>
              <p:cNvSpPr>
                <a:spLocks noChangeShapeType="1"/>
              </p:cNvSpPr>
              <p:nvPr/>
            </p:nvSpPr>
            <p:spPr bwMode="auto">
              <a:xfrm>
                <a:off x="3625" y="3193"/>
                <a:ext cx="0" cy="139"/>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434" name="Rectangle 1261"/>
              <p:cNvSpPr>
                <a:spLocks noChangeArrowheads="1"/>
              </p:cNvSpPr>
              <p:nvPr/>
            </p:nvSpPr>
            <p:spPr bwMode="auto">
              <a:xfrm>
                <a:off x="4051" y="3193"/>
                <a:ext cx="1" cy="139"/>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435" name="Line 1262"/>
              <p:cNvSpPr>
                <a:spLocks noChangeShapeType="1"/>
              </p:cNvSpPr>
              <p:nvPr/>
            </p:nvSpPr>
            <p:spPr bwMode="auto">
              <a:xfrm>
                <a:off x="4051" y="3193"/>
                <a:ext cx="0" cy="139"/>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436" name="Rectangle 1263"/>
              <p:cNvSpPr>
                <a:spLocks noChangeArrowheads="1"/>
              </p:cNvSpPr>
              <p:nvPr/>
            </p:nvSpPr>
            <p:spPr bwMode="auto">
              <a:xfrm>
                <a:off x="5378" y="3193"/>
                <a:ext cx="7" cy="139"/>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437" name="Line 1264"/>
              <p:cNvSpPr>
                <a:spLocks noChangeShapeType="1"/>
              </p:cNvSpPr>
              <p:nvPr/>
            </p:nvSpPr>
            <p:spPr bwMode="auto">
              <a:xfrm>
                <a:off x="5378" y="3193"/>
                <a:ext cx="0" cy="139"/>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438" name="Rectangle 1265"/>
              <p:cNvSpPr>
                <a:spLocks noChangeArrowheads="1"/>
              </p:cNvSpPr>
              <p:nvPr/>
            </p:nvSpPr>
            <p:spPr bwMode="auto">
              <a:xfrm>
                <a:off x="1177" y="3339"/>
                <a:ext cx="230"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mov</a:t>
                </a:r>
                <a:endParaRPr lang="en-US">
                  <a:latin typeface="Arial" pitchFamily="34" charset="0"/>
                </a:endParaRPr>
              </a:p>
            </p:txBody>
          </p:sp>
          <p:sp>
            <p:nvSpPr>
              <p:cNvPr id="110439" name="Rectangle 1266"/>
              <p:cNvSpPr>
                <a:spLocks noChangeArrowheads="1"/>
              </p:cNvSpPr>
              <p:nvPr/>
            </p:nvSpPr>
            <p:spPr bwMode="auto">
              <a:xfrm>
                <a:off x="1727" y="3339"/>
                <a:ext cx="323"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01001</a:t>
                </a:r>
                <a:endParaRPr lang="en-US">
                  <a:latin typeface="Arial" pitchFamily="34" charset="0"/>
                </a:endParaRPr>
              </a:p>
            </p:txBody>
          </p:sp>
          <p:sp>
            <p:nvSpPr>
              <p:cNvPr id="110440" name="Rectangle 1267"/>
              <p:cNvSpPr>
                <a:spLocks noChangeArrowheads="1"/>
              </p:cNvSpPr>
              <p:nvPr/>
            </p:nvSpPr>
            <p:spPr bwMode="auto">
              <a:xfrm>
                <a:off x="2144" y="3339"/>
                <a:ext cx="955"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mov rd, (rs2/imm)</a:t>
                </a:r>
                <a:endParaRPr lang="en-US">
                  <a:latin typeface="Arial" pitchFamily="34" charset="0"/>
                </a:endParaRPr>
              </a:p>
            </p:txBody>
          </p:sp>
          <p:sp>
            <p:nvSpPr>
              <p:cNvPr id="110441" name="Rectangle 1268"/>
              <p:cNvSpPr>
                <a:spLocks noChangeArrowheads="1"/>
              </p:cNvSpPr>
              <p:nvPr/>
            </p:nvSpPr>
            <p:spPr bwMode="auto">
              <a:xfrm>
                <a:off x="3354" y="3339"/>
                <a:ext cx="188"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call</a:t>
                </a:r>
                <a:endParaRPr lang="en-US">
                  <a:latin typeface="Arial" pitchFamily="34" charset="0"/>
                </a:endParaRPr>
              </a:p>
            </p:txBody>
          </p:sp>
          <p:sp>
            <p:nvSpPr>
              <p:cNvPr id="110442" name="Rectangle 1269"/>
              <p:cNvSpPr>
                <a:spLocks noChangeArrowheads="1"/>
              </p:cNvSpPr>
              <p:nvPr/>
            </p:nvSpPr>
            <p:spPr bwMode="auto">
              <a:xfrm>
                <a:off x="3691" y="3339"/>
                <a:ext cx="318"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10011</a:t>
                </a:r>
                <a:endParaRPr lang="en-US">
                  <a:latin typeface="Arial" pitchFamily="34" charset="0"/>
                </a:endParaRPr>
              </a:p>
            </p:txBody>
          </p:sp>
          <p:sp>
            <p:nvSpPr>
              <p:cNvPr id="110443" name="Rectangle 1270"/>
              <p:cNvSpPr>
                <a:spLocks noChangeArrowheads="1"/>
              </p:cNvSpPr>
              <p:nvPr/>
            </p:nvSpPr>
            <p:spPr bwMode="auto">
              <a:xfrm>
                <a:off x="4109" y="3339"/>
                <a:ext cx="546"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call offset </a:t>
                </a:r>
                <a:endParaRPr lang="en-US">
                  <a:latin typeface="Arial" pitchFamily="34" charset="0"/>
                </a:endParaRPr>
              </a:p>
            </p:txBody>
          </p:sp>
          <p:sp>
            <p:nvSpPr>
              <p:cNvPr id="110444" name="Rectangle 1271"/>
              <p:cNvSpPr>
                <a:spLocks noChangeArrowheads="1"/>
              </p:cNvSpPr>
              <p:nvPr/>
            </p:nvSpPr>
            <p:spPr bwMode="auto">
              <a:xfrm>
                <a:off x="1045" y="3332"/>
                <a:ext cx="1" cy="7"/>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445" name="Freeform 1272"/>
              <p:cNvSpPr>
                <a:spLocks/>
              </p:cNvSpPr>
              <p:nvPr/>
            </p:nvSpPr>
            <p:spPr bwMode="auto">
              <a:xfrm>
                <a:off x="1045" y="3332"/>
                <a:ext cx="0" cy="7"/>
              </a:xfrm>
              <a:custGeom>
                <a:avLst/>
                <a:gdLst>
                  <a:gd name="T0" fmla="*/ 0 h 1"/>
                  <a:gd name="T1" fmla="*/ 0 h 1"/>
                  <a:gd name="T2" fmla="*/ 1 h 1"/>
                </a:gdLst>
                <a:ahLst/>
                <a:cxnLst>
                  <a:cxn ang="0">
                    <a:pos x="0" y="T0"/>
                  </a:cxn>
                  <a:cxn ang="0">
                    <a:pos x="0" y="T1"/>
                  </a:cxn>
                  <a:cxn ang="0">
                    <a:pos x="0" y="T2"/>
                  </a:cxn>
                </a:cxnLst>
                <a:rect l="0" t="0" r="r" b="b"/>
                <a:pathLst>
                  <a:path h="1">
                    <a:moveTo>
                      <a:pt x="0" y="0"/>
                    </a:moveTo>
                    <a:lnTo>
                      <a:pt x="0" y="0"/>
                    </a:lnTo>
                    <a:lnTo>
                      <a:pt x="0" y="1"/>
                    </a:lnTo>
                  </a:path>
                </a:pathLst>
              </a:custGeom>
              <a:noFill/>
              <a:ln w="0">
                <a:solidFill>
                  <a:srgbClr val="24282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446" name="Rectangle 1273"/>
              <p:cNvSpPr>
                <a:spLocks noChangeArrowheads="1"/>
              </p:cNvSpPr>
              <p:nvPr/>
            </p:nvSpPr>
            <p:spPr bwMode="auto">
              <a:xfrm>
                <a:off x="1045" y="3332"/>
                <a:ext cx="616" cy="7"/>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447" name="Line 1274"/>
              <p:cNvSpPr>
                <a:spLocks noChangeShapeType="1"/>
              </p:cNvSpPr>
              <p:nvPr/>
            </p:nvSpPr>
            <p:spPr bwMode="auto">
              <a:xfrm>
                <a:off x="1045" y="3332"/>
                <a:ext cx="616"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448" name="Rectangle 1275"/>
              <p:cNvSpPr>
                <a:spLocks noChangeArrowheads="1"/>
              </p:cNvSpPr>
              <p:nvPr/>
            </p:nvSpPr>
            <p:spPr bwMode="auto">
              <a:xfrm>
                <a:off x="1661" y="3332"/>
                <a:ext cx="7" cy="7"/>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449" name="Line 1276"/>
              <p:cNvSpPr>
                <a:spLocks noChangeShapeType="1"/>
              </p:cNvSpPr>
              <p:nvPr/>
            </p:nvSpPr>
            <p:spPr bwMode="auto">
              <a:xfrm>
                <a:off x="1661" y="3332"/>
                <a:ext cx="7"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450" name="Line 1277"/>
              <p:cNvSpPr>
                <a:spLocks noChangeShapeType="1"/>
              </p:cNvSpPr>
              <p:nvPr/>
            </p:nvSpPr>
            <p:spPr bwMode="auto">
              <a:xfrm>
                <a:off x="1661" y="3332"/>
                <a:ext cx="0" cy="7"/>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451" name="Rectangle 1278"/>
              <p:cNvSpPr>
                <a:spLocks noChangeArrowheads="1"/>
              </p:cNvSpPr>
              <p:nvPr/>
            </p:nvSpPr>
            <p:spPr bwMode="auto">
              <a:xfrm>
                <a:off x="1668" y="3332"/>
                <a:ext cx="418" cy="7"/>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452" name="Line 1279"/>
              <p:cNvSpPr>
                <a:spLocks noChangeShapeType="1"/>
              </p:cNvSpPr>
              <p:nvPr/>
            </p:nvSpPr>
            <p:spPr bwMode="auto">
              <a:xfrm>
                <a:off x="1668" y="3332"/>
                <a:ext cx="418"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453" name="Rectangle 1280"/>
              <p:cNvSpPr>
                <a:spLocks noChangeArrowheads="1"/>
              </p:cNvSpPr>
              <p:nvPr/>
            </p:nvSpPr>
            <p:spPr bwMode="auto">
              <a:xfrm>
                <a:off x="2086" y="3332"/>
                <a:ext cx="7" cy="7"/>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454" name="Line 1281"/>
              <p:cNvSpPr>
                <a:spLocks noChangeShapeType="1"/>
              </p:cNvSpPr>
              <p:nvPr/>
            </p:nvSpPr>
            <p:spPr bwMode="auto">
              <a:xfrm>
                <a:off x="2086" y="3332"/>
                <a:ext cx="7"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455" name="Line 1282"/>
              <p:cNvSpPr>
                <a:spLocks noChangeShapeType="1"/>
              </p:cNvSpPr>
              <p:nvPr/>
            </p:nvSpPr>
            <p:spPr bwMode="auto">
              <a:xfrm>
                <a:off x="2086" y="3332"/>
                <a:ext cx="0" cy="7"/>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456" name="Rectangle 1283"/>
              <p:cNvSpPr>
                <a:spLocks noChangeArrowheads="1"/>
              </p:cNvSpPr>
              <p:nvPr/>
            </p:nvSpPr>
            <p:spPr bwMode="auto">
              <a:xfrm>
                <a:off x="2093" y="3332"/>
                <a:ext cx="1203" cy="7"/>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457" name="Line 1284"/>
              <p:cNvSpPr>
                <a:spLocks noChangeShapeType="1"/>
              </p:cNvSpPr>
              <p:nvPr/>
            </p:nvSpPr>
            <p:spPr bwMode="auto">
              <a:xfrm>
                <a:off x="2093" y="3332"/>
                <a:ext cx="1203"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458" name="Rectangle 1285"/>
              <p:cNvSpPr>
                <a:spLocks noChangeArrowheads="1"/>
              </p:cNvSpPr>
              <p:nvPr/>
            </p:nvSpPr>
            <p:spPr bwMode="auto">
              <a:xfrm>
                <a:off x="3296" y="3332"/>
                <a:ext cx="1" cy="7"/>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459" name="Freeform 1286"/>
              <p:cNvSpPr>
                <a:spLocks/>
              </p:cNvSpPr>
              <p:nvPr/>
            </p:nvSpPr>
            <p:spPr bwMode="auto">
              <a:xfrm>
                <a:off x="3296" y="3332"/>
                <a:ext cx="0" cy="7"/>
              </a:xfrm>
              <a:custGeom>
                <a:avLst/>
                <a:gdLst>
                  <a:gd name="T0" fmla="*/ 0 h 1"/>
                  <a:gd name="T1" fmla="*/ 0 h 1"/>
                  <a:gd name="T2" fmla="*/ 1 h 1"/>
                </a:gdLst>
                <a:ahLst/>
                <a:cxnLst>
                  <a:cxn ang="0">
                    <a:pos x="0" y="T0"/>
                  </a:cxn>
                  <a:cxn ang="0">
                    <a:pos x="0" y="T1"/>
                  </a:cxn>
                  <a:cxn ang="0">
                    <a:pos x="0" y="T2"/>
                  </a:cxn>
                </a:cxnLst>
                <a:rect l="0" t="0" r="r" b="b"/>
                <a:pathLst>
                  <a:path h="1">
                    <a:moveTo>
                      <a:pt x="0" y="0"/>
                    </a:moveTo>
                    <a:lnTo>
                      <a:pt x="0" y="0"/>
                    </a:lnTo>
                    <a:lnTo>
                      <a:pt x="0" y="1"/>
                    </a:lnTo>
                  </a:path>
                </a:pathLst>
              </a:custGeom>
              <a:noFill/>
              <a:ln w="0">
                <a:solidFill>
                  <a:srgbClr val="24282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460" name="Rectangle 1287"/>
              <p:cNvSpPr>
                <a:spLocks noChangeArrowheads="1"/>
              </p:cNvSpPr>
              <p:nvPr/>
            </p:nvSpPr>
            <p:spPr bwMode="auto">
              <a:xfrm>
                <a:off x="3296" y="3332"/>
                <a:ext cx="329" cy="7"/>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461" name="Line 1288"/>
              <p:cNvSpPr>
                <a:spLocks noChangeShapeType="1"/>
              </p:cNvSpPr>
              <p:nvPr/>
            </p:nvSpPr>
            <p:spPr bwMode="auto">
              <a:xfrm>
                <a:off x="3296" y="3332"/>
                <a:ext cx="329"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462" name="Rectangle 1289"/>
              <p:cNvSpPr>
                <a:spLocks noChangeArrowheads="1"/>
              </p:cNvSpPr>
              <p:nvPr/>
            </p:nvSpPr>
            <p:spPr bwMode="auto">
              <a:xfrm>
                <a:off x="3625" y="3332"/>
                <a:ext cx="8" cy="7"/>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463" name="Line 1290"/>
              <p:cNvSpPr>
                <a:spLocks noChangeShapeType="1"/>
              </p:cNvSpPr>
              <p:nvPr/>
            </p:nvSpPr>
            <p:spPr bwMode="auto">
              <a:xfrm>
                <a:off x="3625" y="3332"/>
                <a:ext cx="8"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464" name="Line 1291"/>
              <p:cNvSpPr>
                <a:spLocks noChangeShapeType="1"/>
              </p:cNvSpPr>
              <p:nvPr/>
            </p:nvSpPr>
            <p:spPr bwMode="auto">
              <a:xfrm>
                <a:off x="3625" y="3332"/>
                <a:ext cx="0" cy="7"/>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465" name="Rectangle 1292"/>
              <p:cNvSpPr>
                <a:spLocks noChangeArrowheads="1"/>
              </p:cNvSpPr>
              <p:nvPr/>
            </p:nvSpPr>
            <p:spPr bwMode="auto">
              <a:xfrm>
                <a:off x="3633" y="3332"/>
                <a:ext cx="418" cy="7"/>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466" name="Line 1293"/>
              <p:cNvSpPr>
                <a:spLocks noChangeShapeType="1"/>
              </p:cNvSpPr>
              <p:nvPr/>
            </p:nvSpPr>
            <p:spPr bwMode="auto">
              <a:xfrm>
                <a:off x="3633" y="3332"/>
                <a:ext cx="418"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467" name="Rectangle 1294"/>
              <p:cNvSpPr>
                <a:spLocks noChangeArrowheads="1"/>
              </p:cNvSpPr>
              <p:nvPr/>
            </p:nvSpPr>
            <p:spPr bwMode="auto">
              <a:xfrm>
                <a:off x="4051" y="3332"/>
                <a:ext cx="1" cy="7"/>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468" name="Freeform 1295"/>
              <p:cNvSpPr>
                <a:spLocks/>
              </p:cNvSpPr>
              <p:nvPr/>
            </p:nvSpPr>
            <p:spPr bwMode="auto">
              <a:xfrm>
                <a:off x="4051" y="3332"/>
                <a:ext cx="0" cy="7"/>
              </a:xfrm>
              <a:custGeom>
                <a:avLst/>
                <a:gdLst>
                  <a:gd name="T0" fmla="*/ 0 h 1"/>
                  <a:gd name="T1" fmla="*/ 0 h 1"/>
                  <a:gd name="T2" fmla="*/ 1 h 1"/>
                </a:gdLst>
                <a:ahLst/>
                <a:cxnLst>
                  <a:cxn ang="0">
                    <a:pos x="0" y="T0"/>
                  </a:cxn>
                  <a:cxn ang="0">
                    <a:pos x="0" y="T1"/>
                  </a:cxn>
                  <a:cxn ang="0">
                    <a:pos x="0" y="T2"/>
                  </a:cxn>
                </a:cxnLst>
                <a:rect l="0" t="0" r="r" b="b"/>
                <a:pathLst>
                  <a:path h="1">
                    <a:moveTo>
                      <a:pt x="0" y="0"/>
                    </a:moveTo>
                    <a:lnTo>
                      <a:pt x="0" y="0"/>
                    </a:lnTo>
                    <a:lnTo>
                      <a:pt x="0" y="1"/>
                    </a:lnTo>
                  </a:path>
                </a:pathLst>
              </a:custGeom>
              <a:noFill/>
              <a:ln w="0">
                <a:solidFill>
                  <a:srgbClr val="24282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469" name="Rectangle 1296"/>
              <p:cNvSpPr>
                <a:spLocks noChangeArrowheads="1"/>
              </p:cNvSpPr>
              <p:nvPr/>
            </p:nvSpPr>
            <p:spPr bwMode="auto">
              <a:xfrm>
                <a:off x="4051" y="3332"/>
                <a:ext cx="1327" cy="7"/>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470" name="Line 1297"/>
              <p:cNvSpPr>
                <a:spLocks noChangeShapeType="1"/>
              </p:cNvSpPr>
              <p:nvPr/>
            </p:nvSpPr>
            <p:spPr bwMode="auto">
              <a:xfrm>
                <a:off x="4051" y="3332"/>
                <a:ext cx="1327"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471" name="Rectangle 1298"/>
              <p:cNvSpPr>
                <a:spLocks noChangeArrowheads="1"/>
              </p:cNvSpPr>
              <p:nvPr/>
            </p:nvSpPr>
            <p:spPr bwMode="auto">
              <a:xfrm>
                <a:off x="5378" y="3332"/>
                <a:ext cx="7" cy="7"/>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472" name="Line 1299"/>
              <p:cNvSpPr>
                <a:spLocks noChangeShapeType="1"/>
              </p:cNvSpPr>
              <p:nvPr/>
            </p:nvSpPr>
            <p:spPr bwMode="auto">
              <a:xfrm>
                <a:off x="5378" y="3332"/>
                <a:ext cx="7"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473" name="Line 1300"/>
              <p:cNvSpPr>
                <a:spLocks noChangeShapeType="1"/>
              </p:cNvSpPr>
              <p:nvPr/>
            </p:nvSpPr>
            <p:spPr bwMode="auto">
              <a:xfrm>
                <a:off x="5378" y="3332"/>
                <a:ext cx="0" cy="7"/>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474" name="Rectangle 1301"/>
              <p:cNvSpPr>
                <a:spLocks noChangeArrowheads="1"/>
              </p:cNvSpPr>
              <p:nvPr/>
            </p:nvSpPr>
            <p:spPr bwMode="auto">
              <a:xfrm>
                <a:off x="1045" y="3339"/>
                <a:ext cx="1" cy="139"/>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475" name="Line 1302"/>
              <p:cNvSpPr>
                <a:spLocks noChangeShapeType="1"/>
              </p:cNvSpPr>
              <p:nvPr/>
            </p:nvSpPr>
            <p:spPr bwMode="auto">
              <a:xfrm>
                <a:off x="1045" y="3339"/>
                <a:ext cx="0" cy="139"/>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476" name="Rectangle 1303"/>
              <p:cNvSpPr>
                <a:spLocks noChangeArrowheads="1"/>
              </p:cNvSpPr>
              <p:nvPr/>
            </p:nvSpPr>
            <p:spPr bwMode="auto">
              <a:xfrm>
                <a:off x="1661" y="3339"/>
                <a:ext cx="7" cy="139"/>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477" name="Line 1304"/>
              <p:cNvSpPr>
                <a:spLocks noChangeShapeType="1"/>
              </p:cNvSpPr>
              <p:nvPr/>
            </p:nvSpPr>
            <p:spPr bwMode="auto">
              <a:xfrm>
                <a:off x="1661" y="3339"/>
                <a:ext cx="0" cy="139"/>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478" name="Rectangle 1305"/>
              <p:cNvSpPr>
                <a:spLocks noChangeArrowheads="1"/>
              </p:cNvSpPr>
              <p:nvPr/>
            </p:nvSpPr>
            <p:spPr bwMode="auto">
              <a:xfrm>
                <a:off x="2086" y="3339"/>
                <a:ext cx="7" cy="139"/>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479" name="Line 1306"/>
              <p:cNvSpPr>
                <a:spLocks noChangeShapeType="1"/>
              </p:cNvSpPr>
              <p:nvPr/>
            </p:nvSpPr>
            <p:spPr bwMode="auto">
              <a:xfrm>
                <a:off x="2086" y="3339"/>
                <a:ext cx="0" cy="139"/>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480" name="Rectangle 1307"/>
              <p:cNvSpPr>
                <a:spLocks noChangeArrowheads="1"/>
              </p:cNvSpPr>
              <p:nvPr/>
            </p:nvSpPr>
            <p:spPr bwMode="auto">
              <a:xfrm>
                <a:off x="3296" y="3339"/>
                <a:ext cx="1" cy="139"/>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481" name="Line 1308"/>
              <p:cNvSpPr>
                <a:spLocks noChangeShapeType="1"/>
              </p:cNvSpPr>
              <p:nvPr/>
            </p:nvSpPr>
            <p:spPr bwMode="auto">
              <a:xfrm>
                <a:off x="3296" y="3339"/>
                <a:ext cx="0" cy="139"/>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482" name="Rectangle 1309"/>
              <p:cNvSpPr>
                <a:spLocks noChangeArrowheads="1"/>
              </p:cNvSpPr>
              <p:nvPr/>
            </p:nvSpPr>
            <p:spPr bwMode="auto">
              <a:xfrm>
                <a:off x="3625" y="3339"/>
                <a:ext cx="8" cy="139"/>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483" name="Line 1310"/>
              <p:cNvSpPr>
                <a:spLocks noChangeShapeType="1"/>
              </p:cNvSpPr>
              <p:nvPr/>
            </p:nvSpPr>
            <p:spPr bwMode="auto">
              <a:xfrm>
                <a:off x="3625" y="3339"/>
                <a:ext cx="0" cy="139"/>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10224" name="Rectangle 1312"/>
            <p:cNvSpPr>
              <a:spLocks noChangeArrowheads="1"/>
            </p:cNvSpPr>
            <p:nvPr/>
          </p:nvSpPr>
          <p:spPr bwMode="auto">
            <a:xfrm>
              <a:off x="4051" y="3339"/>
              <a:ext cx="1" cy="139"/>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225" name="Line 1313"/>
            <p:cNvSpPr>
              <a:spLocks noChangeShapeType="1"/>
            </p:cNvSpPr>
            <p:nvPr/>
          </p:nvSpPr>
          <p:spPr bwMode="auto">
            <a:xfrm>
              <a:off x="4051" y="3339"/>
              <a:ext cx="0" cy="139"/>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226" name="Rectangle 1314"/>
            <p:cNvSpPr>
              <a:spLocks noChangeArrowheads="1"/>
            </p:cNvSpPr>
            <p:nvPr/>
          </p:nvSpPr>
          <p:spPr bwMode="auto">
            <a:xfrm>
              <a:off x="5378" y="3339"/>
              <a:ext cx="7" cy="139"/>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227" name="Line 1315"/>
            <p:cNvSpPr>
              <a:spLocks noChangeShapeType="1"/>
            </p:cNvSpPr>
            <p:nvPr/>
          </p:nvSpPr>
          <p:spPr bwMode="auto">
            <a:xfrm>
              <a:off x="5378" y="3339"/>
              <a:ext cx="0" cy="139"/>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228" name="Rectangle 1316"/>
            <p:cNvSpPr>
              <a:spLocks noChangeArrowheads="1"/>
            </p:cNvSpPr>
            <p:nvPr/>
          </p:nvSpPr>
          <p:spPr bwMode="auto">
            <a:xfrm>
              <a:off x="3354" y="3485"/>
              <a:ext cx="137"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ret</a:t>
              </a:r>
              <a:endParaRPr lang="en-US">
                <a:latin typeface="Arial" pitchFamily="34" charset="0"/>
              </a:endParaRPr>
            </a:p>
          </p:txBody>
        </p:sp>
        <p:sp>
          <p:nvSpPr>
            <p:cNvPr id="110229" name="Rectangle 1317"/>
            <p:cNvSpPr>
              <a:spLocks noChangeArrowheads="1"/>
            </p:cNvSpPr>
            <p:nvPr/>
          </p:nvSpPr>
          <p:spPr bwMode="auto">
            <a:xfrm>
              <a:off x="3691" y="3485"/>
              <a:ext cx="259"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1010</a:t>
              </a:r>
              <a:endParaRPr lang="en-US">
                <a:latin typeface="Arial" pitchFamily="34" charset="0"/>
              </a:endParaRPr>
            </a:p>
          </p:txBody>
        </p:sp>
        <p:sp>
          <p:nvSpPr>
            <p:cNvPr id="110230" name="Rectangle 1318"/>
            <p:cNvSpPr>
              <a:spLocks noChangeArrowheads="1"/>
            </p:cNvSpPr>
            <p:nvPr/>
          </p:nvSpPr>
          <p:spPr bwMode="auto">
            <a:xfrm>
              <a:off x="3933" y="3485"/>
              <a:ext cx="65"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0</a:t>
              </a:r>
              <a:endParaRPr lang="en-US">
                <a:latin typeface="Arial" pitchFamily="34" charset="0"/>
              </a:endParaRPr>
            </a:p>
          </p:txBody>
        </p:sp>
        <p:sp>
          <p:nvSpPr>
            <p:cNvPr id="110231" name="Rectangle 1319"/>
            <p:cNvSpPr>
              <a:spLocks noChangeArrowheads="1"/>
            </p:cNvSpPr>
            <p:nvPr/>
          </p:nvSpPr>
          <p:spPr bwMode="auto">
            <a:xfrm>
              <a:off x="4109" y="3485"/>
              <a:ext cx="137"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Times New Roman" pitchFamily="18" charset="0"/>
                </a:rPr>
                <a:t>ret</a:t>
              </a:r>
              <a:endParaRPr lang="en-US">
                <a:latin typeface="Arial" pitchFamily="34" charset="0"/>
              </a:endParaRPr>
            </a:p>
          </p:txBody>
        </p:sp>
        <p:sp>
          <p:nvSpPr>
            <p:cNvPr id="110232" name="Rectangle 1320"/>
            <p:cNvSpPr>
              <a:spLocks noChangeArrowheads="1"/>
            </p:cNvSpPr>
            <p:nvPr/>
          </p:nvSpPr>
          <p:spPr bwMode="auto">
            <a:xfrm>
              <a:off x="1045" y="3478"/>
              <a:ext cx="1" cy="8"/>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233" name="Freeform 1321"/>
            <p:cNvSpPr>
              <a:spLocks/>
            </p:cNvSpPr>
            <p:nvPr/>
          </p:nvSpPr>
          <p:spPr bwMode="auto">
            <a:xfrm>
              <a:off x="1045" y="3478"/>
              <a:ext cx="0" cy="8"/>
            </a:xfrm>
            <a:custGeom>
              <a:avLst/>
              <a:gdLst>
                <a:gd name="T0" fmla="*/ 0 h 1"/>
                <a:gd name="T1" fmla="*/ 0 h 1"/>
                <a:gd name="T2" fmla="*/ 1 h 1"/>
              </a:gdLst>
              <a:ahLst/>
              <a:cxnLst>
                <a:cxn ang="0">
                  <a:pos x="0" y="T0"/>
                </a:cxn>
                <a:cxn ang="0">
                  <a:pos x="0" y="T1"/>
                </a:cxn>
                <a:cxn ang="0">
                  <a:pos x="0" y="T2"/>
                </a:cxn>
              </a:cxnLst>
              <a:rect l="0" t="0" r="r" b="b"/>
              <a:pathLst>
                <a:path h="1">
                  <a:moveTo>
                    <a:pt x="0" y="0"/>
                  </a:moveTo>
                  <a:lnTo>
                    <a:pt x="0" y="0"/>
                  </a:lnTo>
                  <a:lnTo>
                    <a:pt x="0" y="1"/>
                  </a:lnTo>
                </a:path>
              </a:pathLst>
            </a:custGeom>
            <a:noFill/>
            <a:ln w="0">
              <a:solidFill>
                <a:srgbClr val="24282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234" name="Rectangle 1322"/>
            <p:cNvSpPr>
              <a:spLocks noChangeArrowheads="1"/>
            </p:cNvSpPr>
            <p:nvPr/>
          </p:nvSpPr>
          <p:spPr bwMode="auto">
            <a:xfrm>
              <a:off x="1045" y="3478"/>
              <a:ext cx="616" cy="8"/>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235" name="Line 1323"/>
            <p:cNvSpPr>
              <a:spLocks noChangeShapeType="1"/>
            </p:cNvSpPr>
            <p:nvPr/>
          </p:nvSpPr>
          <p:spPr bwMode="auto">
            <a:xfrm>
              <a:off x="1045" y="3478"/>
              <a:ext cx="616"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236" name="Rectangle 1324"/>
            <p:cNvSpPr>
              <a:spLocks noChangeArrowheads="1"/>
            </p:cNvSpPr>
            <p:nvPr/>
          </p:nvSpPr>
          <p:spPr bwMode="auto">
            <a:xfrm>
              <a:off x="1661" y="3478"/>
              <a:ext cx="7" cy="8"/>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237" name="Line 1325"/>
            <p:cNvSpPr>
              <a:spLocks noChangeShapeType="1"/>
            </p:cNvSpPr>
            <p:nvPr/>
          </p:nvSpPr>
          <p:spPr bwMode="auto">
            <a:xfrm>
              <a:off x="1661" y="3478"/>
              <a:ext cx="7"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238" name="Line 1326"/>
            <p:cNvSpPr>
              <a:spLocks noChangeShapeType="1"/>
            </p:cNvSpPr>
            <p:nvPr/>
          </p:nvSpPr>
          <p:spPr bwMode="auto">
            <a:xfrm>
              <a:off x="1661" y="3478"/>
              <a:ext cx="0" cy="8"/>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239" name="Rectangle 1327"/>
            <p:cNvSpPr>
              <a:spLocks noChangeArrowheads="1"/>
            </p:cNvSpPr>
            <p:nvPr/>
          </p:nvSpPr>
          <p:spPr bwMode="auto">
            <a:xfrm>
              <a:off x="1668" y="3478"/>
              <a:ext cx="418" cy="8"/>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9" name="Line 1328"/>
            <p:cNvSpPr>
              <a:spLocks noChangeShapeType="1"/>
            </p:cNvSpPr>
            <p:nvPr/>
          </p:nvSpPr>
          <p:spPr bwMode="auto">
            <a:xfrm>
              <a:off x="1668" y="3478"/>
              <a:ext cx="418"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0" name="Rectangle 1329"/>
            <p:cNvSpPr>
              <a:spLocks noChangeArrowheads="1"/>
            </p:cNvSpPr>
            <p:nvPr/>
          </p:nvSpPr>
          <p:spPr bwMode="auto">
            <a:xfrm>
              <a:off x="2086" y="3478"/>
              <a:ext cx="7" cy="8"/>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1" name="Line 1330"/>
            <p:cNvSpPr>
              <a:spLocks noChangeShapeType="1"/>
            </p:cNvSpPr>
            <p:nvPr/>
          </p:nvSpPr>
          <p:spPr bwMode="auto">
            <a:xfrm>
              <a:off x="2086" y="3478"/>
              <a:ext cx="7"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2" name="Line 1331"/>
            <p:cNvSpPr>
              <a:spLocks noChangeShapeType="1"/>
            </p:cNvSpPr>
            <p:nvPr/>
          </p:nvSpPr>
          <p:spPr bwMode="auto">
            <a:xfrm>
              <a:off x="2086" y="3478"/>
              <a:ext cx="0" cy="8"/>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3" name="Rectangle 1332"/>
            <p:cNvSpPr>
              <a:spLocks noChangeArrowheads="1"/>
            </p:cNvSpPr>
            <p:nvPr/>
          </p:nvSpPr>
          <p:spPr bwMode="auto">
            <a:xfrm>
              <a:off x="2093" y="3478"/>
              <a:ext cx="1203" cy="8"/>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4" name="Line 1333"/>
            <p:cNvSpPr>
              <a:spLocks noChangeShapeType="1"/>
            </p:cNvSpPr>
            <p:nvPr/>
          </p:nvSpPr>
          <p:spPr bwMode="auto">
            <a:xfrm>
              <a:off x="2093" y="3478"/>
              <a:ext cx="1203"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5" name="Rectangle 1334"/>
            <p:cNvSpPr>
              <a:spLocks noChangeArrowheads="1"/>
            </p:cNvSpPr>
            <p:nvPr/>
          </p:nvSpPr>
          <p:spPr bwMode="auto">
            <a:xfrm>
              <a:off x="3296" y="3478"/>
              <a:ext cx="1" cy="8"/>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6" name="Freeform 1335"/>
            <p:cNvSpPr>
              <a:spLocks/>
            </p:cNvSpPr>
            <p:nvPr/>
          </p:nvSpPr>
          <p:spPr bwMode="auto">
            <a:xfrm>
              <a:off x="3296" y="3478"/>
              <a:ext cx="0" cy="8"/>
            </a:xfrm>
            <a:custGeom>
              <a:avLst/>
              <a:gdLst>
                <a:gd name="T0" fmla="*/ 0 h 1"/>
                <a:gd name="T1" fmla="*/ 0 h 1"/>
                <a:gd name="T2" fmla="*/ 1 h 1"/>
              </a:gdLst>
              <a:ahLst/>
              <a:cxnLst>
                <a:cxn ang="0">
                  <a:pos x="0" y="T0"/>
                </a:cxn>
                <a:cxn ang="0">
                  <a:pos x="0" y="T1"/>
                </a:cxn>
                <a:cxn ang="0">
                  <a:pos x="0" y="T2"/>
                </a:cxn>
              </a:cxnLst>
              <a:rect l="0" t="0" r="r" b="b"/>
              <a:pathLst>
                <a:path h="1">
                  <a:moveTo>
                    <a:pt x="0" y="0"/>
                  </a:moveTo>
                  <a:lnTo>
                    <a:pt x="0" y="0"/>
                  </a:lnTo>
                  <a:lnTo>
                    <a:pt x="0" y="1"/>
                  </a:lnTo>
                </a:path>
              </a:pathLst>
            </a:custGeom>
            <a:noFill/>
            <a:ln w="0">
              <a:solidFill>
                <a:srgbClr val="24282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7" name="Rectangle 1336"/>
            <p:cNvSpPr>
              <a:spLocks noChangeArrowheads="1"/>
            </p:cNvSpPr>
            <p:nvPr/>
          </p:nvSpPr>
          <p:spPr bwMode="auto">
            <a:xfrm>
              <a:off x="3296" y="3478"/>
              <a:ext cx="329" cy="8"/>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8" name="Line 1337"/>
            <p:cNvSpPr>
              <a:spLocks noChangeShapeType="1"/>
            </p:cNvSpPr>
            <p:nvPr/>
          </p:nvSpPr>
          <p:spPr bwMode="auto">
            <a:xfrm>
              <a:off x="3296" y="3478"/>
              <a:ext cx="329"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9" name="Rectangle 1338"/>
            <p:cNvSpPr>
              <a:spLocks noChangeArrowheads="1"/>
            </p:cNvSpPr>
            <p:nvPr/>
          </p:nvSpPr>
          <p:spPr bwMode="auto">
            <a:xfrm>
              <a:off x="3625" y="3478"/>
              <a:ext cx="8" cy="8"/>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0" name="Line 1339"/>
            <p:cNvSpPr>
              <a:spLocks noChangeShapeType="1"/>
            </p:cNvSpPr>
            <p:nvPr/>
          </p:nvSpPr>
          <p:spPr bwMode="auto">
            <a:xfrm>
              <a:off x="3625" y="3478"/>
              <a:ext cx="8"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1" name="Line 1340"/>
            <p:cNvSpPr>
              <a:spLocks noChangeShapeType="1"/>
            </p:cNvSpPr>
            <p:nvPr/>
          </p:nvSpPr>
          <p:spPr bwMode="auto">
            <a:xfrm>
              <a:off x="3625" y="3478"/>
              <a:ext cx="0" cy="8"/>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2" name="Rectangle 1341"/>
            <p:cNvSpPr>
              <a:spLocks noChangeArrowheads="1"/>
            </p:cNvSpPr>
            <p:nvPr/>
          </p:nvSpPr>
          <p:spPr bwMode="auto">
            <a:xfrm>
              <a:off x="3633" y="3478"/>
              <a:ext cx="418" cy="8"/>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3" name="Line 1342"/>
            <p:cNvSpPr>
              <a:spLocks noChangeShapeType="1"/>
            </p:cNvSpPr>
            <p:nvPr/>
          </p:nvSpPr>
          <p:spPr bwMode="auto">
            <a:xfrm>
              <a:off x="3633" y="3478"/>
              <a:ext cx="418"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4" name="Rectangle 1343"/>
            <p:cNvSpPr>
              <a:spLocks noChangeArrowheads="1"/>
            </p:cNvSpPr>
            <p:nvPr/>
          </p:nvSpPr>
          <p:spPr bwMode="auto">
            <a:xfrm>
              <a:off x="4051" y="3478"/>
              <a:ext cx="1" cy="8"/>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5" name="Freeform 1344"/>
            <p:cNvSpPr>
              <a:spLocks/>
            </p:cNvSpPr>
            <p:nvPr/>
          </p:nvSpPr>
          <p:spPr bwMode="auto">
            <a:xfrm>
              <a:off x="4051" y="3478"/>
              <a:ext cx="0" cy="8"/>
            </a:xfrm>
            <a:custGeom>
              <a:avLst/>
              <a:gdLst>
                <a:gd name="T0" fmla="*/ 0 h 1"/>
                <a:gd name="T1" fmla="*/ 0 h 1"/>
                <a:gd name="T2" fmla="*/ 1 h 1"/>
              </a:gdLst>
              <a:ahLst/>
              <a:cxnLst>
                <a:cxn ang="0">
                  <a:pos x="0" y="T0"/>
                </a:cxn>
                <a:cxn ang="0">
                  <a:pos x="0" y="T1"/>
                </a:cxn>
                <a:cxn ang="0">
                  <a:pos x="0" y="T2"/>
                </a:cxn>
              </a:cxnLst>
              <a:rect l="0" t="0" r="r" b="b"/>
              <a:pathLst>
                <a:path h="1">
                  <a:moveTo>
                    <a:pt x="0" y="0"/>
                  </a:moveTo>
                  <a:lnTo>
                    <a:pt x="0" y="0"/>
                  </a:lnTo>
                  <a:lnTo>
                    <a:pt x="0" y="1"/>
                  </a:lnTo>
                </a:path>
              </a:pathLst>
            </a:custGeom>
            <a:noFill/>
            <a:ln w="0">
              <a:solidFill>
                <a:srgbClr val="24282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6" name="Rectangle 1345"/>
            <p:cNvSpPr>
              <a:spLocks noChangeArrowheads="1"/>
            </p:cNvSpPr>
            <p:nvPr/>
          </p:nvSpPr>
          <p:spPr bwMode="auto">
            <a:xfrm>
              <a:off x="4051" y="3478"/>
              <a:ext cx="1327" cy="8"/>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7" name="Line 1346"/>
            <p:cNvSpPr>
              <a:spLocks noChangeShapeType="1"/>
            </p:cNvSpPr>
            <p:nvPr/>
          </p:nvSpPr>
          <p:spPr bwMode="auto">
            <a:xfrm>
              <a:off x="4051" y="3478"/>
              <a:ext cx="1327"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8" name="Rectangle 1347"/>
            <p:cNvSpPr>
              <a:spLocks noChangeArrowheads="1"/>
            </p:cNvSpPr>
            <p:nvPr/>
          </p:nvSpPr>
          <p:spPr bwMode="auto">
            <a:xfrm>
              <a:off x="5378" y="3478"/>
              <a:ext cx="7" cy="8"/>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9" name="Line 1348"/>
            <p:cNvSpPr>
              <a:spLocks noChangeShapeType="1"/>
            </p:cNvSpPr>
            <p:nvPr/>
          </p:nvSpPr>
          <p:spPr bwMode="auto">
            <a:xfrm>
              <a:off x="5378" y="3478"/>
              <a:ext cx="7"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0" name="Line 1349"/>
            <p:cNvSpPr>
              <a:spLocks noChangeShapeType="1"/>
            </p:cNvSpPr>
            <p:nvPr/>
          </p:nvSpPr>
          <p:spPr bwMode="auto">
            <a:xfrm>
              <a:off x="5378" y="3478"/>
              <a:ext cx="0" cy="8"/>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1" name="Rectangle 1350"/>
            <p:cNvSpPr>
              <a:spLocks noChangeArrowheads="1"/>
            </p:cNvSpPr>
            <p:nvPr/>
          </p:nvSpPr>
          <p:spPr bwMode="auto">
            <a:xfrm>
              <a:off x="1045" y="3486"/>
              <a:ext cx="1" cy="138"/>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2" name="Line 1351"/>
            <p:cNvSpPr>
              <a:spLocks noChangeShapeType="1"/>
            </p:cNvSpPr>
            <p:nvPr/>
          </p:nvSpPr>
          <p:spPr bwMode="auto">
            <a:xfrm>
              <a:off x="1045" y="3486"/>
              <a:ext cx="0" cy="138"/>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3" name="Rectangle 1352"/>
            <p:cNvSpPr>
              <a:spLocks noChangeArrowheads="1"/>
            </p:cNvSpPr>
            <p:nvPr/>
          </p:nvSpPr>
          <p:spPr bwMode="auto">
            <a:xfrm>
              <a:off x="1045" y="3624"/>
              <a:ext cx="1" cy="8"/>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4" name="Freeform 1353"/>
            <p:cNvSpPr>
              <a:spLocks/>
            </p:cNvSpPr>
            <p:nvPr/>
          </p:nvSpPr>
          <p:spPr bwMode="auto">
            <a:xfrm>
              <a:off x="1045" y="3624"/>
              <a:ext cx="0" cy="8"/>
            </a:xfrm>
            <a:custGeom>
              <a:avLst/>
              <a:gdLst>
                <a:gd name="T0" fmla="*/ 0 h 1"/>
                <a:gd name="T1" fmla="*/ 0 h 1"/>
                <a:gd name="T2" fmla="*/ 1 h 1"/>
              </a:gdLst>
              <a:ahLst/>
              <a:cxnLst>
                <a:cxn ang="0">
                  <a:pos x="0" y="T0"/>
                </a:cxn>
                <a:cxn ang="0">
                  <a:pos x="0" y="T1"/>
                </a:cxn>
                <a:cxn ang="0">
                  <a:pos x="0" y="T2"/>
                </a:cxn>
              </a:cxnLst>
              <a:rect l="0" t="0" r="r" b="b"/>
              <a:pathLst>
                <a:path h="1">
                  <a:moveTo>
                    <a:pt x="0" y="0"/>
                  </a:moveTo>
                  <a:lnTo>
                    <a:pt x="0" y="0"/>
                  </a:lnTo>
                  <a:lnTo>
                    <a:pt x="0" y="1"/>
                  </a:lnTo>
                </a:path>
              </a:pathLst>
            </a:custGeom>
            <a:noFill/>
            <a:ln w="0">
              <a:solidFill>
                <a:srgbClr val="24282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5" name="Rectangle 1354"/>
            <p:cNvSpPr>
              <a:spLocks noChangeArrowheads="1"/>
            </p:cNvSpPr>
            <p:nvPr/>
          </p:nvSpPr>
          <p:spPr bwMode="auto">
            <a:xfrm>
              <a:off x="1045" y="3624"/>
              <a:ext cx="1" cy="8"/>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6" name="Freeform 1355"/>
            <p:cNvSpPr>
              <a:spLocks/>
            </p:cNvSpPr>
            <p:nvPr/>
          </p:nvSpPr>
          <p:spPr bwMode="auto">
            <a:xfrm>
              <a:off x="1045" y="3624"/>
              <a:ext cx="0" cy="8"/>
            </a:xfrm>
            <a:custGeom>
              <a:avLst/>
              <a:gdLst>
                <a:gd name="T0" fmla="*/ 0 h 1"/>
                <a:gd name="T1" fmla="*/ 0 h 1"/>
                <a:gd name="T2" fmla="*/ 1 h 1"/>
              </a:gdLst>
              <a:ahLst/>
              <a:cxnLst>
                <a:cxn ang="0">
                  <a:pos x="0" y="T0"/>
                </a:cxn>
                <a:cxn ang="0">
                  <a:pos x="0" y="T1"/>
                </a:cxn>
                <a:cxn ang="0">
                  <a:pos x="0" y="T2"/>
                </a:cxn>
              </a:cxnLst>
              <a:rect l="0" t="0" r="r" b="b"/>
              <a:pathLst>
                <a:path h="1">
                  <a:moveTo>
                    <a:pt x="0" y="0"/>
                  </a:moveTo>
                  <a:lnTo>
                    <a:pt x="0" y="0"/>
                  </a:lnTo>
                  <a:lnTo>
                    <a:pt x="0" y="1"/>
                  </a:lnTo>
                </a:path>
              </a:pathLst>
            </a:custGeom>
            <a:noFill/>
            <a:ln w="0">
              <a:solidFill>
                <a:srgbClr val="24282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7" name="Rectangle 1356"/>
            <p:cNvSpPr>
              <a:spLocks noChangeArrowheads="1"/>
            </p:cNvSpPr>
            <p:nvPr/>
          </p:nvSpPr>
          <p:spPr bwMode="auto">
            <a:xfrm>
              <a:off x="1045" y="3624"/>
              <a:ext cx="616" cy="8"/>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8" name="Line 1357"/>
            <p:cNvSpPr>
              <a:spLocks noChangeShapeType="1"/>
            </p:cNvSpPr>
            <p:nvPr/>
          </p:nvSpPr>
          <p:spPr bwMode="auto">
            <a:xfrm>
              <a:off x="1045" y="3624"/>
              <a:ext cx="616"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9" name="Rectangle 1358"/>
            <p:cNvSpPr>
              <a:spLocks noChangeArrowheads="1"/>
            </p:cNvSpPr>
            <p:nvPr/>
          </p:nvSpPr>
          <p:spPr bwMode="auto">
            <a:xfrm>
              <a:off x="1661" y="3486"/>
              <a:ext cx="7" cy="138"/>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240" name="Line 1359"/>
            <p:cNvSpPr>
              <a:spLocks noChangeShapeType="1"/>
            </p:cNvSpPr>
            <p:nvPr/>
          </p:nvSpPr>
          <p:spPr bwMode="auto">
            <a:xfrm>
              <a:off x="1661" y="3486"/>
              <a:ext cx="0" cy="138"/>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241" name="Rectangle 1360"/>
            <p:cNvSpPr>
              <a:spLocks noChangeArrowheads="1"/>
            </p:cNvSpPr>
            <p:nvPr/>
          </p:nvSpPr>
          <p:spPr bwMode="auto">
            <a:xfrm>
              <a:off x="1661" y="3624"/>
              <a:ext cx="7" cy="8"/>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242" name="Line 1361"/>
            <p:cNvSpPr>
              <a:spLocks noChangeShapeType="1"/>
            </p:cNvSpPr>
            <p:nvPr/>
          </p:nvSpPr>
          <p:spPr bwMode="auto">
            <a:xfrm>
              <a:off x="1661" y="3624"/>
              <a:ext cx="7"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243" name="Line 1362"/>
            <p:cNvSpPr>
              <a:spLocks noChangeShapeType="1"/>
            </p:cNvSpPr>
            <p:nvPr/>
          </p:nvSpPr>
          <p:spPr bwMode="auto">
            <a:xfrm>
              <a:off x="1661" y="3624"/>
              <a:ext cx="0" cy="8"/>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244" name="Rectangle 1363"/>
            <p:cNvSpPr>
              <a:spLocks noChangeArrowheads="1"/>
            </p:cNvSpPr>
            <p:nvPr/>
          </p:nvSpPr>
          <p:spPr bwMode="auto">
            <a:xfrm>
              <a:off x="1668" y="3624"/>
              <a:ext cx="418" cy="8"/>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245" name="Line 1364"/>
            <p:cNvSpPr>
              <a:spLocks noChangeShapeType="1"/>
            </p:cNvSpPr>
            <p:nvPr/>
          </p:nvSpPr>
          <p:spPr bwMode="auto">
            <a:xfrm>
              <a:off x="1668" y="3624"/>
              <a:ext cx="418"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246" name="Rectangle 1365"/>
            <p:cNvSpPr>
              <a:spLocks noChangeArrowheads="1"/>
            </p:cNvSpPr>
            <p:nvPr/>
          </p:nvSpPr>
          <p:spPr bwMode="auto">
            <a:xfrm>
              <a:off x="2086" y="3486"/>
              <a:ext cx="7" cy="138"/>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247" name="Line 1366"/>
            <p:cNvSpPr>
              <a:spLocks noChangeShapeType="1"/>
            </p:cNvSpPr>
            <p:nvPr/>
          </p:nvSpPr>
          <p:spPr bwMode="auto">
            <a:xfrm>
              <a:off x="2086" y="3486"/>
              <a:ext cx="0" cy="138"/>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248" name="Rectangle 1367"/>
            <p:cNvSpPr>
              <a:spLocks noChangeArrowheads="1"/>
            </p:cNvSpPr>
            <p:nvPr/>
          </p:nvSpPr>
          <p:spPr bwMode="auto">
            <a:xfrm>
              <a:off x="2086" y="3624"/>
              <a:ext cx="7" cy="8"/>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249" name="Line 1368"/>
            <p:cNvSpPr>
              <a:spLocks noChangeShapeType="1"/>
            </p:cNvSpPr>
            <p:nvPr/>
          </p:nvSpPr>
          <p:spPr bwMode="auto">
            <a:xfrm>
              <a:off x="2086" y="3624"/>
              <a:ext cx="7"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250" name="Line 1369"/>
            <p:cNvSpPr>
              <a:spLocks noChangeShapeType="1"/>
            </p:cNvSpPr>
            <p:nvPr/>
          </p:nvSpPr>
          <p:spPr bwMode="auto">
            <a:xfrm>
              <a:off x="2086" y="3624"/>
              <a:ext cx="0" cy="8"/>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251" name="Rectangle 1370"/>
            <p:cNvSpPr>
              <a:spLocks noChangeArrowheads="1"/>
            </p:cNvSpPr>
            <p:nvPr/>
          </p:nvSpPr>
          <p:spPr bwMode="auto">
            <a:xfrm>
              <a:off x="2093" y="3624"/>
              <a:ext cx="1203" cy="8"/>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252" name="Line 1371"/>
            <p:cNvSpPr>
              <a:spLocks noChangeShapeType="1"/>
            </p:cNvSpPr>
            <p:nvPr/>
          </p:nvSpPr>
          <p:spPr bwMode="auto">
            <a:xfrm>
              <a:off x="2093" y="3624"/>
              <a:ext cx="1203"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253" name="Rectangle 1372"/>
            <p:cNvSpPr>
              <a:spLocks noChangeArrowheads="1"/>
            </p:cNvSpPr>
            <p:nvPr/>
          </p:nvSpPr>
          <p:spPr bwMode="auto">
            <a:xfrm>
              <a:off x="3296" y="3486"/>
              <a:ext cx="1" cy="138"/>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254" name="Line 1373"/>
            <p:cNvSpPr>
              <a:spLocks noChangeShapeType="1"/>
            </p:cNvSpPr>
            <p:nvPr/>
          </p:nvSpPr>
          <p:spPr bwMode="auto">
            <a:xfrm>
              <a:off x="3296" y="3486"/>
              <a:ext cx="0" cy="138"/>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255" name="Rectangle 1374"/>
            <p:cNvSpPr>
              <a:spLocks noChangeArrowheads="1"/>
            </p:cNvSpPr>
            <p:nvPr/>
          </p:nvSpPr>
          <p:spPr bwMode="auto">
            <a:xfrm>
              <a:off x="3296" y="3624"/>
              <a:ext cx="1" cy="8"/>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256" name="Freeform 1375"/>
            <p:cNvSpPr>
              <a:spLocks/>
            </p:cNvSpPr>
            <p:nvPr/>
          </p:nvSpPr>
          <p:spPr bwMode="auto">
            <a:xfrm>
              <a:off x="3296" y="3624"/>
              <a:ext cx="0" cy="8"/>
            </a:xfrm>
            <a:custGeom>
              <a:avLst/>
              <a:gdLst>
                <a:gd name="T0" fmla="*/ 0 h 1"/>
                <a:gd name="T1" fmla="*/ 0 h 1"/>
                <a:gd name="T2" fmla="*/ 1 h 1"/>
              </a:gdLst>
              <a:ahLst/>
              <a:cxnLst>
                <a:cxn ang="0">
                  <a:pos x="0" y="T0"/>
                </a:cxn>
                <a:cxn ang="0">
                  <a:pos x="0" y="T1"/>
                </a:cxn>
                <a:cxn ang="0">
                  <a:pos x="0" y="T2"/>
                </a:cxn>
              </a:cxnLst>
              <a:rect l="0" t="0" r="r" b="b"/>
              <a:pathLst>
                <a:path h="1">
                  <a:moveTo>
                    <a:pt x="0" y="0"/>
                  </a:moveTo>
                  <a:lnTo>
                    <a:pt x="0" y="0"/>
                  </a:lnTo>
                  <a:lnTo>
                    <a:pt x="0" y="1"/>
                  </a:lnTo>
                </a:path>
              </a:pathLst>
            </a:custGeom>
            <a:noFill/>
            <a:ln w="0">
              <a:solidFill>
                <a:srgbClr val="24282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257" name="Rectangle 1376"/>
            <p:cNvSpPr>
              <a:spLocks noChangeArrowheads="1"/>
            </p:cNvSpPr>
            <p:nvPr/>
          </p:nvSpPr>
          <p:spPr bwMode="auto">
            <a:xfrm>
              <a:off x="3296" y="3624"/>
              <a:ext cx="329" cy="8"/>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258" name="Line 1377"/>
            <p:cNvSpPr>
              <a:spLocks noChangeShapeType="1"/>
            </p:cNvSpPr>
            <p:nvPr/>
          </p:nvSpPr>
          <p:spPr bwMode="auto">
            <a:xfrm>
              <a:off x="3296" y="3624"/>
              <a:ext cx="329"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259" name="Rectangle 1378"/>
            <p:cNvSpPr>
              <a:spLocks noChangeArrowheads="1"/>
            </p:cNvSpPr>
            <p:nvPr/>
          </p:nvSpPr>
          <p:spPr bwMode="auto">
            <a:xfrm>
              <a:off x="3625" y="3486"/>
              <a:ext cx="8" cy="138"/>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260" name="Line 1379"/>
            <p:cNvSpPr>
              <a:spLocks noChangeShapeType="1"/>
            </p:cNvSpPr>
            <p:nvPr/>
          </p:nvSpPr>
          <p:spPr bwMode="auto">
            <a:xfrm>
              <a:off x="3625" y="3486"/>
              <a:ext cx="0" cy="138"/>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261" name="Rectangle 1380"/>
            <p:cNvSpPr>
              <a:spLocks noChangeArrowheads="1"/>
            </p:cNvSpPr>
            <p:nvPr/>
          </p:nvSpPr>
          <p:spPr bwMode="auto">
            <a:xfrm>
              <a:off x="3625" y="3624"/>
              <a:ext cx="8" cy="8"/>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262" name="Line 1381"/>
            <p:cNvSpPr>
              <a:spLocks noChangeShapeType="1"/>
            </p:cNvSpPr>
            <p:nvPr/>
          </p:nvSpPr>
          <p:spPr bwMode="auto">
            <a:xfrm>
              <a:off x="3625" y="3624"/>
              <a:ext cx="8"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263" name="Line 1382"/>
            <p:cNvSpPr>
              <a:spLocks noChangeShapeType="1"/>
            </p:cNvSpPr>
            <p:nvPr/>
          </p:nvSpPr>
          <p:spPr bwMode="auto">
            <a:xfrm>
              <a:off x="3625" y="3624"/>
              <a:ext cx="0" cy="8"/>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264" name="Rectangle 1383"/>
            <p:cNvSpPr>
              <a:spLocks noChangeArrowheads="1"/>
            </p:cNvSpPr>
            <p:nvPr/>
          </p:nvSpPr>
          <p:spPr bwMode="auto">
            <a:xfrm>
              <a:off x="3633" y="3624"/>
              <a:ext cx="418" cy="8"/>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265" name="Line 1384"/>
            <p:cNvSpPr>
              <a:spLocks noChangeShapeType="1"/>
            </p:cNvSpPr>
            <p:nvPr/>
          </p:nvSpPr>
          <p:spPr bwMode="auto">
            <a:xfrm>
              <a:off x="3633" y="3624"/>
              <a:ext cx="418"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266" name="Rectangle 1385"/>
            <p:cNvSpPr>
              <a:spLocks noChangeArrowheads="1"/>
            </p:cNvSpPr>
            <p:nvPr/>
          </p:nvSpPr>
          <p:spPr bwMode="auto">
            <a:xfrm>
              <a:off x="4051" y="3486"/>
              <a:ext cx="1" cy="138"/>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267" name="Line 1386"/>
            <p:cNvSpPr>
              <a:spLocks noChangeShapeType="1"/>
            </p:cNvSpPr>
            <p:nvPr/>
          </p:nvSpPr>
          <p:spPr bwMode="auto">
            <a:xfrm>
              <a:off x="4051" y="3486"/>
              <a:ext cx="0" cy="138"/>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268" name="Rectangle 1387"/>
            <p:cNvSpPr>
              <a:spLocks noChangeArrowheads="1"/>
            </p:cNvSpPr>
            <p:nvPr/>
          </p:nvSpPr>
          <p:spPr bwMode="auto">
            <a:xfrm>
              <a:off x="4051" y="3624"/>
              <a:ext cx="1" cy="8"/>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269" name="Freeform 1388"/>
            <p:cNvSpPr>
              <a:spLocks/>
            </p:cNvSpPr>
            <p:nvPr/>
          </p:nvSpPr>
          <p:spPr bwMode="auto">
            <a:xfrm>
              <a:off x="4051" y="3624"/>
              <a:ext cx="0" cy="8"/>
            </a:xfrm>
            <a:custGeom>
              <a:avLst/>
              <a:gdLst>
                <a:gd name="T0" fmla="*/ 0 h 1"/>
                <a:gd name="T1" fmla="*/ 0 h 1"/>
                <a:gd name="T2" fmla="*/ 1 h 1"/>
              </a:gdLst>
              <a:ahLst/>
              <a:cxnLst>
                <a:cxn ang="0">
                  <a:pos x="0" y="T0"/>
                </a:cxn>
                <a:cxn ang="0">
                  <a:pos x="0" y="T1"/>
                </a:cxn>
                <a:cxn ang="0">
                  <a:pos x="0" y="T2"/>
                </a:cxn>
              </a:cxnLst>
              <a:rect l="0" t="0" r="r" b="b"/>
              <a:pathLst>
                <a:path h="1">
                  <a:moveTo>
                    <a:pt x="0" y="0"/>
                  </a:moveTo>
                  <a:lnTo>
                    <a:pt x="0" y="0"/>
                  </a:lnTo>
                  <a:lnTo>
                    <a:pt x="0" y="1"/>
                  </a:lnTo>
                </a:path>
              </a:pathLst>
            </a:custGeom>
            <a:noFill/>
            <a:ln w="0">
              <a:solidFill>
                <a:srgbClr val="24282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270" name="Rectangle 1389"/>
            <p:cNvSpPr>
              <a:spLocks noChangeArrowheads="1"/>
            </p:cNvSpPr>
            <p:nvPr/>
          </p:nvSpPr>
          <p:spPr bwMode="auto">
            <a:xfrm>
              <a:off x="4051" y="3624"/>
              <a:ext cx="1327" cy="8"/>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271" name="Line 1390"/>
            <p:cNvSpPr>
              <a:spLocks noChangeShapeType="1"/>
            </p:cNvSpPr>
            <p:nvPr/>
          </p:nvSpPr>
          <p:spPr bwMode="auto">
            <a:xfrm>
              <a:off x="4051" y="3624"/>
              <a:ext cx="1327"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272" name="Rectangle 1391"/>
            <p:cNvSpPr>
              <a:spLocks noChangeArrowheads="1"/>
            </p:cNvSpPr>
            <p:nvPr/>
          </p:nvSpPr>
          <p:spPr bwMode="auto">
            <a:xfrm>
              <a:off x="5378" y="3486"/>
              <a:ext cx="7" cy="138"/>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273" name="Line 1392"/>
            <p:cNvSpPr>
              <a:spLocks noChangeShapeType="1"/>
            </p:cNvSpPr>
            <p:nvPr/>
          </p:nvSpPr>
          <p:spPr bwMode="auto">
            <a:xfrm>
              <a:off x="5378" y="3486"/>
              <a:ext cx="0" cy="138"/>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274" name="Rectangle 1393"/>
            <p:cNvSpPr>
              <a:spLocks noChangeArrowheads="1"/>
            </p:cNvSpPr>
            <p:nvPr/>
          </p:nvSpPr>
          <p:spPr bwMode="auto">
            <a:xfrm>
              <a:off x="5378" y="3624"/>
              <a:ext cx="7" cy="8"/>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275" name="Line 1394"/>
            <p:cNvSpPr>
              <a:spLocks noChangeShapeType="1"/>
            </p:cNvSpPr>
            <p:nvPr/>
          </p:nvSpPr>
          <p:spPr bwMode="auto">
            <a:xfrm>
              <a:off x="5378" y="3624"/>
              <a:ext cx="7"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276" name="Line 1395"/>
            <p:cNvSpPr>
              <a:spLocks noChangeShapeType="1"/>
            </p:cNvSpPr>
            <p:nvPr/>
          </p:nvSpPr>
          <p:spPr bwMode="auto">
            <a:xfrm>
              <a:off x="5378" y="3624"/>
              <a:ext cx="0" cy="8"/>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277" name="Rectangle 1396"/>
            <p:cNvSpPr>
              <a:spLocks noChangeArrowheads="1"/>
            </p:cNvSpPr>
            <p:nvPr/>
          </p:nvSpPr>
          <p:spPr bwMode="auto">
            <a:xfrm>
              <a:off x="5378" y="3624"/>
              <a:ext cx="7" cy="8"/>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278" name="Line 1397"/>
            <p:cNvSpPr>
              <a:spLocks noChangeShapeType="1"/>
            </p:cNvSpPr>
            <p:nvPr/>
          </p:nvSpPr>
          <p:spPr bwMode="auto">
            <a:xfrm>
              <a:off x="5378" y="3624"/>
              <a:ext cx="7" cy="0"/>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279" name="Line 1398"/>
            <p:cNvSpPr>
              <a:spLocks noChangeShapeType="1"/>
            </p:cNvSpPr>
            <p:nvPr/>
          </p:nvSpPr>
          <p:spPr bwMode="auto">
            <a:xfrm>
              <a:off x="5378" y="3624"/>
              <a:ext cx="0" cy="8"/>
            </a:xfrm>
            <a:prstGeom prst="line">
              <a:avLst/>
            </a:prstGeom>
            <a:noFill/>
            <a:ln w="0">
              <a:solidFill>
                <a:srgbClr val="24282B"/>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280" name="Rectangle 1399"/>
            <p:cNvSpPr>
              <a:spLocks noChangeArrowheads="1"/>
            </p:cNvSpPr>
            <p:nvPr/>
          </p:nvSpPr>
          <p:spPr bwMode="auto">
            <a:xfrm>
              <a:off x="1074" y="1885"/>
              <a:ext cx="1" cy="1739"/>
            </a:xfrm>
            <a:prstGeom prst="rect">
              <a:avLst/>
            </a:prstGeom>
            <a:solidFill>
              <a:srgbClr val="24282B"/>
            </a:solidFill>
            <a:ln w="0">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281" name="Rectangle 1400"/>
            <p:cNvSpPr>
              <a:spLocks noChangeArrowheads="1"/>
            </p:cNvSpPr>
            <p:nvPr/>
          </p:nvSpPr>
          <p:spPr bwMode="auto">
            <a:xfrm>
              <a:off x="5334" y="1885"/>
              <a:ext cx="7" cy="1739"/>
            </a:xfrm>
            <a:prstGeom prst="rect">
              <a:avLst/>
            </a:prstGeom>
            <a:solidFill>
              <a:srgbClr val="24282B"/>
            </a:solidFill>
            <a:ln w="0">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282" name="Rectangle 1401"/>
            <p:cNvSpPr>
              <a:spLocks noChangeArrowheads="1"/>
            </p:cNvSpPr>
            <p:nvPr/>
          </p:nvSpPr>
          <p:spPr bwMode="auto">
            <a:xfrm>
              <a:off x="1023" y="1841"/>
              <a:ext cx="4355" cy="7"/>
            </a:xfrm>
            <a:prstGeom prst="rect">
              <a:avLst/>
            </a:prstGeom>
            <a:solidFill>
              <a:srgbClr val="2428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283" name="Rectangle 1402"/>
            <p:cNvSpPr>
              <a:spLocks noChangeArrowheads="1"/>
            </p:cNvSpPr>
            <p:nvPr/>
          </p:nvSpPr>
          <p:spPr bwMode="auto">
            <a:xfrm>
              <a:off x="1045" y="3654"/>
              <a:ext cx="4347" cy="1"/>
            </a:xfrm>
            <a:prstGeom prst="rect">
              <a:avLst/>
            </a:prstGeom>
            <a:solidFill>
              <a:srgbClr val="24282B"/>
            </a:solidFill>
            <a:ln w="0">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706"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name="page84">
    <p:spTree>
      <p:nvGrpSpPr>
        <p:cNvPr id="1" name=""/>
        <p:cNvGrpSpPr/>
        <p:nvPr/>
      </p:nvGrpSpPr>
      <p:grpSpPr>
        <a:xfrm>
          <a:off x="0" y="0"/>
          <a:ext cx="0" cy="0"/>
          <a:chOff x="0" y="0"/>
          <a:chExt cx="0" cy="0"/>
        </a:xfrm>
      </p:grpSpPr>
      <p:sp>
        <p:nvSpPr>
          <p:cNvPr id="5" name="Slide Number Placeholder 1"/>
          <p:cNvSpPr>
            <a:spLocks noGrp="1"/>
          </p:cNvSpPr>
          <p:nvPr>
            <p:ph type="sldNum" sz="quarter" idx="12"/>
          </p:nvPr>
        </p:nvSpPr>
        <p:spPr>
          <a:xfrm>
            <a:off x="10067279" y="6356351"/>
            <a:ext cx="561975" cy="365125"/>
          </a:xfrm>
        </p:spPr>
        <p:txBody>
          <a:bodyPr/>
          <a:lstStyle/>
          <a:p>
            <a:pPr>
              <a:defRPr/>
            </a:pPr>
            <a:fld id="{D4999F34-1ECE-45CC-93A4-B628F3BEA7B8}" type="slidenum">
              <a:rPr/>
              <a:pPr>
                <a:defRPr/>
              </a:pPr>
              <a:t>85</a:t>
            </a:fld>
            <a:endParaRPr/>
          </a:p>
        </p:txBody>
      </p:sp>
      <p:sp>
        <p:nvSpPr>
          <p:cNvPr id="2" name="Title 1"/>
          <p:cNvSpPr txBox="1">
            <a:spLocks noGrp="1"/>
          </p:cNvSpPr>
          <p:nvPr>
            <p:ph type="title" idx="4294967295"/>
          </p:nvPr>
        </p:nvSpPr>
        <p:spPr>
          <a:xfrm>
            <a:off x="1752600" y="76201"/>
            <a:ext cx="868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0-Address Instructions</a:t>
            </a:r>
          </a:p>
        </p:txBody>
      </p:sp>
      <p:sp>
        <p:nvSpPr>
          <p:cNvPr id="110597" name="Text Placeholder 2"/>
          <p:cNvSpPr txBox="1">
            <a:spLocks noGrp="1"/>
          </p:cNvSpPr>
          <p:nvPr>
            <p:ph type="body" idx="4294967295"/>
          </p:nvPr>
        </p:nvSpPr>
        <p:spPr bwMode="auto">
          <a:xfrm>
            <a:off x="1828800" y="1752600"/>
            <a:ext cx="8567738" cy="7762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lvl1pPr marL="431800" indent="-323850">
              <a:defRPr sz="3200">
                <a:solidFill>
                  <a:srgbClr val="000000"/>
                </a:solidFill>
                <a:latin typeface="Calibri" pitchFamily="34" charset="0"/>
              </a:defRPr>
            </a:lvl1pPr>
            <a:lvl2pPr>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dirty="0" err="1">
                <a:solidFill>
                  <a:srgbClr val="DC2300"/>
                </a:solidFill>
                <a:ea typeface="Microsoft YaHei"/>
              </a:rPr>
              <a:t>nop</a:t>
            </a:r>
            <a:r>
              <a:rPr lang="en-US" dirty="0">
                <a:ea typeface="Microsoft YaHei"/>
              </a:rPr>
              <a:t> and </a:t>
            </a:r>
            <a:r>
              <a:rPr lang="en-US" dirty="0">
                <a:solidFill>
                  <a:srgbClr val="008000"/>
                </a:solidFill>
                <a:ea typeface="Microsoft YaHei"/>
              </a:rPr>
              <a:t>ret</a:t>
            </a:r>
            <a:r>
              <a:rPr lang="en-US" dirty="0">
                <a:ea typeface="Microsoft YaHei"/>
              </a:rPr>
              <a:t> instructions</a:t>
            </a:r>
          </a:p>
        </p:txBody>
      </p:sp>
      <p:grpSp>
        <p:nvGrpSpPr>
          <p:cNvPr id="8" name="Group 4"/>
          <p:cNvGrpSpPr>
            <a:grpSpLocks noChangeAspect="1"/>
          </p:cNvGrpSpPr>
          <p:nvPr/>
        </p:nvGrpSpPr>
        <p:grpSpPr bwMode="auto">
          <a:xfrm>
            <a:off x="2743200" y="2819400"/>
            <a:ext cx="7315200" cy="2171700"/>
            <a:chOff x="1008" y="1776"/>
            <a:chExt cx="4608" cy="1368"/>
          </a:xfrm>
        </p:grpSpPr>
        <p:sp>
          <p:nvSpPr>
            <p:cNvPr id="9" name="AutoShape 3"/>
            <p:cNvSpPr>
              <a:spLocks noChangeAspect="1" noChangeArrowheads="1" noTextEdit="1"/>
            </p:cNvSpPr>
            <p:nvPr/>
          </p:nvSpPr>
          <p:spPr bwMode="auto">
            <a:xfrm>
              <a:off x="1008" y="1776"/>
              <a:ext cx="4608" cy="13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5"/>
            <p:cNvSpPr>
              <a:spLocks noChangeArrowheads="1"/>
            </p:cNvSpPr>
            <p:nvPr/>
          </p:nvSpPr>
          <p:spPr bwMode="auto">
            <a:xfrm>
              <a:off x="1079" y="2264"/>
              <a:ext cx="4496" cy="348"/>
            </a:xfrm>
            <a:prstGeom prst="rect">
              <a:avLst/>
            </a:prstGeom>
            <a:solidFill>
              <a:srgbClr val="FFE6D5"/>
            </a:solidFill>
            <a:ln w="1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6"/>
            <p:cNvSpPr>
              <a:spLocks noChangeArrowheads="1"/>
            </p:cNvSpPr>
            <p:nvPr/>
          </p:nvSpPr>
          <p:spPr bwMode="auto">
            <a:xfrm>
              <a:off x="1164" y="2318"/>
              <a:ext cx="65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700" dirty="0" err="1">
                  <a:solidFill>
                    <a:srgbClr val="000000"/>
                  </a:solidFill>
                  <a:latin typeface="Sans"/>
                </a:rPr>
                <a:t>opcode</a:t>
              </a:r>
              <a:endParaRPr lang="en-US" dirty="0">
                <a:latin typeface="Arial" pitchFamily="34" charset="0"/>
              </a:endParaRPr>
            </a:p>
          </p:txBody>
        </p:sp>
        <p:sp>
          <p:nvSpPr>
            <p:cNvPr id="12" name="Line 7"/>
            <p:cNvSpPr>
              <a:spLocks noChangeShapeType="1"/>
            </p:cNvSpPr>
            <p:nvPr/>
          </p:nvSpPr>
          <p:spPr bwMode="auto">
            <a:xfrm>
              <a:off x="2044" y="2273"/>
              <a:ext cx="0" cy="345"/>
            </a:xfrm>
            <a:prstGeom prst="line">
              <a:avLst/>
            </a:prstGeom>
            <a:noFill/>
            <a:ln w="2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p:cNvSpPr>
            <p:nvPr/>
          </p:nvSpPr>
          <p:spPr bwMode="auto">
            <a:xfrm>
              <a:off x="1102" y="2656"/>
              <a:ext cx="889" cy="155"/>
            </a:xfrm>
            <a:custGeom>
              <a:avLst/>
              <a:gdLst>
                <a:gd name="T0" fmla="*/ 0 w 1236"/>
                <a:gd name="T1" fmla="*/ 8 h 212"/>
                <a:gd name="T2" fmla="*/ 30 w 1236"/>
                <a:gd name="T3" fmla="*/ 99 h 212"/>
                <a:gd name="T4" fmla="*/ 494 w 1236"/>
                <a:gd name="T5" fmla="*/ 99 h 212"/>
                <a:gd name="T6" fmla="*/ 559 w 1236"/>
                <a:gd name="T7" fmla="*/ 212 h 212"/>
                <a:gd name="T8" fmla="*/ 615 w 1236"/>
                <a:gd name="T9" fmla="*/ 115 h 212"/>
                <a:gd name="T10" fmla="*/ 1169 w 1236"/>
                <a:gd name="T11" fmla="*/ 115 h 212"/>
                <a:gd name="T12" fmla="*/ 1236 w 1236"/>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1236" h="212">
                  <a:moveTo>
                    <a:pt x="0" y="8"/>
                  </a:moveTo>
                  <a:lnTo>
                    <a:pt x="30" y="99"/>
                  </a:lnTo>
                  <a:lnTo>
                    <a:pt x="494" y="99"/>
                  </a:lnTo>
                  <a:lnTo>
                    <a:pt x="559" y="212"/>
                  </a:lnTo>
                  <a:lnTo>
                    <a:pt x="615" y="115"/>
                  </a:lnTo>
                  <a:lnTo>
                    <a:pt x="1169" y="115"/>
                  </a:lnTo>
                  <a:lnTo>
                    <a:pt x="1236" y="0"/>
                  </a:lnTo>
                </a:path>
              </a:pathLst>
            </a:custGeom>
            <a:noFill/>
            <a:ln w="20"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9"/>
            <p:cNvSpPr>
              <a:spLocks noChangeArrowheads="1"/>
            </p:cNvSpPr>
            <p:nvPr/>
          </p:nvSpPr>
          <p:spPr bwMode="auto">
            <a:xfrm>
              <a:off x="1396" y="2853"/>
              <a:ext cx="123"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3000">
                  <a:solidFill>
                    <a:srgbClr val="000000"/>
                  </a:solidFill>
                  <a:latin typeface="Sans"/>
                </a:rPr>
                <a:t>5</a:t>
              </a:r>
              <a:endParaRPr lang="en-US">
                <a:latin typeface="Arial" pitchFamily="34" charset="0"/>
              </a:endParaRPr>
            </a:p>
          </p:txBody>
        </p:sp>
        <p:sp>
          <p:nvSpPr>
            <p:cNvPr id="15" name="Freeform 10"/>
            <p:cNvSpPr>
              <a:spLocks/>
            </p:cNvSpPr>
            <p:nvPr/>
          </p:nvSpPr>
          <p:spPr bwMode="auto">
            <a:xfrm>
              <a:off x="1071" y="2049"/>
              <a:ext cx="4518" cy="154"/>
            </a:xfrm>
            <a:custGeom>
              <a:avLst/>
              <a:gdLst>
                <a:gd name="T0" fmla="*/ 0 w 6283"/>
                <a:gd name="T1" fmla="*/ 203 h 211"/>
                <a:gd name="T2" fmla="*/ 154 w 6283"/>
                <a:gd name="T3" fmla="*/ 112 h 211"/>
                <a:gd name="T4" fmla="*/ 2723 w 6283"/>
                <a:gd name="T5" fmla="*/ 112 h 211"/>
                <a:gd name="T6" fmla="*/ 2842 w 6283"/>
                <a:gd name="T7" fmla="*/ 0 h 211"/>
                <a:gd name="T8" fmla="*/ 2914 w 6283"/>
                <a:gd name="T9" fmla="*/ 107 h 211"/>
                <a:gd name="T10" fmla="*/ 6178 w 6283"/>
                <a:gd name="T11" fmla="*/ 107 h 211"/>
                <a:gd name="T12" fmla="*/ 6283 w 6283"/>
                <a:gd name="T13" fmla="*/ 211 h 211"/>
              </a:gdLst>
              <a:ahLst/>
              <a:cxnLst>
                <a:cxn ang="0">
                  <a:pos x="T0" y="T1"/>
                </a:cxn>
                <a:cxn ang="0">
                  <a:pos x="T2" y="T3"/>
                </a:cxn>
                <a:cxn ang="0">
                  <a:pos x="T4" y="T5"/>
                </a:cxn>
                <a:cxn ang="0">
                  <a:pos x="T6" y="T7"/>
                </a:cxn>
                <a:cxn ang="0">
                  <a:pos x="T8" y="T9"/>
                </a:cxn>
                <a:cxn ang="0">
                  <a:pos x="T10" y="T11"/>
                </a:cxn>
                <a:cxn ang="0">
                  <a:pos x="T12" y="T13"/>
                </a:cxn>
              </a:cxnLst>
              <a:rect l="0" t="0" r="r" b="b"/>
              <a:pathLst>
                <a:path w="6283" h="211">
                  <a:moveTo>
                    <a:pt x="0" y="203"/>
                  </a:moveTo>
                  <a:lnTo>
                    <a:pt x="154" y="112"/>
                  </a:lnTo>
                  <a:lnTo>
                    <a:pt x="2723" y="112"/>
                  </a:lnTo>
                  <a:lnTo>
                    <a:pt x="2842" y="0"/>
                  </a:lnTo>
                  <a:lnTo>
                    <a:pt x="2914" y="107"/>
                  </a:lnTo>
                  <a:lnTo>
                    <a:pt x="6178" y="107"/>
                  </a:lnTo>
                  <a:lnTo>
                    <a:pt x="6283" y="211"/>
                  </a:lnTo>
                </a:path>
              </a:pathLst>
            </a:custGeom>
            <a:noFill/>
            <a:ln w="13"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11"/>
            <p:cNvSpPr>
              <a:spLocks noChangeArrowheads="1"/>
            </p:cNvSpPr>
            <p:nvPr/>
          </p:nvSpPr>
          <p:spPr bwMode="auto">
            <a:xfrm>
              <a:off x="2957" y="1786"/>
              <a:ext cx="246"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3000">
                  <a:solidFill>
                    <a:srgbClr val="000000"/>
                  </a:solidFill>
                  <a:latin typeface="Sans"/>
                </a:rPr>
                <a:t>32</a:t>
              </a:r>
              <a:endParaRPr lang="en-US">
                <a:latin typeface="Arial" pitchFamily="34" charset="0"/>
              </a:endParaRPr>
            </a:p>
          </p:txBody>
        </p:sp>
      </p:grpSp>
      <p:pic>
        <p:nvPicPr>
          <p:cNvPr id="17"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name="page85">
    <p:spTree>
      <p:nvGrpSpPr>
        <p:cNvPr id="1" name=""/>
        <p:cNvGrpSpPr/>
        <p:nvPr/>
      </p:nvGrpSpPr>
      <p:grpSpPr>
        <a:xfrm>
          <a:off x="0" y="0"/>
          <a:ext cx="0" cy="0"/>
          <a:chOff x="0" y="0"/>
          <a:chExt cx="0" cy="0"/>
        </a:xfrm>
      </p:grpSpPr>
      <p:sp>
        <p:nvSpPr>
          <p:cNvPr id="5" name="Slide Number Placeholder 1"/>
          <p:cNvSpPr>
            <a:spLocks noGrp="1"/>
          </p:cNvSpPr>
          <p:nvPr>
            <p:ph type="sldNum" sz="quarter" idx="12"/>
          </p:nvPr>
        </p:nvSpPr>
        <p:spPr>
          <a:xfrm>
            <a:off x="10067279" y="6356351"/>
            <a:ext cx="561975" cy="365125"/>
          </a:xfrm>
        </p:spPr>
        <p:txBody>
          <a:bodyPr/>
          <a:lstStyle/>
          <a:p>
            <a:pPr>
              <a:defRPr/>
            </a:pPr>
            <a:fld id="{9207C618-C77D-455D-B77D-F9F80662C3EF}" type="slidenum">
              <a:rPr/>
              <a:pPr>
                <a:defRPr/>
              </a:pPr>
              <a:t>86</a:t>
            </a:fld>
            <a:endParaRPr/>
          </a:p>
        </p:txBody>
      </p:sp>
      <p:sp>
        <p:nvSpPr>
          <p:cNvPr id="2" name="Title 1"/>
          <p:cNvSpPr txBox="1">
            <a:spLocks noGrp="1"/>
          </p:cNvSpPr>
          <p:nvPr>
            <p:ph type="title" idx="4294967295"/>
          </p:nvPr>
        </p:nvSpPr>
        <p:spPr>
          <a:xfrm>
            <a:off x="1752600" y="152401"/>
            <a:ext cx="868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1-Address Instructions</a:t>
            </a:r>
          </a:p>
        </p:txBody>
      </p:sp>
      <p:sp>
        <p:nvSpPr>
          <p:cNvPr id="111621" name="Text Placeholder 2"/>
          <p:cNvSpPr txBox="1">
            <a:spLocks noGrp="1"/>
          </p:cNvSpPr>
          <p:nvPr>
            <p:ph type="body" idx="4294967295"/>
          </p:nvPr>
        </p:nvSpPr>
        <p:spPr bwMode="auto">
          <a:xfrm>
            <a:off x="2209800" y="2829720"/>
            <a:ext cx="8458200" cy="33051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Autofit/>
          </a:bodyPr>
          <a:lstStyle>
            <a:lvl1pPr marL="431800" indent="-323850">
              <a:defRPr sz="3200">
                <a:solidFill>
                  <a:srgbClr val="000000"/>
                </a:solidFill>
                <a:latin typeface="Calibri" pitchFamily="34" charset="0"/>
              </a:defRPr>
            </a:lvl1pPr>
            <a:lvl2pPr marL="863600" indent="-323850">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sz="2800" dirty="0">
                <a:ea typeface="Microsoft YaHei"/>
              </a:rPr>
              <a:t>Instructions – </a:t>
            </a:r>
            <a:r>
              <a:rPr lang="en-US" sz="2800" dirty="0">
                <a:solidFill>
                  <a:srgbClr val="2323DC"/>
                </a:solidFill>
                <a:ea typeface="Microsoft YaHei"/>
              </a:rPr>
              <a:t>call, b, </a:t>
            </a:r>
            <a:r>
              <a:rPr lang="en-US" sz="2800" dirty="0" err="1">
                <a:solidFill>
                  <a:srgbClr val="2323DC"/>
                </a:solidFill>
                <a:ea typeface="Microsoft YaHei"/>
              </a:rPr>
              <a:t>beq</a:t>
            </a:r>
            <a:r>
              <a:rPr lang="en-US" sz="2800" dirty="0">
                <a:solidFill>
                  <a:srgbClr val="2323DC"/>
                </a:solidFill>
                <a:ea typeface="Microsoft YaHei"/>
              </a:rPr>
              <a:t>, </a:t>
            </a:r>
            <a:r>
              <a:rPr lang="en-US" sz="2800" dirty="0" err="1">
                <a:solidFill>
                  <a:srgbClr val="2323DC"/>
                </a:solidFill>
                <a:ea typeface="Microsoft YaHei"/>
              </a:rPr>
              <a:t>bgt</a:t>
            </a:r>
            <a:endParaRPr lang="en-US" sz="2800" dirty="0">
              <a:solidFill>
                <a:srgbClr val="2323DC"/>
              </a:solidFill>
              <a:ea typeface="Microsoft YaHei"/>
            </a:endParaRPr>
          </a:p>
          <a:p>
            <a:pPr>
              <a:spcBef>
                <a:spcPct val="0"/>
              </a:spcBef>
              <a:spcAft>
                <a:spcPts val="1413"/>
              </a:spcAft>
            </a:pPr>
            <a:r>
              <a:rPr lang="en-US" sz="2800" dirty="0">
                <a:ea typeface="Microsoft YaHei"/>
              </a:rPr>
              <a:t>Use the </a:t>
            </a:r>
            <a:r>
              <a:rPr lang="en-US" sz="2800" dirty="0">
                <a:solidFill>
                  <a:srgbClr val="DC2300"/>
                </a:solidFill>
                <a:ea typeface="Microsoft YaHei"/>
              </a:rPr>
              <a:t>branch</a:t>
            </a:r>
            <a:r>
              <a:rPr lang="en-US" sz="2800" dirty="0">
                <a:ea typeface="Microsoft YaHei"/>
              </a:rPr>
              <a:t> format</a:t>
            </a:r>
          </a:p>
          <a:p>
            <a:pPr>
              <a:spcBef>
                <a:spcPct val="0"/>
              </a:spcBef>
              <a:spcAft>
                <a:spcPts val="1413"/>
              </a:spcAft>
            </a:pPr>
            <a:r>
              <a:rPr lang="en-US" sz="2800" dirty="0">
                <a:ea typeface="Microsoft YaHei"/>
              </a:rPr>
              <a:t>Fields :</a:t>
            </a:r>
          </a:p>
          <a:p>
            <a:pPr lvl="1">
              <a:spcBef>
                <a:spcPct val="0"/>
              </a:spcBef>
              <a:spcAft>
                <a:spcPts val="1138"/>
              </a:spcAft>
            </a:pPr>
            <a:r>
              <a:rPr lang="en-US" sz="2400" dirty="0">
                <a:ea typeface="Microsoft YaHei"/>
              </a:rPr>
              <a:t>5 bit </a:t>
            </a:r>
            <a:r>
              <a:rPr lang="en-US" sz="2400" dirty="0" err="1">
                <a:solidFill>
                  <a:srgbClr val="2300DC"/>
                </a:solidFill>
                <a:ea typeface="Microsoft YaHei"/>
              </a:rPr>
              <a:t>opcode</a:t>
            </a:r>
            <a:endParaRPr lang="en-US" sz="2400" dirty="0">
              <a:solidFill>
                <a:srgbClr val="2300DC"/>
              </a:solidFill>
              <a:ea typeface="Microsoft YaHei"/>
            </a:endParaRPr>
          </a:p>
          <a:p>
            <a:pPr lvl="1">
              <a:spcBef>
                <a:spcPct val="0"/>
              </a:spcBef>
              <a:spcAft>
                <a:spcPts val="1138"/>
              </a:spcAft>
            </a:pPr>
            <a:r>
              <a:rPr lang="en-US" sz="2400" dirty="0">
                <a:ea typeface="Microsoft YaHei"/>
              </a:rPr>
              <a:t>27 bit </a:t>
            </a:r>
            <a:r>
              <a:rPr lang="en-US" sz="2400" dirty="0">
                <a:solidFill>
                  <a:srgbClr val="DC2300"/>
                </a:solidFill>
                <a:ea typeface="Microsoft YaHei"/>
              </a:rPr>
              <a:t>offset</a:t>
            </a:r>
            <a:r>
              <a:rPr lang="en-US" sz="2400" dirty="0">
                <a:ea typeface="Microsoft YaHei"/>
              </a:rPr>
              <a:t> (PC relative addressing)</a:t>
            </a:r>
          </a:p>
          <a:p>
            <a:pPr lvl="1">
              <a:spcBef>
                <a:spcPct val="0"/>
              </a:spcBef>
              <a:spcAft>
                <a:spcPts val="1138"/>
              </a:spcAft>
            </a:pPr>
            <a:r>
              <a:rPr lang="en-US" sz="2400" dirty="0">
                <a:ea typeface="Microsoft YaHei"/>
              </a:rPr>
              <a:t>Since the offset </a:t>
            </a:r>
            <a:r>
              <a:rPr lang="en-US" sz="2400" dirty="0">
                <a:solidFill>
                  <a:srgbClr val="008080"/>
                </a:solidFill>
                <a:ea typeface="Microsoft YaHei"/>
              </a:rPr>
              <a:t>points to a 4 byte word address</a:t>
            </a:r>
          </a:p>
          <a:p>
            <a:pPr lvl="2">
              <a:spcBef>
                <a:spcPct val="0"/>
              </a:spcBef>
              <a:spcAft>
                <a:spcPts val="1138"/>
              </a:spcAft>
            </a:pPr>
            <a:r>
              <a:rPr lang="en-US" sz="2400" dirty="0">
                <a:ea typeface="Microsoft YaHei"/>
              </a:rPr>
              <a:t>The </a:t>
            </a:r>
            <a:r>
              <a:rPr lang="en-US" sz="2400" dirty="0">
                <a:solidFill>
                  <a:srgbClr val="FF3366"/>
                </a:solidFill>
                <a:ea typeface="Microsoft YaHei"/>
              </a:rPr>
              <a:t>actual</a:t>
            </a:r>
            <a:r>
              <a:rPr lang="en-US" sz="2400" dirty="0">
                <a:ea typeface="Microsoft YaHei"/>
              </a:rPr>
              <a:t> address computed is : </a:t>
            </a:r>
            <a:r>
              <a:rPr lang="en-US" sz="2400" dirty="0">
                <a:solidFill>
                  <a:srgbClr val="008000"/>
                </a:solidFill>
                <a:ea typeface="Microsoft YaHei"/>
              </a:rPr>
              <a:t>PC + offset * 4</a:t>
            </a:r>
          </a:p>
        </p:txBody>
      </p:sp>
      <p:grpSp>
        <p:nvGrpSpPr>
          <p:cNvPr id="4" name="Group 4"/>
          <p:cNvGrpSpPr>
            <a:grpSpLocks noChangeAspect="1"/>
          </p:cNvGrpSpPr>
          <p:nvPr/>
        </p:nvGrpSpPr>
        <p:grpSpPr bwMode="auto">
          <a:xfrm>
            <a:off x="4216400" y="1277939"/>
            <a:ext cx="4267200" cy="1490663"/>
            <a:chOff x="1824" y="921"/>
            <a:chExt cx="2688" cy="939"/>
          </a:xfrm>
        </p:grpSpPr>
        <p:sp>
          <p:nvSpPr>
            <p:cNvPr id="7" name="AutoShape 3"/>
            <p:cNvSpPr>
              <a:spLocks noChangeAspect="1" noChangeArrowheads="1" noTextEdit="1"/>
            </p:cNvSpPr>
            <p:nvPr/>
          </p:nvSpPr>
          <p:spPr bwMode="auto">
            <a:xfrm>
              <a:off x="1824" y="932"/>
              <a:ext cx="2688" cy="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5"/>
            <p:cNvSpPr>
              <a:spLocks noChangeArrowheads="1"/>
            </p:cNvSpPr>
            <p:nvPr/>
          </p:nvSpPr>
          <p:spPr bwMode="auto">
            <a:xfrm>
              <a:off x="1866" y="1200"/>
              <a:ext cx="2622" cy="202"/>
            </a:xfrm>
            <a:prstGeom prst="rect">
              <a:avLst/>
            </a:prstGeom>
            <a:solidFill>
              <a:srgbClr val="FFE6D5"/>
            </a:solidFill>
            <a:ln w="1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6"/>
            <p:cNvSpPr>
              <a:spLocks noChangeArrowheads="1"/>
            </p:cNvSpPr>
            <p:nvPr/>
          </p:nvSpPr>
          <p:spPr bwMode="auto">
            <a:xfrm>
              <a:off x="1915" y="1231"/>
              <a:ext cx="391"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opcode</a:t>
              </a:r>
              <a:endParaRPr lang="en-US">
                <a:latin typeface="Arial" pitchFamily="34" charset="0"/>
              </a:endParaRPr>
            </a:p>
          </p:txBody>
        </p:sp>
        <p:sp>
          <p:nvSpPr>
            <p:cNvPr id="10" name="Line 7"/>
            <p:cNvSpPr>
              <a:spLocks noChangeShapeType="1"/>
            </p:cNvSpPr>
            <p:nvPr/>
          </p:nvSpPr>
          <p:spPr bwMode="auto">
            <a:xfrm>
              <a:off x="2428" y="1205"/>
              <a:ext cx="0" cy="201"/>
            </a:xfrm>
            <a:prstGeom prst="line">
              <a:avLst/>
            </a:prstGeom>
            <a:noFill/>
            <a:ln w="12"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p:cNvSpPr>
            <p:nvPr/>
          </p:nvSpPr>
          <p:spPr bwMode="auto">
            <a:xfrm>
              <a:off x="1879" y="1572"/>
              <a:ext cx="518" cy="90"/>
            </a:xfrm>
            <a:custGeom>
              <a:avLst/>
              <a:gdLst>
                <a:gd name="T0" fmla="*/ 0 w 1236"/>
                <a:gd name="T1" fmla="*/ 8 h 212"/>
                <a:gd name="T2" fmla="*/ 30 w 1236"/>
                <a:gd name="T3" fmla="*/ 99 h 212"/>
                <a:gd name="T4" fmla="*/ 494 w 1236"/>
                <a:gd name="T5" fmla="*/ 99 h 212"/>
                <a:gd name="T6" fmla="*/ 559 w 1236"/>
                <a:gd name="T7" fmla="*/ 212 h 212"/>
                <a:gd name="T8" fmla="*/ 615 w 1236"/>
                <a:gd name="T9" fmla="*/ 115 h 212"/>
                <a:gd name="T10" fmla="*/ 1169 w 1236"/>
                <a:gd name="T11" fmla="*/ 115 h 212"/>
                <a:gd name="T12" fmla="*/ 1236 w 1236"/>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1236" h="212">
                  <a:moveTo>
                    <a:pt x="0" y="8"/>
                  </a:moveTo>
                  <a:lnTo>
                    <a:pt x="30" y="99"/>
                  </a:lnTo>
                  <a:lnTo>
                    <a:pt x="494" y="99"/>
                  </a:lnTo>
                  <a:lnTo>
                    <a:pt x="559" y="212"/>
                  </a:lnTo>
                  <a:lnTo>
                    <a:pt x="615" y="115"/>
                  </a:lnTo>
                  <a:lnTo>
                    <a:pt x="1169" y="115"/>
                  </a:lnTo>
                  <a:lnTo>
                    <a:pt x="1236" y="0"/>
                  </a:lnTo>
                </a:path>
              </a:pathLst>
            </a:custGeom>
            <a:noFill/>
            <a:ln w="12"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9"/>
            <p:cNvSpPr>
              <a:spLocks noChangeArrowheads="1"/>
            </p:cNvSpPr>
            <p:nvPr/>
          </p:nvSpPr>
          <p:spPr bwMode="auto">
            <a:xfrm>
              <a:off x="2051" y="1686"/>
              <a:ext cx="74"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a:solidFill>
                    <a:srgbClr val="000000"/>
                  </a:solidFill>
                  <a:latin typeface="Sans"/>
                </a:rPr>
                <a:t>5</a:t>
              </a:r>
              <a:endParaRPr lang="en-US">
                <a:latin typeface="Arial" pitchFamily="34" charset="0"/>
              </a:endParaRPr>
            </a:p>
          </p:txBody>
        </p:sp>
        <p:sp>
          <p:nvSpPr>
            <p:cNvPr id="13" name="Freeform 10"/>
            <p:cNvSpPr>
              <a:spLocks/>
            </p:cNvSpPr>
            <p:nvPr/>
          </p:nvSpPr>
          <p:spPr bwMode="auto">
            <a:xfrm>
              <a:off x="1861" y="1074"/>
              <a:ext cx="2635" cy="90"/>
            </a:xfrm>
            <a:custGeom>
              <a:avLst/>
              <a:gdLst>
                <a:gd name="T0" fmla="*/ 0 w 6283"/>
                <a:gd name="T1" fmla="*/ 203 h 212"/>
                <a:gd name="T2" fmla="*/ 154 w 6283"/>
                <a:gd name="T3" fmla="*/ 113 h 212"/>
                <a:gd name="T4" fmla="*/ 2723 w 6283"/>
                <a:gd name="T5" fmla="*/ 113 h 212"/>
                <a:gd name="T6" fmla="*/ 2842 w 6283"/>
                <a:gd name="T7" fmla="*/ 0 h 212"/>
                <a:gd name="T8" fmla="*/ 2914 w 6283"/>
                <a:gd name="T9" fmla="*/ 107 h 212"/>
                <a:gd name="T10" fmla="*/ 6178 w 6283"/>
                <a:gd name="T11" fmla="*/ 107 h 212"/>
                <a:gd name="T12" fmla="*/ 6283 w 6283"/>
                <a:gd name="T13" fmla="*/ 212 h 212"/>
              </a:gdLst>
              <a:ahLst/>
              <a:cxnLst>
                <a:cxn ang="0">
                  <a:pos x="T0" y="T1"/>
                </a:cxn>
                <a:cxn ang="0">
                  <a:pos x="T2" y="T3"/>
                </a:cxn>
                <a:cxn ang="0">
                  <a:pos x="T4" y="T5"/>
                </a:cxn>
                <a:cxn ang="0">
                  <a:pos x="T6" y="T7"/>
                </a:cxn>
                <a:cxn ang="0">
                  <a:pos x="T8" y="T9"/>
                </a:cxn>
                <a:cxn ang="0">
                  <a:pos x="T10" y="T11"/>
                </a:cxn>
                <a:cxn ang="0">
                  <a:pos x="T12" y="T13"/>
                </a:cxn>
              </a:cxnLst>
              <a:rect l="0" t="0" r="r" b="b"/>
              <a:pathLst>
                <a:path w="6283" h="212">
                  <a:moveTo>
                    <a:pt x="0" y="203"/>
                  </a:moveTo>
                  <a:lnTo>
                    <a:pt x="154" y="113"/>
                  </a:lnTo>
                  <a:lnTo>
                    <a:pt x="2723" y="113"/>
                  </a:lnTo>
                  <a:lnTo>
                    <a:pt x="2842" y="0"/>
                  </a:lnTo>
                  <a:lnTo>
                    <a:pt x="2914" y="107"/>
                  </a:lnTo>
                  <a:lnTo>
                    <a:pt x="6178" y="107"/>
                  </a:lnTo>
                  <a:lnTo>
                    <a:pt x="6283" y="212"/>
                  </a:lnTo>
                </a:path>
              </a:pathLst>
            </a:custGeom>
            <a:noFill/>
            <a:ln w="8"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11"/>
            <p:cNvSpPr>
              <a:spLocks noChangeArrowheads="1"/>
            </p:cNvSpPr>
            <p:nvPr/>
          </p:nvSpPr>
          <p:spPr bwMode="auto">
            <a:xfrm>
              <a:off x="2961" y="921"/>
              <a:ext cx="147"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a:solidFill>
                    <a:srgbClr val="000000"/>
                  </a:solidFill>
                  <a:latin typeface="Sans"/>
                </a:rPr>
                <a:t>32</a:t>
              </a:r>
              <a:endParaRPr lang="en-US">
                <a:latin typeface="Arial" pitchFamily="34" charset="0"/>
              </a:endParaRPr>
            </a:p>
          </p:txBody>
        </p:sp>
        <p:sp>
          <p:nvSpPr>
            <p:cNvPr id="15" name="Rectangle 12"/>
            <p:cNvSpPr>
              <a:spLocks noChangeArrowheads="1"/>
            </p:cNvSpPr>
            <p:nvPr/>
          </p:nvSpPr>
          <p:spPr bwMode="auto">
            <a:xfrm>
              <a:off x="3150" y="1231"/>
              <a:ext cx="302"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offset</a:t>
              </a:r>
              <a:endParaRPr lang="en-US">
                <a:latin typeface="Arial" pitchFamily="34" charset="0"/>
              </a:endParaRPr>
            </a:p>
          </p:txBody>
        </p:sp>
        <p:sp>
          <p:nvSpPr>
            <p:cNvPr id="16" name="Rectangle 13"/>
            <p:cNvSpPr>
              <a:spLocks noChangeArrowheads="1"/>
            </p:cNvSpPr>
            <p:nvPr/>
          </p:nvSpPr>
          <p:spPr bwMode="auto">
            <a:xfrm>
              <a:off x="3098" y="1418"/>
              <a:ext cx="467" cy="143"/>
            </a:xfrm>
            <a:prstGeom prst="rect">
              <a:avLst/>
            </a:prstGeom>
            <a:solidFill>
              <a:srgbClr val="AFE9C6"/>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4"/>
            <p:cNvSpPr>
              <a:spLocks/>
            </p:cNvSpPr>
            <p:nvPr/>
          </p:nvSpPr>
          <p:spPr bwMode="auto">
            <a:xfrm>
              <a:off x="2478" y="1574"/>
              <a:ext cx="2009" cy="90"/>
            </a:xfrm>
            <a:custGeom>
              <a:avLst/>
              <a:gdLst>
                <a:gd name="T0" fmla="*/ 0 w 4790"/>
                <a:gd name="T1" fmla="*/ 9 h 212"/>
                <a:gd name="T2" fmla="*/ 118 w 4790"/>
                <a:gd name="T3" fmla="*/ 99 h 212"/>
                <a:gd name="T4" fmla="*/ 2066 w 4790"/>
                <a:gd name="T5" fmla="*/ 99 h 212"/>
                <a:gd name="T6" fmla="*/ 2167 w 4790"/>
                <a:gd name="T7" fmla="*/ 212 h 212"/>
                <a:gd name="T8" fmla="*/ 2273 w 4790"/>
                <a:gd name="T9" fmla="*/ 125 h 212"/>
                <a:gd name="T10" fmla="*/ 4533 w 4790"/>
                <a:gd name="T11" fmla="*/ 115 h 212"/>
                <a:gd name="T12" fmla="*/ 4790 w 4790"/>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4790" h="212">
                  <a:moveTo>
                    <a:pt x="0" y="9"/>
                  </a:moveTo>
                  <a:lnTo>
                    <a:pt x="118" y="99"/>
                  </a:lnTo>
                  <a:lnTo>
                    <a:pt x="2066" y="99"/>
                  </a:lnTo>
                  <a:lnTo>
                    <a:pt x="2167" y="212"/>
                  </a:lnTo>
                  <a:lnTo>
                    <a:pt x="2273" y="125"/>
                  </a:lnTo>
                  <a:lnTo>
                    <a:pt x="4533" y="115"/>
                  </a:lnTo>
                  <a:lnTo>
                    <a:pt x="4790" y="0"/>
                  </a:lnTo>
                </a:path>
              </a:pathLst>
            </a:custGeom>
            <a:noFill/>
            <a:ln w="13"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Rectangle 15"/>
            <p:cNvSpPr>
              <a:spLocks noChangeArrowheads="1"/>
            </p:cNvSpPr>
            <p:nvPr/>
          </p:nvSpPr>
          <p:spPr bwMode="auto">
            <a:xfrm>
              <a:off x="3292" y="1676"/>
              <a:ext cx="147"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a:solidFill>
                    <a:srgbClr val="000000"/>
                  </a:solidFill>
                  <a:latin typeface="Sans"/>
                </a:rPr>
                <a:t>27</a:t>
              </a:r>
              <a:endParaRPr lang="en-US">
                <a:latin typeface="Arial" pitchFamily="34" charset="0"/>
              </a:endParaRPr>
            </a:p>
          </p:txBody>
        </p:sp>
        <p:sp>
          <p:nvSpPr>
            <p:cNvPr id="19" name="Rectangle 16"/>
            <p:cNvSpPr>
              <a:spLocks noChangeArrowheads="1"/>
            </p:cNvSpPr>
            <p:nvPr/>
          </p:nvSpPr>
          <p:spPr bwMode="auto">
            <a:xfrm>
              <a:off x="2001" y="1418"/>
              <a:ext cx="238" cy="156"/>
            </a:xfrm>
            <a:prstGeom prst="rect">
              <a:avLst/>
            </a:prstGeom>
            <a:solidFill>
              <a:srgbClr val="AFE9C6"/>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17"/>
            <p:cNvSpPr>
              <a:spLocks noChangeArrowheads="1"/>
            </p:cNvSpPr>
            <p:nvPr/>
          </p:nvSpPr>
          <p:spPr bwMode="auto">
            <a:xfrm>
              <a:off x="2028" y="1407"/>
              <a:ext cx="144" cy="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700" dirty="0">
                  <a:solidFill>
                    <a:srgbClr val="000000"/>
                  </a:solidFill>
                  <a:latin typeface="Sans"/>
                </a:rPr>
                <a:t>op</a:t>
              </a:r>
              <a:endParaRPr lang="en-US" dirty="0">
                <a:latin typeface="Arial" pitchFamily="34" charset="0"/>
              </a:endParaRPr>
            </a:p>
          </p:txBody>
        </p:sp>
        <p:sp>
          <p:nvSpPr>
            <p:cNvPr id="21" name="Rectangle 18"/>
            <p:cNvSpPr>
              <a:spLocks noChangeArrowheads="1"/>
            </p:cNvSpPr>
            <p:nvPr/>
          </p:nvSpPr>
          <p:spPr bwMode="auto">
            <a:xfrm>
              <a:off x="3131" y="1421"/>
              <a:ext cx="322" cy="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700">
                  <a:solidFill>
                    <a:srgbClr val="000000"/>
                  </a:solidFill>
                  <a:latin typeface="Sans"/>
                </a:rPr>
                <a:t>offset</a:t>
              </a:r>
              <a:endParaRPr lang="en-US">
                <a:latin typeface="Arial" pitchFamily="34" charset="0"/>
              </a:endParaRPr>
            </a:p>
          </p:txBody>
        </p:sp>
      </p:grpSp>
      <p:pic>
        <p:nvPicPr>
          <p:cNvPr id="22"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name="page86">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a:xfrm>
            <a:off x="10067279" y="6356351"/>
            <a:ext cx="561975" cy="365125"/>
          </a:xfrm>
        </p:spPr>
        <p:txBody>
          <a:bodyPr/>
          <a:lstStyle/>
          <a:p>
            <a:pPr>
              <a:defRPr/>
            </a:pPr>
            <a:fld id="{D1907CA1-0E7F-4C8C-8378-8F9069B1E691}" type="slidenum">
              <a:rPr/>
              <a:pPr>
                <a:defRPr/>
              </a:pPr>
              <a:t>87</a:t>
            </a:fld>
            <a:endParaRPr/>
          </a:p>
        </p:txBody>
      </p:sp>
      <p:sp>
        <p:nvSpPr>
          <p:cNvPr id="2" name="Title 1"/>
          <p:cNvSpPr txBox="1">
            <a:spLocks noGrp="1"/>
          </p:cNvSpPr>
          <p:nvPr>
            <p:ph type="title" idx="4294967295"/>
          </p:nvPr>
        </p:nvSpPr>
        <p:spPr>
          <a:xfrm>
            <a:off x="1752600" y="152401"/>
            <a:ext cx="868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3-Address Instructions</a:t>
            </a:r>
          </a:p>
        </p:txBody>
      </p:sp>
      <p:sp>
        <p:nvSpPr>
          <p:cNvPr id="112645" name="Text Placeholder 2"/>
          <p:cNvSpPr txBox="1">
            <a:spLocks noGrp="1"/>
          </p:cNvSpPr>
          <p:nvPr>
            <p:ph type="body" idx="4294967295"/>
          </p:nvPr>
        </p:nvSpPr>
        <p:spPr bwMode="auto">
          <a:xfrm>
            <a:off x="1828800" y="1600201"/>
            <a:ext cx="8610600" cy="45259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lvl1pPr marL="431800" indent="-323850">
              <a:defRPr sz="3200">
                <a:solidFill>
                  <a:srgbClr val="000000"/>
                </a:solidFill>
                <a:latin typeface="Calibri" pitchFamily="34" charset="0"/>
              </a:defRPr>
            </a:lvl1pPr>
            <a:lvl2pPr marL="863600" indent="-323850">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sz="2400" dirty="0">
                <a:ea typeface="Microsoft YaHei"/>
              </a:rPr>
              <a:t>Instructions – </a:t>
            </a:r>
            <a:r>
              <a:rPr lang="en-US" sz="2400" dirty="0">
                <a:solidFill>
                  <a:srgbClr val="2323DC"/>
                </a:solidFill>
                <a:ea typeface="Microsoft YaHei"/>
              </a:rPr>
              <a:t>add, sub, </a:t>
            </a:r>
            <a:r>
              <a:rPr lang="en-US" sz="2400" dirty="0" err="1">
                <a:solidFill>
                  <a:srgbClr val="2323DC"/>
                </a:solidFill>
                <a:ea typeface="Microsoft YaHei"/>
              </a:rPr>
              <a:t>mul</a:t>
            </a:r>
            <a:r>
              <a:rPr lang="en-US" sz="2400" dirty="0">
                <a:solidFill>
                  <a:srgbClr val="2323DC"/>
                </a:solidFill>
                <a:ea typeface="Microsoft YaHei"/>
              </a:rPr>
              <a:t>, div, mod, and, or, </a:t>
            </a:r>
            <a:r>
              <a:rPr lang="en-US" sz="2400" dirty="0" err="1">
                <a:solidFill>
                  <a:srgbClr val="2323DC"/>
                </a:solidFill>
                <a:ea typeface="Microsoft YaHei"/>
              </a:rPr>
              <a:t>lsl</a:t>
            </a:r>
            <a:r>
              <a:rPr lang="en-US" sz="2400" dirty="0">
                <a:solidFill>
                  <a:srgbClr val="2323DC"/>
                </a:solidFill>
                <a:ea typeface="Microsoft YaHei"/>
              </a:rPr>
              <a:t>, </a:t>
            </a:r>
            <a:r>
              <a:rPr lang="en-US" sz="2400" dirty="0" err="1">
                <a:solidFill>
                  <a:srgbClr val="2323DC"/>
                </a:solidFill>
                <a:ea typeface="Microsoft YaHei"/>
              </a:rPr>
              <a:t>lsr</a:t>
            </a:r>
            <a:r>
              <a:rPr lang="en-US" sz="2400" dirty="0">
                <a:solidFill>
                  <a:srgbClr val="2323DC"/>
                </a:solidFill>
                <a:ea typeface="Microsoft YaHei"/>
              </a:rPr>
              <a:t>, </a:t>
            </a:r>
            <a:r>
              <a:rPr lang="en-US" sz="2400" dirty="0" err="1">
                <a:solidFill>
                  <a:srgbClr val="2323DC"/>
                </a:solidFill>
                <a:ea typeface="Microsoft YaHei"/>
              </a:rPr>
              <a:t>asr</a:t>
            </a:r>
            <a:endParaRPr lang="en-US" sz="2400" dirty="0">
              <a:solidFill>
                <a:srgbClr val="2323DC"/>
              </a:solidFill>
              <a:ea typeface="Microsoft YaHei"/>
            </a:endParaRPr>
          </a:p>
          <a:p>
            <a:pPr>
              <a:spcBef>
                <a:spcPct val="0"/>
              </a:spcBef>
              <a:spcAft>
                <a:spcPts val="1413"/>
              </a:spcAft>
            </a:pPr>
            <a:r>
              <a:rPr lang="en-US" sz="2400" dirty="0">
                <a:ea typeface="Microsoft YaHei"/>
              </a:rPr>
              <a:t>Generic 3 address instruction</a:t>
            </a:r>
          </a:p>
          <a:p>
            <a:pPr lvl="1">
              <a:spcBef>
                <a:spcPct val="0"/>
              </a:spcBef>
              <a:spcAft>
                <a:spcPts val="1138"/>
              </a:spcAft>
            </a:pPr>
            <a:r>
              <a:rPr lang="en-US" sz="2400" dirty="0">
                <a:ea typeface="Microsoft YaHei"/>
              </a:rPr>
              <a:t>&lt;</a:t>
            </a:r>
            <a:r>
              <a:rPr lang="en-US" sz="2400" dirty="0" err="1">
                <a:ea typeface="Microsoft YaHei"/>
              </a:rPr>
              <a:t>opcode</a:t>
            </a:r>
            <a:r>
              <a:rPr lang="en-US" sz="2400" dirty="0">
                <a:ea typeface="Microsoft YaHei"/>
              </a:rPr>
              <a:t>&gt; </a:t>
            </a:r>
            <a:r>
              <a:rPr lang="en-US" sz="2400" dirty="0" err="1">
                <a:ea typeface="Microsoft YaHei"/>
              </a:rPr>
              <a:t>rd</a:t>
            </a:r>
            <a:r>
              <a:rPr lang="en-US" sz="2400" dirty="0">
                <a:ea typeface="Microsoft YaHei"/>
              </a:rPr>
              <a:t>, rs1, &lt;rs2/</a:t>
            </a:r>
            <a:r>
              <a:rPr lang="en-US" sz="2400" dirty="0" err="1">
                <a:ea typeface="Microsoft YaHei"/>
              </a:rPr>
              <a:t>imm</a:t>
            </a:r>
            <a:r>
              <a:rPr lang="en-US" sz="2400" dirty="0">
                <a:ea typeface="Microsoft YaHei"/>
              </a:rPr>
              <a:t>&gt;</a:t>
            </a:r>
          </a:p>
          <a:p>
            <a:pPr>
              <a:spcBef>
                <a:spcPct val="0"/>
              </a:spcBef>
              <a:spcAft>
                <a:spcPts val="1413"/>
              </a:spcAft>
            </a:pPr>
            <a:r>
              <a:rPr lang="en-US" sz="2400" dirty="0">
                <a:ea typeface="Microsoft YaHei"/>
              </a:rPr>
              <a:t>Let us use the </a:t>
            </a:r>
            <a:r>
              <a:rPr lang="en-US" sz="2400" dirty="0">
                <a:solidFill>
                  <a:srgbClr val="0000FF"/>
                </a:solidFill>
                <a:ea typeface="Microsoft YaHei"/>
              </a:rPr>
              <a:t>I</a:t>
            </a:r>
            <a:r>
              <a:rPr lang="en-US" sz="2400" dirty="0">
                <a:ea typeface="Microsoft YaHei"/>
              </a:rPr>
              <a:t> bit to specify if the second operand is an immediate or a register.</a:t>
            </a:r>
          </a:p>
          <a:p>
            <a:pPr lvl="1">
              <a:spcBef>
                <a:spcPct val="0"/>
              </a:spcBef>
              <a:spcAft>
                <a:spcPts val="1138"/>
              </a:spcAft>
            </a:pPr>
            <a:r>
              <a:rPr lang="en-US" sz="2400" dirty="0">
                <a:ea typeface="Microsoft YaHei"/>
              </a:rPr>
              <a:t>I = 0 → second operand is a register</a:t>
            </a:r>
          </a:p>
          <a:p>
            <a:pPr lvl="1">
              <a:spcBef>
                <a:spcPct val="0"/>
              </a:spcBef>
              <a:spcAft>
                <a:spcPts val="1138"/>
              </a:spcAft>
            </a:pPr>
            <a:r>
              <a:rPr lang="en-US" sz="2400" dirty="0">
                <a:ea typeface="Microsoft YaHei"/>
              </a:rPr>
              <a:t>I = 1 → second operand is an immediate</a:t>
            </a:r>
          </a:p>
          <a:p>
            <a:pPr>
              <a:spcBef>
                <a:spcPct val="0"/>
              </a:spcBef>
              <a:spcAft>
                <a:spcPts val="1413"/>
              </a:spcAft>
            </a:pPr>
            <a:r>
              <a:rPr lang="en-US" sz="2400" dirty="0">
                <a:ea typeface="Microsoft YaHei"/>
              </a:rPr>
              <a:t>Since we have 16 registers, we need 4 bits to specify a register</a:t>
            </a:r>
          </a:p>
        </p:txBody>
      </p:sp>
      <p:pic>
        <p:nvPicPr>
          <p:cNvPr id="6"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name="page87">
    <p:spTree>
      <p:nvGrpSpPr>
        <p:cNvPr id="1" name=""/>
        <p:cNvGrpSpPr/>
        <p:nvPr/>
      </p:nvGrpSpPr>
      <p:grpSpPr>
        <a:xfrm>
          <a:off x="0" y="0"/>
          <a:ext cx="0" cy="0"/>
          <a:chOff x="0" y="0"/>
          <a:chExt cx="0" cy="0"/>
        </a:xfrm>
      </p:grpSpPr>
      <p:sp>
        <p:nvSpPr>
          <p:cNvPr id="5" name="Slide Number Placeholder 1"/>
          <p:cNvSpPr>
            <a:spLocks noGrp="1"/>
          </p:cNvSpPr>
          <p:nvPr>
            <p:ph type="sldNum" sz="quarter" idx="12"/>
          </p:nvPr>
        </p:nvSpPr>
        <p:spPr>
          <a:xfrm>
            <a:off x="10067279" y="6356351"/>
            <a:ext cx="561975" cy="365125"/>
          </a:xfrm>
        </p:spPr>
        <p:txBody>
          <a:bodyPr/>
          <a:lstStyle/>
          <a:p>
            <a:pPr>
              <a:defRPr/>
            </a:pPr>
            <a:fld id="{32B36DE4-5C2F-4E20-855F-1C97246C9499}" type="slidenum">
              <a:rPr/>
              <a:pPr>
                <a:defRPr/>
              </a:pPr>
              <a:t>88</a:t>
            </a:fld>
            <a:endParaRPr/>
          </a:p>
        </p:txBody>
      </p:sp>
      <p:sp>
        <p:nvSpPr>
          <p:cNvPr id="2" name="Title 1"/>
          <p:cNvSpPr txBox="1">
            <a:spLocks noGrp="1"/>
          </p:cNvSpPr>
          <p:nvPr>
            <p:ph type="title" idx="4294967295"/>
          </p:nvPr>
        </p:nvSpPr>
        <p:spPr>
          <a:xfrm>
            <a:off x="1752600" y="152401"/>
            <a:ext cx="868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Register Format</a:t>
            </a:r>
          </a:p>
        </p:txBody>
      </p:sp>
      <p:sp>
        <p:nvSpPr>
          <p:cNvPr id="113669" name="Text Placeholder 2"/>
          <p:cNvSpPr txBox="1">
            <a:spLocks noGrp="1"/>
          </p:cNvSpPr>
          <p:nvPr>
            <p:ph type="body" idx="4294967295"/>
          </p:nvPr>
        </p:nvSpPr>
        <p:spPr bwMode="auto">
          <a:xfrm>
            <a:off x="2133600" y="3200401"/>
            <a:ext cx="8610600" cy="26701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lnSpcReduction="10000"/>
          </a:bodyPr>
          <a:lstStyle>
            <a:lvl1pPr marL="431800" indent="-323850">
              <a:defRPr sz="3200">
                <a:solidFill>
                  <a:srgbClr val="000000"/>
                </a:solidFill>
                <a:latin typeface="Calibri" pitchFamily="34" charset="0"/>
              </a:defRPr>
            </a:lvl1pPr>
            <a:lvl2pPr>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sz="2600" dirty="0" err="1">
                <a:solidFill>
                  <a:srgbClr val="000080"/>
                </a:solidFill>
                <a:ea typeface="Microsoft YaHei"/>
              </a:rPr>
              <a:t>opcode</a:t>
            </a:r>
            <a:r>
              <a:rPr lang="en-US" sz="2600" dirty="0">
                <a:ea typeface="Microsoft YaHei"/>
              </a:rPr>
              <a:t> → type of the instruction</a:t>
            </a:r>
          </a:p>
          <a:p>
            <a:pPr>
              <a:spcBef>
                <a:spcPct val="0"/>
              </a:spcBef>
              <a:spcAft>
                <a:spcPts val="1413"/>
              </a:spcAft>
            </a:pPr>
            <a:r>
              <a:rPr lang="en-US" sz="2600" dirty="0">
                <a:solidFill>
                  <a:srgbClr val="0000FF"/>
                </a:solidFill>
                <a:ea typeface="Microsoft YaHei"/>
              </a:rPr>
              <a:t>I</a:t>
            </a:r>
            <a:r>
              <a:rPr lang="en-US" sz="2600" dirty="0">
                <a:ea typeface="Microsoft YaHei"/>
              </a:rPr>
              <a:t> bit → 0 (second operand is a register)</a:t>
            </a:r>
          </a:p>
          <a:p>
            <a:pPr>
              <a:spcBef>
                <a:spcPct val="0"/>
              </a:spcBef>
              <a:spcAft>
                <a:spcPts val="1413"/>
              </a:spcAft>
            </a:pPr>
            <a:r>
              <a:rPr lang="en-US" sz="2600" dirty="0" err="1">
                <a:solidFill>
                  <a:srgbClr val="DD4814"/>
                </a:solidFill>
                <a:ea typeface="Microsoft YaHei"/>
              </a:rPr>
              <a:t>dest</a:t>
            </a:r>
            <a:r>
              <a:rPr lang="en-US" sz="2600" dirty="0">
                <a:solidFill>
                  <a:srgbClr val="DD4814"/>
                </a:solidFill>
                <a:ea typeface="Microsoft YaHei"/>
              </a:rPr>
              <a:t> </a:t>
            </a:r>
            <a:r>
              <a:rPr lang="en-US" sz="2600" dirty="0" err="1">
                <a:solidFill>
                  <a:srgbClr val="DD4814"/>
                </a:solidFill>
                <a:ea typeface="Microsoft YaHei"/>
              </a:rPr>
              <a:t>reg</a:t>
            </a:r>
            <a:r>
              <a:rPr lang="en-US" sz="2600" dirty="0">
                <a:ea typeface="Microsoft YaHei"/>
              </a:rPr>
              <a:t> → </a:t>
            </a:r>
            <a:r>
              <a:rPr lang="en-US" sz="2600" dirty="0" err="1">
                <a:ea typeface="Microsoft YaHei"/>
              </a:rPr>
              <a:t>rd</a:t>
            </a:r>
            <a:endParaRPr lang="en-US" sz="2600" dirty="0">
              <a:ea typeface="Microsoft YaHei"/>
            </a:endParaRPr>
          </a:p>
          <a:p>
            <a:pPr>
              <a:spcBef>
                <a:spcPct val="0"/>
              </a:spcBef>
              <a:spcAft>
                <a:spcPts val="1413"/>
              </a:spcAft>
            </a:pPr>
            <a:r>
              <a:rPr lang="en-US" sz="2600" dirty="0">
                <a:solidFill>
                  <a:srgbClr val="008000"/>
                </a:solidFill>
                <a:ea typeface="Microsoft YaHei"/>
              </a:rPr>
              <a:t>source register 1</a:t>
            </a:r>
            <a:r>
              <a:rPr lang="en-US" sz="2600" dirty="0">
                <a:ea typeface="Microsoft YaHei"/>
              </a:rPr>
              <a:t> → rs1</a:t>
            </a:r>
          </a:p>
          <a:p>
            <a:pPr>
              <a:spcBef>
                <a:spcPct val="0"/>
              </a:spcBef>
              <a:spcAft>
                <a:spcPts val="1413"/>
              </a:spcAft>
            </a:pPr>
            <a:r>
              <a:rPr lang="en-US" sz="2600" dirty="0">
                <a:solidFill>
                  <a:srgbClr val="FF3333"/>
                </a:solidFill>
                <a:ea typeface="Microsoft YaHei"/>
              </a:rPr>
              <a:t>source register 2</a:t>
            </a:r>
            <a:r>
              <a:rPr lang="en-US" sz="2600" dirty="0">
                <a:ea typeface="Microsoft YaHei"/>
              </a:rPr>
              <a:t> → rs2</a:t>
            </a:r>
          </a:p>
        </p:txBody>
      </p:sp>
      <p:grpSp>
        <p:nvGrpSpPr>
          <p:cNvPr id="4" name="Group 4"/>
          <p:cNvGrpSpPr>
            <a:grpSpLocks noChangeAspect="1"/>
          </p:cNvGrpSpPr>
          <p:nvPr/>
        </p:nvGrpSpPr>
        <p:grpSpPr bwMode="auto">
          <a:xfrm>
            <a:off x="3352800" y="1295400"/>
            <a:ext cx="6159500" cy="1879600"/>
            <a:chOff x="1296" y="960"/>
            <a:chExt cx="3880" cy="1184"/>
          </a:xfrm>
        </p:grpSpPr>
        <p:sp>
          <p:nvSpPr>
            <p:cNvPr id="7" name="AutoShape 3"/>
            <p:cNvSpPr>
              <a:spLocks noChangeAspect="1" noChangeArrowheads="1" noTextEdit="1"/>
            </p:cNvSpPr>
            <p:nvPr/>
          </p:nvSpPr>
          <p:spPr bwMode="auto">
            <a:xfrm>
              <a:off x="1296" y="960"/>
              <a:ext cx="3880" cy="1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5"/>
            <p:cNvSpPr>
              <a:spLocks noChangeArrowheads="1"/>
            </p:cNvSpPr>
            <p:nvPr/>
          </p:nvSpPr>
          <p:spPr bwMode="auto">
            <a:xfrm>
              <a:off x="1330" y="1307"/>
              <a:ext cx="3780" cy="238"/>
            </a:xfrm>
            <a:prstGeom prst="rect">
              <a:avLst/>
            </a:prstGeom>
            <a:solidFill>
              <a:srgbClr val="FFE6D5"/>
            </a:solidFill>
            <a:ln w="12"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6"/>
            <p:cNvSpPr>
              <a:spLocks noChangeArrowheads="1"/>
            </p:cNvSpPr>
            <p:nvPr/>
          </p:nvSpPr>
          <p:spPr bwMode="auto">
            <a:xfrm>
              <a:off x="1389" y="1345"/>
              <a:ext cx="463" cy="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900">
                  <a:solidFill>
                    <a:srgbClr val="000000"/>
                  </a:solidFill>
                  <a:latin typeface="Sans"/>
                </a:rPr>
                <a:t>opcode</a:t>
              </a:r>
              <a:endParaRPr lang="en-US">
                <a:latin typeface="Arial" pitchFamily="34" charset="0"/>
              </a:endParaRPr>
            </a:p>
          </p:txBody>
        </p:sp>
        <p:sp>
          <p:nvSpPr>
            <p:cNvPr id="10" name="Line 7"/>
            <p:cNvSpPr>
              <a:spLocks noChangeShapeType="1"/>
            </p:cNvSpPr>
            <p:nvPr/>
          </p:nvSpPr>
          <p:spPr bwMode="auto">
            <a:xfrm>
              <a:off x="1995" y="1313"/>
              <a:ext cx="0" cy="236"/>
            </a:xfrm>
            <a:prstGeom prst="line">
              <a:avLst/>
            </a:prstGeom>
            <a:noFill/>
            <a:ln w="14"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p:cNvSpPr>
            <p:nvPr/>
          </p:nvSpPr>
          <p:spPr bwMode="auto">
            <a:xfrm>
              <a:off x="1361" y="1806"/>
              <a:ext cx="612" cy="106"/>
            </a:xfrm>
            <a:custGeom>
              <a:avLst/>
              <a:gdLst>
                <a:gd name="T0" fmla="*/ 0 w 1236"/>
                <a:gd name="T1" fmla="*/ 8 h 212"/>
                <a:gd name="T2" fmla="*/ 30 w 1236"/>
                <a:gd name="T3" fmla="*/ 99 h 212"/>
                <a:gd name="T4" fmla="*/ 494 w 1236"/>
                <a:gd name="T5" fmla="*/ 99 h 212"/>
                <a:gd name="T6" fmla="*/ 559 w 1236"/>
                <a:gd name="T7" fmla="*/ 212 h 212"/>
                <a:gd name="T8" fmla="*/ 615 w 1236"/>
                <a:gd name="T9" fmla="*/ 115 h 212"/>
                <a:gd name="T10" fmla="*/ 1169 w 1236"/>
                <a:gd name="T11" fmla="*/ 115 h 212"/>
                <a:gd name="T12" fmla="*/ 1236 w 1236"/>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1236" h="212">
                  <a:moveTo>
                    <a:pt x="0" y="8"/>
                  </a:moveTo>
                  <a:lnTo>
                    <a:pt x="30" y="99"/>
                  </a:lnTo>
                  <a:lnTo>
                    <a:pt x="494" y="99"/>
                  </a:lnTo>
                  <a:lnTo>
                    <a:pt x="559" y="212"/>
                  </a:lnTo>
                  <a:lnTo>
                    <a:pt x="615" y="115"/>
                  </a:lnTo>
                  <a:lnTo>
                    <a:pt x="1169" y="115"/>
                  </a:lnTo>
                  <a:lnTo>
                    <a:pt x="1236" y="0"/>
                  </a:lnTo>
                </a:path>
              </a:pathLst>
            </a:custGeom>
            <a:noFill/>
            <a:ln w="14"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9"/>
            <p:cNvSpPr>
              <a:spLocks noChangeArrowheads="1"/>
            </p:cNvSpPr>
            <p:nvPr/>
          </p:nvSpPr>
          <p:spPr bwMode="auto">
            <a:xfrm>
              <a:off x="1564" y="1940"/>
              <a:ext cx="86" cy="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100">
                  <a:solidFill>
                    <a:srgbClr val="000000"/>
                  </a:solidFill>
                  <a:latin typeface="Sans"/>
                </a:rPr>
                <a:t>5</a:t>
              </a:r>
              <a:endParaRPr lang="en-US">
                <a:latin typeface="Arial" pitchFamily="34" charset="0"/>
              </a:endParaRPr>
            </a:p>
          </p:txBody>
        </p:sp>
        <p:sp>
          <p:nvSpPr>
            <p:cNvPr id="13" name="Freeform 10"/>
            <p:cNvSpPr>
              <a:spLocks/>
            </p:cNvSpPr>
            <p:nvPr/>
          </p:nvSpPr>
          <p:spPr bwMode="auto">
            <a:xfrm>
              <a:off x="1325" y="1160"/>
              <a:ext cx="3764" cy="105"/>
            </a:xfrm>
            <a:custGeom>
              <a:avLst/>
              <a:gdLst>
                <a:gd name="T0" fmla="*/ 0 w 7597"/>
                <a:gd name="T1" fmla="*/ 203 h 212"/>
                <a:gd name="T2" fmla="*/ 186 w 7597"/>
                <a:gd name="T3" fmla="*/ 113 h 212"/>
                <a:gd name="T4" fmla="*/ 3293 w 7597"/>
                <a:gd name="T5" fmla="*/ 113 h 212"/>
                <a:gd name="T6" fmla="*/ 3436 w 7597"/>
                <a:gd name="T7" fmla="*/ 0 h 212"/>
                <a:gd name="T8" fmla="*/ 3524 w 7597"/>
                <a:gd name="T9" fmla="*/ 107 h 212"/>
                <a:gd name="T10" fmla="*/ 7470 w 7597"/>
                <a:gd name="T11" fmla="*/ 107 h 212"/>
                <a:gd name="T12" fmla="*/ 7597 w 7597"/>
                <a:gd name="T13" fmla="*/ 212 h 212"/>
              </a:gdLst>
              <a:ahLst/>
              <a:cxnLst>
                <a:cxn ang="0">
                  <a:pos x="T0" y="T1"/>
                </a:cxn>
                <a:cxn ang="0">
                  <a:pos x="T2" y="T3"/>
                </a:cxn>
                <a:cxn ang="0">
                  <a:pos x="T4" y="T5"/>
                </a:cxn>
                <a:cxn ang="0">
                  <a:pos x="T6" y="T7"/>
                </a:cxn>
                <a:cxn ang="0">
                  <a:pos x="T8" y="T9"/>
                </a:cxn>
                <a:cxn ang="0">
                  <a:pos x="T10" y="T11"/>
                </a:cxn>
                <a:cxn ang="0">
                  <a:pos x="T12" y="T13"/>
                </a:cxn>
              </a:cxnLst>
              <a:rect l="0" t="0" r="r" b="b"/>
              <a:pathLst>
                <a:path w="7597" h="212">
                  <a:moveTo>
                    <a:pt x="0" y="203"/>
                  </a:moveTo>
                  <a:lnTo>
                    <a:pt x="186" y="113"/>
                  </a:lnTo>
                  <a:lnTo>
                    <a:pt x="3293" y="113"/>
                  </a:lnTo>
                  <a:lnTo>
                    <a:pt x="3436" y="0"/>
                  </a:lnTo>
                  <a:lnTo>
                    <a:pt x="3524" y="107"/>
                  </a:lnTo>
                  <a:lnTo>
                    <a:pt x="7470" y="107"/>
                  </a:lnTo>
                  <a:lnTo>
                    <a:pt x="7597" y="212"/>
                  </a:lnTo>
                </a:path>
              </a:pathLst>
            </a:custGeom>
            <a:noFill/>
            <a:ln w="10"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11"/>
            <p:cNvSpPr>
              <a:spLocks noChangeArrowheads="1"/>
            </p:cNvSpPr>
            <p:nvPr/>
          </p:nvSpPr>
          <p:spPr bwMode="auto">
            <a:xfrm>
              <a:off x="2898" y="974"/>
              <a:ext cx="172" cy="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100">
                  <a:solidFill>
                    <a:srgbClr val="000000"/>
                  </a:solidFill>
                  <a:latin typeface="Sans"/>
                </a:rPr>
                <a:t>32</a:t>
              </a:r>
              <a:endParaRPr lang="en-US">
                <a:latin typeface="Arial" pitchFamily="34" charset="0"/>
              </a:endParaRPr>
            </a:p>
          </p:txBody>
        </p:sp>
        <p:sp>
          <p:nvSpPr>
            <p:cNvPr id="15" name="Line 12"/>
            <p:cNvSpPr>
              <a:spLocks noChangeShapeType="1"/>
            </p:cNvSpPr>
            <p:nvPr/>
          </p:nvSpPr>
          <p:spPr bwMode="auto">
            <a:xfrm>
              <a:off x="2125" y="1310"/>
              <a:ext cx="0" cy="237"/>
            </a:xfrm>
            <a:prstGeom prst="line">
              <a:avLst/>
            </a:prstGeom>
            <a:noFill/>
            <a:ln w="14"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13"/>
            <p:cNvSpPr>
              <a:spLocks noChangeArrowheads="1"/>
            </p:cNvSpPr>
            <p:nvPr/>
          </p:nvSpPr>
          <p:spPr bwMode="auto">
            <a:xfrm>
              <a:off x="2015" y="1355"/>
              <a:ext cx="78" cy="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900">
                  <a:solidFill>
                    <a:srgbClr val="000000"/>
                  </a:solidFill>
                  <a:latin typeface="Sans"/>
                </a:rPr>
                <a:t>0</a:t>
              </a:r>
              <a:endParaRPr lang="en-US">
                <a:latin typeface="Arial" pitchFamily="34" charset="0"/>
              </a:endParaRPr>
            </a:p>
          </p:txBody>
        </p:sp>
        <p:sp>
          <p:nvSpPr>
            <p:cNvPr id="17" name="Rectangle 14"/>
            <p:cNvSpPr>
              <a:spLocks noChangeArrowheads="1"/>
            </p:cNvSpPr>
            <p:nvPr/>
          </p:nvSpPr>
          <p:spPr bwMode="auto">
            <a:xfrm>
              <a:off x="2169" y="1362"/>
              <a:ext cx="449" cy="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700">
                  <a:solidFill>
                    <a:srgbClr val="000000"/>
                  </a:solidFill>
                  <a:latin typeface="Sans"/>
                </a:rPr>
                <a:t>dest reg</a:t>
              </a:r>
              <a:endParaRPr lang="en-US">
                <a:latin typeface="Arial" pitchFamily="34" charset="0"/>
              </a:endParaRPr>
            </a:p>
          </p:txBody>
        </p:sp>
        <p:sp>
          <p:nvSpPr>
            <p:cNvPr id="18" name="Line 15"/>
            <p:cNvSpPr>
              <a:spLocks noChangeShapeType="1"/>
            </p:cNvSpPr>
            <p:nvPr/>
          </p:nvSpPr>
          <p:spPr bwMode="auto">
            <a:xfrm>
              <a:off x="2684" y="1305"/>
              <a:ext cx="0" cy="237"/>
            </a:xfrm>
            <a:prstGeom prst="line">
              <a:avLst/>
            </a:prstGeom>
            <a:noFill/>
            <a:ln w="14"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Rectangle 16"/>
            <p:cNvSpPr>
              <a:spLocks noChangeArrowheads="1"/>
            </p:cNvSpPr>
            <p:nvPr/>
          </p:nvSpPr>
          <p:spPr bwMode="auto">
            <a:xfrm>
              <a:off x="2724" y="1357"/>
              <a:ext cx="437" cy="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700">
                  <a:solidFill>
                    <a:srgbClr val="000000"/>
                  </a:solidFill>
                  <a:latin typeface="Sans"/>
                </a:rPr>
                <a:t>src reg1</a:t>
              </a:r>
              <a:endParaRPr lang="en-US">
                <a:latin typeface="Arial" pitchFamily="34" charset="0"/>
              </a:endParaRPr>
            </a:p>
          </p:txBody>
        </p:sp>
        <p:sp>
          <p:nvSpPr>
            <p:cNvPr id="20" name="Line 17"/>
            <p:cNvSpPr>
              <a:spLocks noChangeShapeType="1"/>
            </p:cNvSpPr>
            <p:nvPr/>
          </p:nvSpPr>
          <p:spPr bwMode="auto">
            <a:xfrm>
              <a:off x="3208" y="1316"/>
              <a:ext cx="0" cy="236"/>
            </a:xfrm>
            <a:prstGeom prst="line">
              <a:avLst/>
            </a:prstGeom>
            <a:noFill/>
            <a:ln w="14"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Rectangle 18"/>
            <p:cNvSpPr>
              <a:spLocks noChangeArrowheads="1"/>
            </p:cNvSpPr>
            <p:nvPr/>
          </p:nvSpPr>
          <p:spPr bwMode="auto">
            <a:xfrm>
              <a:off x="3236" y="1355"/>
              <a:ext cx="437" cy="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700">
                  <a:solidFill>
                    <a:srgbClr val="000000"/>
                  </a:solidFill>
                  <a:latin typeface="Sans"/>
                </a:rPr>
                <a:t>src reg2</a:t>
              </a:r>
              <a:endParaRPr lang="en-US">
                <a:latin typeface="Arial" pitchFamily="34" charset="0"/>
              </a:endParaRPr>
            </a:p>
          </p:txBody>
        </p:sp>
        <p:sp>
          <p:nvSpPr>
            <p:cNvPr id="22" name="Line 19"/>
            <p:cNvSpPr>
              <a:spLocks noChangeShapeType="1"/>
            </p:cNvSpPr>
            <p:nvPr/>
          </p:nvSpPr>
          <p:spPr bwMode="auto">
            <a:xfrm>
              <a:off x="3758" y="1315"/>
              <a:ext cx="0" cy="237"/>
            </a:xfrm>
            <a:prstGeom prst="line">
              <a:avLst/>
            </a:prstGeom>
            <a:noFill/>
            <a:ln w="14"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20"/>
            <p:cNvSpPr>
              <a:spLocks/>
            </p:cNvSpPr>
            <p:nvPr/>
          </p:nvSpPr>
          <p:spPr bwMode="auto">
            <a:xfrm>
              <a:off x="2183" y="1799"/>
              <a:ext cx="527" cy="106"/>
            </a:xfrm>
            <a:custGeom>
              <a:avLst/>
              <a:gdLst>
                <a:gd name="T0" fmla="*/ 0 w 1064"/>
                <a:gd name="T1" fmla="*/ 8 h 212"/>
                <a:gd name="T2" fmla="*/ 26 w 1064"/>
                <a:gd name="T3" fmla="*/ 99 h 212"/>
                <a:gd name="T4" fmla="*/ 425 w 1064"/>
                <a:gd name="T5" fmla="*/ 99 h 212"/>
                <a:gd name="T6" fmla="*/ 481 w 1064"/>
                <a:gd name="T7" fmla="*/ 212 h 212"/>
                <a:gd name="T8" fmla="*/ 529 w 1064"/>
                <a:gd name="T9" fmla="*/ 115 h 212"/>
                <a:gd name="T10" fmla="*/ 1007 w 1064"/>
                <a:gd name="T11" fmla="*/ 115 h 212"/>
                <a:gd name="T12" fmla="*/ 1064 w 1064"/>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1064" h="212">
                  <a:moveTo>
                    <a:pt x="0" y="8"/>
                  </a:moveTo>
                  <a:lnTo>
                    <a:pt x="26" y="99"/>
                  </a:lnTo>
                  <a:lnTo>
                    <a:pt x="425" y="99"/>
                  </a:lnTo>
                  <a:lnTo>
                    <a:pt x="481" y="212"/>
                  </a:lnTo>
                  <a:lnTo>
                    <a:pt x="529" y="115"/>
                  </a:lnTo>
                  <a:lnTo>
                    <a:pt x="1007" y="115"/>
                  </a:lnTo>
                  <a:lnTo>
                    <a:pt x="1064" y="0"/>
                  </a:lnTo>
                </a:path>
              </a:pathLst>
            </a:custGeom>
            <a:noFill/>
            <a:ln w="13"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Rectangle 21"/>
            <p:cNvSpPr>
              <a:spLocks noChangeArrowheads="1"/>
            </p:cNvSpPr>
            <p:nvPr/>
          </p:nvSpPr>
          <p:spPr bwMode="auto">
            <a:xfrm>
              <a:off x="2358" y="1942"/>
              <a:ext cx="78" cy="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900">
                  <a:solidFill>
                    <a:srgbClr val="000000"/>
                  </a:solidFill>
                  <a:latin typeface="Sans"/>
                </a:rPr>
                <a:t>4</a:t>
              </a:r>
              <a:endParaRPr lang="en-US">
                <a:latin typeface="Arial" pitchFamily="34" charset="0"/>
              </a:endParaRPr>
            </a:p>
          </p:txBody>
        </p:sp>
        <p:sp>
          <p:nvSpPr>
            <p:cNvPr id="25" name="Freeform 22"/>
            <p:cNvSpPr>
              <a:spLocks/>
            </p:cNvSpPr>
            <p:nvPr/>
          </p:nvSpPr>
          <p:spPr bwMode="auto">
            <a:xfrm>
              <a:off x="2730" y="1799"/>
              <a:ext cx="498" cy="105"/>
            </a:xfrm>
            <a:custGeom>
              <a:avLst/>
              <a:gdLst>
                <a:gd name="T0" fmla="*/ 0 w 1004"/>
                <a:gd name="T1" fmla="*/ 8 h 211"/>
                <a:gd name="T2" fmla="*/ 25 w 1004"/>
                <a:gd name="T3" fmla="*/ 99 h 211"/>
                <a:gd name="T4" fmla="*/ 401 w 1004"/>
                <a:gd name="T5" fmla="*/ 99 h 211"/>
                <a:gd name="T6" fmla="*/ 454 w 1004"/>
                <a:gd name="T7" fmla="*/ 211 h 211"/>
                <a:gd name="T8" fmla="*/ 500 w 1004"/>
                <a:gd name="T9" fmla="*/ 114 h 211"/>
                <a:gd name="T10" fmla="*/ 950 w 1004"/>
                <a:gd name="T11" fmla="*/ 114 h 211"/>
                <a:gd name="T12" fmla="*/ 1004 w 1004"/>
                <a:gd name="T13" fmla="*/ 0 h 211"/>
              </a:gdLst>
              <a:ahLst/>
              <a:cxnLst>
                <a:cxn ang="0">
                  <a:pos x="T0" y="T1"/>
                </a:cxn>
                <a:cxn ang="0">
                  <a:pos x="T2" y="T3"/>
                </a:cxn>
                <a:cxn ang="0">
                  <a:pos x="T4" y="T5"/>
                </a:cxn>
                <a:cxn ang="0">
                  <a:pos x="T6" y="T7"/>
                </a:cxn>
                <a:cxn ang="0">
                  <a:pos x="T8" y="T9"/>
                </a:cxn>
                <a:cxn ang="0">
                  <a:pos x="T10" y="T11"/>
                </a:cxn>
                <a:cxn ang="0">
                  <a:pos x="T12" y="T13"/>
                </a:cxn>
              </a:cxnLst>
              <a:rect l="0" t="0" r="r" b="b"/>
              <a:pathLst>
                <a:path w="1004" h="211">
                  <a:moveTo>
                    <a:pt x="0" y="8"/>
                  </a:moveTo>
                  <a:lnTo>
                    <a:pt x="25" y="99"/>
                  </a:lnTo>
                  <a:lnTo>
                    <a:pt x="401" y="99"/>
                  </a:lnTo>
                  <a:lnTo>
                    <a:pt x="454" y="211"/>
                  </a:lnTo>
                  <a:lnTo>
                    <a:pt x="500" y="114"/>
                  </a:lnTo>
                  <a:lnTo>
                    <a:pt x="950" y="114"/>
                  </a:lnTo>
                  <a:lnTo>
                    <a:pt x="1004" y="0"/>
                  </a:lnTo>
                </a:path>
              </a:pathLst>
            </a:custGeom>
            <a:noFill/>
            <a:ln w="12"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Rectangle 23"/>
            <p:cNvSpPr>
              <a:spLocks noChangeArrowheads="1"/>
            </p:cNvSpPr>
            <p:nvPr/>
          </p:nvSpPr>
          <p:spPr bwMode="auto">
            <a:xfrm>
              <a:off x="2895" y="1947"/>
              <a:ext cx="78" cy="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900">
                  <a:solidFill>
                    <a:srgbClr val="000000"/>
                  </a:solidFill>
                  <a:latin typeface="Sans"/>
                </a:rPr>
                <a:t>4</a:t>
              </a:r>
              <a:endParaRPr lang="en-US">
                <a:latin typeface="Arial" pitchFamily="34" charset="0"/>
              </a:endParaRPr>
            </a:p>
          </p:txBody>
        </p:sp>
        <p:sp>
          <p:nvSpPr>
            <p:cNvPr id="27" name="Freeform 24"/>
            <p:cNvSpPr>
              <a:spLocks/>
            </p:cNvSpPr>
            <p:nvPr/>
          </p:nvSpPr>
          <p:spPr bwMode="auto">
            <a:xfrm>
              <a:off x="3245" y="1793"/>
              <a:ext cx="497" cy="106"/>
            </a:xfrm>
            <a:custGeom>
              <a:avLst/>
              <a:gdLst>
                <a:gd name="T0" fmla="*/ 0 w 1004"/>
                <a:gd name="T1" fmla="*/ 9 h 212"/>
                <a:gd name="T2" fmla="*/ 24 w 1004"/>
                <a:gd name="T3" fmla="*/ 99 h 212"/>
                <a:gd name="T4" fmla="*/ 401 w 1004"/>
                <a:gd name="T5" fmla="*/ 99 h 212"/>
                <a:gd name="T6" fmla="*/ 454 w 1004"/>
                <a:gd name="T7" fmla="*/ 212 h 212"/>
                <a:gd name="T8" fmla="*/ 499 w 1004"/>
                <a:gd name="T9" fmla="*/ 115 h 212"/>
                <a:gd name="T10" fmla="*/ 950 w 1004"/>
                <a:gd name="T11" fmla="*/ 115 h 212"/>
                <a:gd name="T12" fmla="*/ 1004 w 1004"/>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1004" h="212">
                  <a:moveTo>
                    <a:pt x="0" y="9"/>
                  </a:moveTo>
                  <a:lnTo>
                    <a:pt x="24" y="99"/>
                  </a:lnTo>
                  <a:lnTo>
                    <a:pt x="401" y="99"/>
                  </a:lnTo>
                  <a:lnTo>
                    <a:pt x="454" y="212"/>
                  </a:lnTo>
                  <a:lnTo>
                    <a:pt x="499" y="115"/>
                  </a:lnTo>
                  <a:lnTo>
                    <a:pt x="950" y="115"/>
                  </a:lnTo>
                  <a:lnTo>
                    <a:pt x="1004" y="0"/>
                  </a:lnTo>
                </a:path>
              </a:pathLst>
            </a:custGeom>
            <a:noFill/>
            <a:ln w="12"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Rectangle 25"/>
            <p:cNvSpPr>
              <a:spLocks noChangeArrowheads="1"/>
            </p:cNvSpPr>
            <p:nvPr/>
          </p:nvSpPr>
          <p:spPr bwMode="auto">
            <a:xfrm>
              <a:off x="3409" y="1942"/>
              <a:ext cx="78" cy="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900">
                  <a:solidFill>
                    <a:srgbClr val="000000"/>
                  </a:solidFill>
                  <a:latin typeface="Sans"/>
                </a:rPr>
                <a:t>4</a:t>
              </a:r>
              <a:endParaRPr lang="en-US">
                <a:latin typeface="Arial" pitchFamily="34" charset="0"/>
              </a:endParaRPr>
            </a:p>
          </p:txBody>
        </p:sp>
        <p:sp>
          <p:nvSpPr>
            <p:cNvPr id="29" name="Rectangle 26"/>
            <p:cNvSpPr>
              <a:spLocks noChangeArrowheads="1"/>
            </p:cNvSpPr>
            <p:nvPr/>
          </p:nvSpPr>
          <p:spPr bwMode="auto">
            <a:xfrm>
              <a:off x="1396" y="1610"/>
              <a:ext cx="484" cy="161"/>
            </a:xfrm>
            <a:prstGeom prst="rect">
              <a:avLst/>
            </a:prstGeom>
            <a:solidFill>
              <a:srgbClr val="AFE9C6"/>
            </a:solidFill>
            <a:ln w="1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Rectangle 27"/>
            <p:cNvSpPr>
              <a:spLocks noChangeArrowheads="1"/>
            </p:cNvSpPr>
            <p:nvPr/>
          </p:nvSpPr>
          <p:spPr bwMode="auto">
            <a:xfrm>
              <a:off x="1533" y="1597"/>
              <a:ext cx="162" cy="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900">
                  <a:solidFill>
                    <a:srgbClr val="000000"/>
                  </a:solidFill>
                  <a:latin typeface="Sans"/>
                </a:rPr>
                <a:t>op</a:t>
              </a:r>
              <a:endParaRPr lang="en-US">
                <a:latin typeface="Arial" pitchFamily="34" charset="0"/>
              </a:endParaRPr>
            </a:p>
          </p:txBody>
        </p:sp>
        <p:sp>
          <p:nvSpPr>
            <p:cNvPr id="31" name="Rectangle 28"/>
            <p:cNvSpPr>
              <a:spLocks noChangeArrowheads="1"/>
            </p:cNvSpPr>
            <p:nvPr/>
          </p:nvSpPr>
          <p:spPr bwMode="auto">
            <a:xfrm>
              <a:off x="2003" y="1605"/>
              <a:ext cx="109" cy="171"/>
            </a:xfrm>
            <a:prstGeom prst="rect">
              <a:avLst/>
            </a:prstGeom>
            <a:solidFill>
              <a:srgbClr val="AFE9C6"/>
            </a:solidFill>
            <a:ln w="1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664" name="Rectangle 29"/>
            <p:cNvSpPr>
              <a:spLocks noChangeArrowheads="1"/>
            </p:cNvSpPr>
            <p:nvPr/>
          </p:nvSpPr>
          <p:spPr bwMode="auto">
            <a:xfrm>
              <a:off x="2039" y="1622"/>
              <a:ext cx="38" cy="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900">
                  <a:solidFill>
                    <a:srgbClr val="000000"/>
                  </a:solidFill>
                  <a:latin typeface="Sans"/>
                </a:rPr>
                <a:t>I</a:t>
              </a:r>
              <a:endParaRPr lang="en-US">
                <a:latin typeface="Arial" pitchFamily="34" charset="0"/>
              </a:endParaRPr>
            </a:p>
          </p:txBody>
        </p:sp>
        <p:sp>
          <p:nvSpPr>
            <p:cNvPr id="113665" name="Freeform 30"/>
            <p:cNvSpPr>
              <a:spLocks/>
            </p:cNvSpPr>
            <p:nvPr/>
          </p:nvSpPr>
          <p:spPr bwMode="auto">
            <a:xfrm>
              <a:off x="1984" y="1792"/>
              <a:ext cx="188" cy="106"/>
            </a:xfrm>
            <a:custGeom>
              <a:avLst/>
              <a:gdLst>
                <a:gd name="T0" fmla="*/ 0 w 381"/>
                <a:gd name="T1" fmla="*/ 8 h 212"/>
                <a:gd name="T2" fmla="*/ 9 w 381"/>
                <a:gd name="T3" fmla="*/ 99 h 212"/>
                <a:gd name="T4" fmla="*/ 112 w 381"/>
                <a:gd name="T5" fmla="*/ 99 h 212"/>
                <a:gd name="T6" fmla="*/ 173 w 381"/>
                <a:gd name="T7" fmla="*/ 212 h 212"/>
                <a:gd name="T8" fmla="*/ 230 w 381"/>
                <a:gd name="T9" fmla="*/ 105 h 212"/>
                <a:gd name="T10" fmla="*/ 361 w 381"/>
                <a:gd name="T11" fmla="*/ 115 h 212"/>
                <a:gd name="T12" fmla="*/ 381 w 381"/>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381" h="212">
                  <a:moveTo>
                    <a:pt x="0" y="8"/>
                  </a:moveTo>
                  <a:lnTo>
                    <a:pt x="9" y="99"/>
                  </a:lnTo>
                  <a:lnTo>
                    <a:pt x="112" y="99"/>
                  </a:lnTo>
                  <a:lnTo>
                    <a:pt x="173" y="212"/>
                  </a:lnTo>
                  <a:lnTo>
                    <a:pt x="230" y="105"/>
                  </a:lnTo>
                  <a:lnTo>
                    <a:pt x="361" y="115"/>
                  </a:lnTo>
                  <a:lnTo>
                    <a:pt x="381" y="0"/>
                  </a:lnTo>
                </a:path>
              </a:pathLst>
            </a:custGeom>
            <a:noFill/>
            <a:ln w="14"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666" name="Rectangle 31"/>
            <p:cNvSpPr>
              <a:spLocks noChangeArrowheads="1"/>
            </p:cNvSpPr>
            <p:nvPr/>
          </p:nvSpPr>
          <p:spPr bwMode="auto">
            <a:xfrm>
              <a:off x="1990" y="1923"/>
              <a:ext cx="86" cy="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100">
                  <a:solidFill>
                    <a:srgbClr val="000000"/>
                  </a:solidFill>
                  <a:latin typeface="Sans"/>
                </a:rPr>
                <a:t>1</a:t>
              </a:r>
              <a:endParaRPr lang="en-US">
                <a:latin typeface="Arial" pitchFamily="34" charset="0"/>
              </a:endParaRPr>
            </a:p>
          </p:txBody>
        </p:sp>
        <p:sp>
          <p:nvSpPr>
            <p:cNvPr id="113667" name="Rectangle 32"/>
            <p:cNvSpPr>
              <a:spLocks noChangeArrowheads="1"/>
            </p:cNvSpPr>
            <p:nvPr/>
          </p:nvSpPr>
          <p:spPr bwMode="auto">
            <a:xfrm>
              <a:off x="2197" y="1605"/>
              <a:ext cx="485" cy="161"/>
            </a:xfrm>
            <a:prstGeom prst="rect">
              <a:avLst/>
            </a:prstGeom>
            <a:solidFill>
              <a:srgbClr val="AFE9C6"/>
            </a:solidFill>
            <a:ln w="1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668" name="Rectangle 33"/>
            <p:cNvSpPr>
              <a:spLocks noChangeArrowheads="1"/>
            </p:cNvSpPr>
            <p:nvPr/>
          </p:nvSpPr>
          <p:spPr bwMode="auto">
            <a:xfrm>
              <a:off x="2330" y="1612"/>
              <a:ext cx="132" cy="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900">
                  <a:solidFill>
                    <a:srgbClr val="000000"/>
                  </a:solidFill>
                  <a:latin typeface="Sans"/>
                </a:rPr>
                <a:t>rd</a:t>
              </a:r>
              <a:endParaRPr lang="en-US">
                <a:latin typeface="Arial" pitchFamily="34" charset="0"/>
              </a:endParaRPr>
            </a:p>
          </p:txBody>
        </p:sp>
        <p:sp>
          <p:nvSpPr>
            <p:cNvPr id="113670" name="Rectangle 34"/>
            <p:cNvSpPr>
              <a:spLocks noChangeArrowheads="1"/>
            </p:cNvSpPr>
            <p:nvPr/>
          </p:nvSpPr>
          <p:spPr bwMode="auto">
            <a:xfrm>
              <a:off x="2727" y="1605"/>
              <a:ext cx="484" cy="161"/>
            </a:xfrm>
            <a:prstGeom prst="rect">
              <a:avLst/>
            </a:prstGeom>
            <a:solidFill>
              <a:srgbClr val="AFE9C6"/>
            </a:solidFill>
            <a:ln w="1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671" name="Rectangle 35"/>
            <p:cNvSpPr>
              <a:spLocks noChangeArrowheads="1"/>
            </p:cNvSpPr>
            <p:nvPr/>
          </p:nvSpPr>
          <p:spPr bwMode="auto">
            <a:xfrm>
              <a:off x="2859" y="1612"/>
              <a:ext cx="188" cy="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900">
                  <a:solidFill>
                    <a:srgbClr val="000000"/>
                  </a:solidFill>
                  <a:latin typeface="Sans"/>
                </a:rPr>
                <a:t>rs1</a:t>
              </a:r>
              <a:endParaRPr lang="en-US">
                <a:latin typeface="Arial" pitchFamily="34" charset="0"/>
              </a:endParaRPr>
            </a:p>
          </p:txBody>
        </p:sp>
        <p:sp>
          <p:nvSpPr>
            <p:cNvPr id="113673" name="Rectangle 36"/>
            <p:cNvSpPr>
              <a:spLocks noChangeArrowheads="1"/>
            </p:cNvSpPr>
            <p:nvPr/>
          </p:nvSpPr>
          <p:spPr bwMode="auto">
            <a:xfrm>
              <a:off x="3256" y="1600"/>
              <a:ext cx="485" cy="161"/>
            </a:xfrm>
            <a:prstGeom prst="rect">
              <a:avLst/>
            </a:prstGeom>
            <a:solidFill>
              <a:srgbClr val="AFE9C6"/>
            </a:solidFill>
            <a:ln w="1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674" name="Rectangle 37"/>
            <p:cNvSpPr>
              <a:spLocks noChangeArrowheads="1"/>
            </p:cNvSpPr>
            <p:nvPr/>
          </p:nvSpPr>
          <p:spPr bwMode="auto">
            <a:xfrm>
              <a:off x="3389" y="1607"/>
              <a:ext cx="188" cy="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900">
                  <a:solidFill>
                    <a:srgbClr val="000000"/>
                  </a:solidFill>
                  <a:latin typeface="Sans"/>
                </a:rPr>
                <a:t>rs2</a:t>
              </a:r>
              <a:endParaRPr lang="en-US">
                <a:latin typeface="Arial" pitchFamily="34" charset="0"/>
              </a:endParaRPr>
            </a:p>
          </p:txBody>
        </p:sp>
      </p:grpSp>
      <p:pic>
        <p:nvPicPr>
          <p:cNvPr id="41"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name="page88">
    <p:spTree>
      <p:nvGrpSpPr>
        <p:cNvPr id="1" name=""/>
        <p:cNvGrpSpPr/>
        <p:nvPr/>
      </p:nvGrpSpPr>
      <p:grpSpPr>
        <a:xfrm>
          <a:off x="0" y="0"/>
          <a:ext cx="0" cy="0"/>
          <a:chOff x="0" y="0"/>
          <a:chExt cx="0" cy="0"/>
        </a:xfrm>
      </p:grpSpPr>
      <p:sp>
        <p:nvSpPr>
          <p:cNvPr id="5" name="Slide Number Placeholder 1"/>
          <p:cNvSpPr>
            <a:spLocks noGrp="1"/>
          </p:cNvSpPr>
          <p:nvPr>
            <p:ph type="sldNum" sz="quarter" idx="12"/>
          </p:nvPr>
        </p:nvSpPr>
        <p:spPr>
          <a:xfrm>
            <a:off x="10067279" y="6356351"/>
            <a:ext cx="561975" cy="365125"/>
          </a:xfrm>
        </p:spPr>
        <p:txBody>
          <a:bodyPr/>
          <a:lstStyle/>
          <a:p>
            <a:pPr>
              <a:defRPr/>
            </a:pPr>
            <a:fld id="{2F24297C-69FB-4C30-BE8A-125E1EBB808F}" type="slidenum">
              <a:rPr/>
              <a:pPr>
                <a:defRPr/>
              </a:pPr>
              <a:t>89</a:t>
            </a:fld>
            <a:endParaRPr/>
          </a:p>
        </p:txBody>
      </p:sp>
      <p:sp>
        <p:nvSpPr>
          <p:cNvPr id="2" name="Title 1"/>
          <p:cNvSpPr txBox="1">
            <a:spLocks noGrp="1"/>
          </p:cNvSpPr>
          <p:nvPr>
            <p:ph type="title" idx="4294967295"/>
          </p:nvPr>
        </p:nvSpPr>
        <p:spPr>
          <a:xfrm>
            <a:off x="1752600" y="152401"/>
            <a:ext cx="868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Immediate</a:t>
            </a:r>
            <a:r>
              <a:rPr lang="fr-FR" dirty="0">
                <a:solidFill>
                  <a:schemeClr val="tx1"/>
                </a:solidFill>
              </a:rPr>
              <a:t> Format</a:t>
            </a:r>
          </a:p>
        </p:txBody>
      </p:sp>
      <p:sp>
        <p:nvSpPr>
          <p:cNvPr id="114693" name="Text Placeholder 2"/>
          <p:cNvSpPr txBox="1">
            <a:spLocks noGrp="1"/>
          </p:cNvSpPr>
          <p:nvPr>
            <p:ph type="body" idx="4294967295"/>
          </p:nvPr>
        </p:nvSpPr>
        <p:spPr bwMode="auto">
          <a:xfrm>
            <a:off x="2133600" y="3143250"/>
            <a:ext cx="8610600" cy="30289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lnSpcReduction="10000"/>
          </a:bodyPr>
          <a:lstStyle>
            <a:lvl1pPr marL="431800" indent="-323850">
              <a:defRPr sz="3200">
                <a:solidFill>
                  <a:srgbClr val="000000"/>
                </a:solidFill>
                <a:latin typeface="Calibri" pitchFamily="34" charset="0"/>
              </a:defRPr>
            </a:lvl1pPr>
            <a:lvl2pPr>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sz="2400" dirty="0" err="1">
                <a:solidFill>
                  <a:srgbClr val="000080"/>
                </a:solidFill>
                <a:ea typeface="Microsoft YaHei"/>
              </a:rPr>
              <a:t>opcode</a:t>
            </a:r>
            <a:r>
              <a:rPr lang="en-US" sz="2400" dirty="0">
                <a:ea typeface="Microsoft YaHei"/>
              </a:rPr>
              <a:t> → type of the instruction</a:t>
            </a:r>
          </a:p>
          <a:p>
            <a:pPr>
              <a:spcBef>
                <a:spcPct val="0"/>
              </a:spcBef>
              <a:spcAft>
                <a:spcPts val="1413"/>
              </a:spcAft>
            </a:pPr>
            <a:r>
              <a:rPr lang="en-US" sz="2400" dirty="0">
                <a:solidFill>
                  <a:srgbClr val="0000FF"/>
                </a:solidFill>
                <a:ea typeface="Microsoft YaHei"/>
              </a:rPr>
              <a:t>I</a:t>
            </a:r>
            <a:r>
              <a:rPr lang="en-US" sz="2400" dirty="0">
                <a:ea typeface="Microsoft YaHei"/>
              </a:rPr>
              <a:t> bit → 1 (second operand is an immediate)</a:t>
            </a:r>
          </a:p>
          <a:p>
            <a:pPr>
              <a:spcBef>
                <a:spcPct val="0"/>
              </a:spcBef>
              <a:spcAft>
                <a:spcPts val="1413"/>
              </a:spcAft>
            </a:pPr>
            <a:r>
              <a:rPr lang="en-US" sz="2400" dirty="0" err="1">
                <a:solidFill>
                  <a:srgbClr val="DD4814"/>
                </a:solidFill>
                <a:ea typeface="Microsoft YaHei"/>
              </a:rPr>
              <a:t>dest</a:t>
            </a:r>
            <a:r>
              <a:rPr lang="en-US" sz="2400" dirty="0">
                <a:solidFill>
                  <a:srgbClr val="DD4814"/>
                </a:solidFill>
                <a:ea typeface="Microsoft YaHei"/>
              </a:rPr>
              <a:t> </a:t>
            </a:r>
            <a:r>
              <a:rPr lang="en-US" sz="2400" dirty="0" err="1">
                <a:solidFill>
                  <a:srgbClr val="DD4814"/>
                </a:solidFill>
                <a:ea typeface="Microsoft YaHei"/>
              </a:rPr>
              <a:t>reg</a:t>
            </a:r>
            <a:r>
              <a:rPr lang="en-US" sz="2400" dirty="0">
                <a:ea typeface="Microsoft YaHei"/>
              </a:rPr>
              <a:t> → </a:t>
            </a:r>
            <a:r>
              <a:rPr lang="en-US" sz="2400" dirty="0" err="1">
                <a:ea typeface="Microsoft YaHei"/>
              </a:rPr>
              <a:t>rd</a:t>
            </a:r>
            <a:endParaRPr lang="en-US" sz="2400" dirty="0">
              <a:ea typeface="Microsoft YaHei"/>
            </a:endParaRPr>
          </a:p>
          <a:p>
            <a:pPr>
              <a:spcBef>
                <a:spcPct val="0"/>
              </a:spcBef>
              <a:spcAft>
                <a:spcPts val="1413"/>
              </a:spcAft>
            </a:pPr>
            <a:r>
              <a:rPr lang="en-US" sz="2400" dirty="0">
                <a:solidFill>
                  <a:srgbClr val="008000"/>
                </a:solidFill>
                <a:ea typeface="Microsoft YaHei"/>
              </a:rPr>
              <a:t>source register 1</a:t>
            </a:r>
            <a:r>
              <a:rPr lang="en-US" sz="2400" dirty="0">
                <a:ea typeface="Microsoft YaHei"/>
              </a:rPr>
              <a:t> → rs1</a:t>
            </a:r>
          </a:p>
          <a:p>
            <a:pPr>
              <a:spcBef>
                <a:spcPct val="0"/>
              </a:spcBef>
              <a:spcAft>
                <a:spcPts val="1413"/>
              </a:spcAft>
            </a:pPr>
            <a:r>
              <a:rPr lang="en-US" sz="2400" dirty="0">
                <a:solidFill>
                  <a:srgbClr val="FF3333"/>
                </a:solidFill>
                <a:ea typeface="Microsoft YaHei"/>
              </a:rPr>
              <a:t>Immediate </a:t>
            </a:r>
            <a:r>
              <a:rPr lang="en-US" sz="2400" dirty="0">
                <a:ea typeface="Microsoft YaHei"/>
              </a:rPr>
              <a:t>→ </a:t>
            </a:r>
            <a:r>
              <a:rPr lang="en-US" sz="2400" dirty="0" err="1">
                <a:ea typeface="Microsoft YaHei"/>
              </a:rPr>
              <a:t>imm</a:t>
            </a:r>
            <a:endParaRPr lang="en-US" sz="2400" dirty="0">
              <a:ea typeface="Microsoft YaHei"/>
            </a:endParaRPr>
          </a:p>
          <a:p>
            <a:pPr>
              <a:spcBef>
                <a:spcPct val="0"/>
              </a:spcBef>
              <a:spcAft>
                <a:spcPts val="1413"/>
              </a:spcAft>
            </a:pPr>
            <a:r>
              <a:rPr lang="en-US" sz="2400" dirty="0">
                <a:solidFill>
                  <a:srgbClr val="94BD5E"/>
                </a:solidFill>
                <a:ea typeface="Microsoft YaHei"/>
              </a:rPr>
              <a:t>modifier</a:t>
            </a:r>
            <a:r>
              <a:rPr lang="en-US" sz="2400" dirty="0">
                <a:ea typeface="Microsoft YaHei"/>
              </a:rPr>
              <a:t> bits → 00 (</a:t>
            </a:r>
            <a:r>
              <a:rPr lang="en-US" sz="2400" dirty="0">
                <a:solidFill>
                  <a:srgbClr val="008000"/>
                </a:solidFill>
                <a:ea typeface="Microsoft YaHei"/>
              </a:rPr>
              <a:t>default</a:t>
            </a:r>
            <a:r>
              <a:rPr lang="en-US" sz="2400" dirty="0">
                <a:ea typeface="Microsoft YaHei"/>
              </a:rPr>
              <a:t>), 01 (</a:t>
            </a:r>
            <a:r>
              <a:rPr lang="en-US" sz="2400" dirty="0">
                <a:solidFill>
                  <a:srgbClr val="0000FF"/>
                </a:solidFill>
                <a:ea typeface="Microsoft YaHei"/>
              </a:rPr>
              <a:t>u</a:t>
            </a:r>
            <a:r>
              <a:rPr lang="en-US" sz="2400" dirty="0">
                <a:ea typeface="Microsoft YaHei"/>
              </a:rPr>
              <a:t>), 10 (</a:t>
            </a:r>
            <a:r>
              <a:rPr lang="en-US" sz="2400" dirty="0">
                <a:solidFill>
                  <a:srgbClr val="FF0000"/>
                </a:solidFill>
                <a:ea typeface="Microsoft YaHei"/>
              </a:rPr>
              <a:t>h</a:t>
            </a:r>
            <a:r>
              <a:rPr lang="en-US" sz="2400" dirty="0">
                <a:ea typeface="Microsoft YaHei"/>
              </a:rPr>
              <a:t>)</a:t>
            </a:r>
          </a:p>
        </p:txBody>
      </p:sp>
      <p:grpSp>
        <p:nvGrpSpPr>
          <p:cNvPr id="4" name="Group 4"/>
          <p:cNvGrpSpPr>
            <a:grpSpLocks noChangeAspect="1"/>
          </p:cNvGrpSpPr>
          <p:nvPr/>
        </p:nvGrpSpPr>
        <p:grpSpPr bwMode="auto">
          <a:xfrm>
            <a:off x="3352801" y="1274763"/>
            <a:ext cx="5903913" cy="1808163"/>
            <a:chOff x="1440" y="864"/>
            <a:chExt cx="3719" cy="1139"/>
          </a:xfrm>
        </p:grpSpPr>
        <p:sp>
          <p:nvSpPr>
            <p:cNvPr id="7" name="AutoShape 3"/>
            <p:cNvSpPr>
              <a:spLocks noChangeAspect="1" noChangeArrowheads="1" noTextEdit="1"/>
            </p:cNvSpPr>
            <p:nvPr/>
          </p:nvSpPr>
          <p:spPr bwMode="auto">
            <a:xfrm>
              <a:off x="1440" y="864"/>
              <a:ext cx="3719" cy="1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5"/>
            <p:cNvSpPr>
              <a:spLocks noChangeArrowheads="1"/>
            </p:cNvSpPr>
            <p:nvPr/>
          </p:nvSpPr>
          <p:spPr bwMode="auto">
            <a:xfrm>
              <a:off x="1482" y="1211"/>
              <a:ext cx="3623" cy="228"/>
            </a:xfrm>
            <a:prstGeom prst="rect">
              <a:avLst/>
            </a:prstGeom>
            <a:solidFill>
              <a:srgbClr val="FFE6D5"/>
            </a:solidFill>
            <a:ln w="12"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6"/>
            <p:cNvSpPr>
              <a:spLocks noChangeArrowheads="1"/>
            </p:cNvSpPr>
            <p:nvPr/>
          </p:nvSpPr>
          <p:spPr bwMode="auto">
            <a:xfrm>
              <a:off x="1538" y="1247"/>
              <a:ext cx="440"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a:solidFill>
                    <a:srgbClr val="000000"/>
                  </a:solidFill>
                  <a:latin typeface="Sans"/>
                </a:rPr>
                <a:t>opcode</a:t>
              </a:r>
              <a:endParaRPr lang="en-US">
                <a:latin typeface="Arial" pitchFamily="34" charset="0"/>
              </a:endParaRPr>
            </a:p>
          </p:txBody>
        </p:sp>
        <p:sp>
          <p:nvSpPr>
            <p:cNvPr id="10" name="Line 7"/>
            <p:cNvSpPr>
              <a:spLocks noChangeShapeType="1"/>
            </p:cNvSpPr>
            <p:nvPr/>
          </p:nvSpPr>
          <p:spPr bwMode="auto">
            <a:xfrm>
              <a:off x="2120" y="1217"/>
              <a:ext cx="0" cy="226"/>
            </a:xfrm>
            <a:prstGeom prst="line">
              <a:avLst/>
            </a:prstGeom>
            <a:noFill/>
            <a:ln w="13"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p:cNvSpPr>
            <p:nvPr/>
          </p:nvSpPr>
          <p:spPr bwMode="auto">
            <a:xfrm>
              <a:off x="1477" y="1070"/>
              <a:ext cx="3608" cy="101"/>
            </a:xfrm>
            <a:custGeom>
              <a:avLst/>
              <a:gdLst>
                <a:gd name="T0" fmla="*/ 0 w 7597"/>
                <a:gd name="T1" fmla="*/ 204 h 212"/>
                <a:gd name="T2" fmla="*/ 186 w 7597"/>
                <a:gd name="T3" fmla="*/ 113 h 212"/>
                <a:gd name="T4" fmla="*/ 3293 w 7597"/>
                <a:gd name="T5" fmla="*/ 113 h 212"/>
                <a:gd name="T6" fmla="*/ 3436 w 7597"/>
                <a:gd name="T7" fmla="*/ 0 h 212"/>
                <a:gd name="T8" fmla="*/ 3524 w 7597"/>
                <a:gd name="T9" fmla="*/ 107 h 212"/>
                <a:gd name="T10" fmla="*/ 7470 w 7597"/>
                <a:gd name="T11" fmla="*/ 107 h 212"/>
                <a:gd name="T12" fmla="*/ 7597 w 7597"/>
                <a:gd name="T13" fmla="*/ 212 h 212"/>
              </a:gdLst>
              <a:ahLst/>
              <a:cxnLst>
                <a:cxn ang="0">
                  <a:pos x="T0" y="T1"/>
                </a:cxn>
                <a:cxn ang="0">
                  <a:pos x="T2" y="T3"/>
                </a:cxn>
                <a:cxn ang="0">
                  <a:pos x="T4" y="T5"/>
                </a:cxn>
                <a:cxn ang="0">
                  <a:pos x="T6" y="T7"/>
                </a:cxn>
                <a:cxn ang="0">
                  <a:pos x="T8" y="T9"/>
                </a:cxn>
                <a:cxn ang="0">
                  <a:pos x="T10" y="T11"/>
                </a:cxn>
                <a:cxn ang="0">
                  <a:pos x="T12" y="T13"/>
                </a:cxn>
              </a:cxnLst>
              <a:rect l="0" t="0" r="r" b="b"/>
              <a:pathLst>
                <a:path w="7597" h="212">
                  <a:moveTo>
                    <a:pt x="0" y="204"/>
                  </a:moveTo>
                  <a:lnTo>
                    <a:pt x="186" y="113"/>
                  </a:lnTo>
                  <a:lnTo>
                    <a:pt x="3293" y="113"/>
                  </a:lnTo>
                  <a:lnTo>
                    <a:pt x="3436" y="0"/>
                  </a:lnTo>
                  <a:lnTo>
                    <a:pt x="3524" y="107"/>
                  </a:lnTo>
                  <a:lnTo>
                    <a:pt x="7470" y="107"/>
                  </a:lnTo>
                  <a:lnTo>
                    <a:pt x="7597" y="212"/>
                  </a:lnTo>
                </a:path>
              </a:pathLst>
            </a:custGeom>
            <a:noFill/>
            <a:ln w="9"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9"/>
            <p:cNvSpPr>
              <a:spLocks noChangeArrowheads="1"/>
            </p:cNvSpPr>
            <p:nvPr/>
          </p:nvSpPr>
          <p:spPr bwMode="auto">
            <a:xfrm>
              <a:off x="2985" y="892"/>
              <a:ext cx="164"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000">
                  <a:solidFill>
                    <a:srgbClr val="000000"/>
                  </a:solidFill>
                  <a:latin typeface="Sans"/>
                </a:rPr>
                <a:t>32</a:t>
              </a:r>
              <a:endParaRPr lang="en-US">
                <a:latin typeface="Arial" pitchFamily="34" charset="0"/>
              </a:endParaRPr>
            </a:p>
          </p:txBody>
        </p:sp>
        <p:sp>
          <p:nvSpPr>
            <p:cNvPr id="13" name="Line 10"/>
            <p:cNvSpPr>
              <a:spLocks noChangeShapeType="1"/>
            </p:cNvSpPr>
            <p:nvPr/>
          </p:nvSpPr>
          <p:spPr bwMode="auto">
            <a:xfrm>
              <a:off x="2244" y="1215"/>
              <a:ext cx="0" cy="226"/>
            </a:xfrm>
            <a:prstGeom prst="line">
              <a:avLst/>
            </a:prstGeom>
            <a:noFill/>
            <a:ln w="13"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11"/>
            <p:cNvSpPr>
              <a:spLocks noChangeArrowheads="1"/>
            </p:cNvSpPr>
            <p:nvPr/>
          </p:nvSpPr>
          <p:spPr bwMode="auto">
            <a:xfrm>
              <a:off x="2139" y="1258"/>
              <a:ext cx="74"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a:solidFill>
                    <a:srgbClr val="000000"/>
                  </a:solidFill>
                  <a:latin typeface="Sans"/>
                </a:rPr>
                <a:t>1</a:t>
              </a:r>
              <a:endParaRPr lang="en-US">
                <a:latin typeface="Arial" pitchFamily="34" charset="0"/>
              </a:endParaRPr>
            </a:p>
          </p:txBody>
        </p:sp>
        <p:sp>
          <p:nvSpPr>
            <p:cNvPr id="15" name="Rectangle 12"/>
            <p:cNvSpPr>
              <a:spLocks noChangeArrowheads="1"/>
            </p:cNvSpPr>
            <p:nvPr/>
          </p:nvSpPr>
          <p:spPr bwMode="auto">
            <a:xfrm>
              <a:off x="2287" y="1264"/>
              <a:ext cx="423"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dest reg</a:t>
              </a:r>
              <a:endParaRPr lang="en-US">
                <a:latin typeface="Arial" pitchFamily="34" charset="0"/>
              </a:endParaRPr>
            </a:p>
          </p:txBody>
        </p:sp>
        <p:sp>
          <p:nvSpPr>
            <p:cNvPr id="16" name="Line 13"/>
            <p:cNvSpPr>
              <a:spLocks noChangeShapeType="1"/>
            </p:cNvSpPr>
            <p:nvPr/>
          </p:nvSpPr>
          <p:spPr bwMode="auto">
            <a:xfrm>
              <a:off x="2780" y="1210"/>
              <a:ext cx="0" cy="226"/>
            </a:xfrm>
            <a:prstGeom prst="line">
              <a:avLst/>
            </a:prstGeom>
            <a:noFill/>
            <a:ln w="13"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Rectangle 14"/>
            <p:cNvSpPr>
              <a:spLocks noChangeArrowheads="1"/>
            </p:cNvSpPr>
            <p:nvPr/>
          </p:nvSpPr>
          <p:spPr bwMode="auto">
            <a:xfrm>
              <a:off x="2819" y="1260"/>
              <a:ext cx="412"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src reg1</a:t>
              </a:r>
              <a:endParaRPr lang="en-US">
                <a:latin typeface="Arial" pitchFamily="34" charset="0"/>
              </a:endParaRPr>
            </a:p>
          </p:txBody>
        </p:sp>
        <p:sp>
          <p:nvSpPr>
            <p:cNvPr id="18" name="Line 15"/>
            <p:cNvSpPr>
              <a:spLocks noChangeShapeType="1"/>
            </p:cNvSpPr>
            <p:nvPr/>
          </p:nvSpPr>
          <p:spPr bwMode="auto">
            <a:xfrm>
              <a:off x="3283" y="1219"/>
              <a:ext cx="0" cy="226"/>
            </a:xfrm>
            <a:prstGeom prst="line">
              <a:avLst/>
            </a:prstGeom>
            <a:noFill/>
            <a:ln w="13"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Rectangle 16"/>
            <p:cNvSpPr>
              <a:spLocks noChangeArrowheads="1"/>
            </p:cNvSpPr>
            <p:nvPr/>
          </p:nvSpPr>
          <p:spPr bwMode="auto">
            <a:xfrm>
              <a:off x="3812" y="1271"/>
              <a:ext cx="564"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immediate</a:t>
              </a:r>
              <a:endParaRPr lang="en-US">
                <a:latin typeface="Arial" pitchFamily="34" charset="0"/>
              </a:endParaRPr>
            </a:p>
          </p:txBody>
        </p:sp>
        <p:sp>
          <p:nvSpPr>
            <p:cNvPr id="20" name="Freeform 17"/>
            <p:cNvSpPr>
              <a:spLocks/>
            </p:cNvSpPr>
            <p:nvPr/>
          </p:nvSpPr>
          <p:spPr bwMode="auto">
            <a:xfrm>
              <a:off x="3327" y="1668"/>
              <a:ext cx="1788" cy="102"/>
            </a:xfrm>
            <a:custGeom>
              <a:avLst/>
              <a:gdLst>
                <a:gd name="T0" fmla="*/ 0 w 3766"/>
                <a:gd name="T1" fmla="*/ 9 h 212"/>
                <a:gd name="T2" fmla="*/ 93 w 3766"/>
                <a:gd name="T3" fmla="*/ 99 h 212"/>
                <a:gd name="T4" fmla="*/ 1616 w 3766"/>
                <a:gd name="T5" fmla="*/ 99 h 212"/>
                <a:gd name="T6" fmla="*/ 1704 w 3766"/>
                <a:gd name="T7" fmla="*/ 212 h 212"/>
                <a:gd name="T8" fmla="*/ 1773 w 3766"/>
                <a:gd name="T9" fmla="*/ 115 h 212"/>
                <a:gd name="T10" fmla="*/ 3564 w 3766"/>
                <a:gd name="T11" fmla="*/ 115 h 212"/>
                <a:gd name="T12" fmla="*/ 3766 w 3766"/>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3766" h="212">
                  <a:moveTo>
                    <a:pt x="0" y="9"/>
                  </a:moveTo>
                  <a:lnTo>
                    <a:pt x="93" y="99"/>
                  </a:lnTo>
                  <a:lnTo>
                    <a:pt x="1616" y="99"/>
                  </a:lnTo>
                  <a:lnTo>
                    <a:pt x="1704" y="212"/>
                  </a:lnTo>
                  <a:lnTo>
                    <a:pt x="1773" y="115"/>
                  </a:lnTo>
                  <a:lnTo>
                    <a:pt x="3564" y="115"/>
                  </a:lnTo>
                  <a:lnTo>
                    <a:pt x="3766" y="0"/>
                  </a:lnTo>
                </a:path>
              </a:pathLst>
            </a:custGeom>
            <a:noFill/>
            <a:ln w="13"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Rectangle 18"/>
            <p:cNvSpPr>
              <a:spLocks noChangeArrowheads="1"/>
            </p:cNvSpPr>
            <p:nvPr/>
          </p:nvSpPr>
          <p:spPr bwMode="auto">
            <a:xfrm>
              <a:off x="4246" y="1757"/>
              <a:ext cx="147"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a:solidFill>
                    <a:srgbClr val="000000"/>
                  </a:solidFill>
                  <a:latin typeface="Sans"/>
                </a:rPr>
                <a:t>18</a:t>
              </a:r>
              <a:endParaRPr lang="en-US">
                <a:latin typeface="Arial" pitchFamily="34" charset="0"/>
              </a:endParaRPr>
            </a:p>
          </p:txBody>
        </p:sp>
        <p:sp>
          <p:nvSpPr>
            <p:cNvPr id="22" name="Freeform 19"/>
            <p:cNvSpPr>
              <a:spLocks/>
            </p:cNvSpPr>
            <p:nvPr/>
          </p:nvSpPr>
          <p:spPr bwMode="auto">
            <a:xfrm>
              <a:off x="1513" y="1680"/>
              <a:ext cx="586" cy="102"/>
            </a:xfrm>
            <a:custGeom>
              <a:avLst/>
              <a:gdLst>
                <a:gd name="T0" fmla="*/ 0 w 1235"/>
                <a:gd name="T1" fmla="*/ 8 h 212"/>
                <a:gd name="T2" fmla="*/ 30 w 1235"/>
                <a:gd name="T3" fmla="*/ 99 h 212"/>
                <a:gd name="T4" fmla="*/ 494 w 1235"/>
                <a:gd name="T5" fmla="*/ 99 h 212"/>
                <a:gd name="T6" fmla="*/ 559 w 1235"/>
                <a:gd name="T7" fmla="*/ 212 h 212"/>
                <a:gd name="T8" fmla="*/ 614 w 1235"/>
                <a:gd name="T9" fmla="*/ 115 h 212"/>
                <a:gd name="T10" fmla="*/ 1169 w 1235"/>
                <a:gd name="T11" fmla="*/ 115 h 212"/>
                <a:gd name="T12" fmla="*/ 1235 w 1235"/>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1235" h="212">
                  <a:moveTo>
                    <a:pt x="0" y="8"/>
                  </a:moveTo>
                  <a:lnTo>
                    <a:pt x="30" y="99"/>
                  </a:lnTo>
                  <a:lnTo>
                    <a:pt x="494" y="99"/>
                  </a:lnTo>
                  <a:lnTo>
                    <a:pt x="559" y="212"/>
                  </a:lnTo>
                  <a:lnTo>
                    <a:pt x="614" y="115"/>
                  </a:lnTo>
                  <a:lnTo>
                    <a:pt x="1169" y="115"/>
                  </a:lnTo>
                  <a:lnTo>
                    <a:pt x="1235" y="0"/>
                  </a:lnTo>
                </a:path>
              </a:pathLst>
            </a:custGeom>
            <a:noFill/>
            <a:ln w="13"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Rectangle 20"/>
            <p:cNvSpPr>
              <a:spLocks noChangeArrowheads="1"/>
            </p:cNvSpPr>
            <p:nvPr/>
          </p:nvSpPr>
          <p:spPr bwMode="auto">
            <a:xfrm>
              <a:off x="1707" y="1809"/>
              <a:ext cx="82"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000">
                  <a:solidFill>
                    <a:srgbClr val="000000"/>
                  </a:solidFill>
                  <a:latin typeface="Sans"/>
                </a:rPr>
                <a:t>5</a:t>
              </a:r>
              <a:endParaRPr lang="en-US">
                <a:latin typeface="Arial" pitchFamily="34" charset="0"/>
              </a:endParaRPr>
            </a:p>
          </p:txBody>
        </p:sp>
        <p:sp>
          <p:nvSpPr>
            <p:cNvPr id="24" name="Freeform 21"/>
            <p:cNvSpPr>
              <a:spLocks/>
            </p:cNvSpPr>
            <p:nvPr/>
          </p:nvSpPr>
          <p:spPr bwMode="auto">
            <a:xfrm>
              <a:off x="2301" y="1674"/>
              <a:ext cx="505" cy="101"/>
            </a:xfrm>
            <a:custGeom>
              <a:avLst/>
              <a:gdLst>
                <a:gd name="T0" fmla="*/ 0 w 1064"/>
                <a:gd name="T1" fmla="*/ 8 h 212"/>
                <a:gd name="T2" fmla="*/ 26 w 1064"/>
                <a:gd name="T3" fmla="*/ 99 h 212"/>
                <a:gd name="T4" fmla="*/ 425 w 1064"/>
                <a:gd name="T5" fmla="*/ 99 h 212"/>
                <a:gd name="T6" fmla="*/ 481 w 1064"/>
                <a:gd name="T7" fmla="*/ 212 h 212"/>
                <a:gd name="T8" fmla="*/ 529 w 1064"/>
                <a:gd name="T9" fmla="*/ 115 h 212"/>
                <a:gd name="T10" fmla="*/ 1007 w 1064"/>
                <a:gd name="T11" fmla="*/ 115 h 212"/>
                <a:gd name="T12" fmla="*/ 1064 w 1064"/>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1064" h="212">
                  <a:moveTo>
                    <a:pt x="0" y="8"/>
                  </a:moveTo>
                  <a:lnTo>
                    <a:pt x="26" y="99"/>
                  </a:lnTo>
                  <a:lnTo>
                    <a:pt x="425" y="99"/>
                  </a:lnTo>
                  <a:lnTo>
                    <a:pt x="481" y="212"/>
                  </a:lnTo>
                  <a:lnTo>
                    <a:pt x="529" y="115"/>
                  </a:lnTo>
                  <a:lnTo>
                    <a:pt x="1007" y="115"/>
                  </a:lnTo>
                  <a:lnTo>
                    <a:pt x="1064" y="0"/>
                  </a:lnTo>
                </a:path>
              </a:pathLst>
            </a:custGeom>
            <a:noFill/>
            <a:ln w="12"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Rectangle 22"/>
            <p:cNvSpPr>
              <a:spLocks noChangeArrowheads="1"/>
            </p:cNvSpPr>
            <p:nvPr/>
          </p:nvSpPr>
          <p:spPr bwMode="auto">
            <a:xfrm>
              <a:off x="2468" y="1812"/>
              <a:ext cx="74"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a:solidFill>
                    <a:srgbClr val="000000"/>
                  </a:solidFill>
                  <a:latin typeface="Sans"/>
                </a:rPr>
                <a:t>4</a:t>
              </a:r>
              <a:endParaRPr lang="en-US">
                <a:latin typeface="Arial" pitchFamily="34" charset="0"/>
              </a:endParaRPr>
            </a:p>
          </p:txBody>
        </p:sp>
        <p:sp>
          <p:nvSpPr>
            <p:cNvPr id="26" name="Freeform 23"/>
            <p:cNvSpPr>
              <a:spLocks/>
            </p:cNvSpPr>
            <p:nvPr/>
          </p:nvSpPr>
          <p:spPr bwMode="auto">
            <a:xfrm>
              <a:off x="2825" y="1674"/>
              <a:ext cx="477" cy="100"/>
            </a:xfrm>
            <a:custGeom>
              <a:avLst/>
              <a:gdLst>
                <a:gd name="T0" fmla="*/ 0 w 1004"/>
                <a:gd name="T1" fmla="*/ 8 h 211"/>
                <a:gd name="T2" fmla="*/ 24 w 1004"/>
                <a:gd name="T3" fmla="*/ 99 h 211"/>
                <a:gd name="T4" fmla="*/ 401 w 1004"/>
                <a:gd name="T5" fmla="*/ 99 h 211"/>
                <a:gd name="T6" fmla="*/ 454 w 1004"/>
                <a:gd name="T7" fmla="*/ 211 h 211"/>
                <a:gd name="T8" fmla="*/ 499 w 1004"/>
                <a:gd name="T9" fmla="*/ 114 h 211"/>
                <a:gd name="T10" fmla="*/ 950 w 1004"/>
                <a:gd name="T11" fmla="*/ 114 h 211"/>
                <a:gd name="T12" fmla="*/ 1004 w 1004"/>
                <a:gd name="T13" fmla="*/ 0 h 211"/>
              </a:gdLst>
              <a:ahLst/>
              <a:cxnLst>
                <a:cxn ang="0">
                  <a:pos x="T0" y="T1"/>
                </a:cxn>
                <a:cxn ang="0">
                  <a:pos x="T2" y="T3"/>
                </a:cxn>
                <a:cxn ang="0">
                  <a:pos x="T4" y="T5"/>
                </a:cxn>
                <a:cxn ang="0">
                  <a:pos x="T6" y="T7"/>
                </a:cxn>
                <a:cxn ang="0">
                  <a:pos x="T8" y="T9"/>
                </a:cxn>
                <a:cxn ang="0">
                  <a:pos x="T10" y="T11"/>
                </a:cxn>
                <a:cxn ang="0">
                  <a:pos x="T12" y="T13"/>
                </a:cxn>
              </a:cxnLst>
              <a:rect l="0" t="0" r="r" b="b"/>
              <a:pathLst>
                <a:path w="1004" h="211">
                  <a:moveTo>
                    <a:pt x="0" y="8"/>
                  </a:moveTo>
                  <a:lnTo>
                    <a:pt x="24" y="99"/>
                  </a:lnTo>
                  <a:lnTo>
                    <a:pt x="401" y="99"/>
                  </a:lnTo>
                  <a:lnTo>
                    <a:pt x="454" y="211"/>
                  </a:lnTo>
                  <a:lnTo>
                    <a:pt x="499" y="114"/>
                  </a:lnTo>
                  <a:lnTo>
                    <a:pt x="950" y="114"/>
                  </a:lnTo>
                  <a:lnTo>
                    <a:pt x="1004" y="0"/>
                  </a:lnTo>
                </a:path>
              </a:pathLst>
            </a:custGeom>
            <a:noFill/>
            <a:ln w="12"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Rectangle 24"/>
            <p:cNvSpPr>
              <a:spLocks noChangeArrowheads="1"/>
            </p:cNvSpPr>
            <p:nvPr/>
          </p:nvSpPr>
          <p:spPr bwMode="auto">
            <a:xfrm>
              <a:off x="2983" y="1815"/>
              <a:ext cx="74"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a:solidFill>
                    <a:srgbClr val="000000"/>
                  </a:solidFill>
                  <a:latin typeface="Sans"/>
                </a:rPr>
                <a:t>4</a:t>
              </a:r>
              <a:endParaRPr lang="en-US">
                <a:latin typeface="Arial" pitchFamily="34" charset="0"/>
              </a:endParaRPr>
            </a:p>
          </p:txBody>
        </p:sp>
        <p:sp>
          <p:nvSpPr>
            <p:cNvPr id="28" name="Rectangle 25"/>
            <p:cNvSpPr>
              <a:spLocks noChangeArrowheads="1"/>
            </p:cNvSpPr>
            <p:nvPr/>
          </p:nvSpPr>
          <p:spPr bwMode="auto">
            <a:xfrm>
              <a:off x="1546" y="1492"/>
              <a:ext cx="464" cy="155"/>
            </a:xfrm>
            <a:prstGeom prst="rect">
              <a:avLst/>
            </a:prstGeom>
            <a:solidFill>
              <a:srgbClr val="AFE9C6"/>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26"/>
            <p:cNvSpPr>
              <a:spLocks noChangeArrowheads="1"/>
            </p:cNvSpPr>
            <p:nvPr/>
          </p:nvSpPr>
          <p:spPr bwMode="auto">
            <a:xfrm>
              <a:off x="1678" y="1480"/>
              <a:ext cx="153"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a:solidFill>
                    <a:srgbClr val="000000"/>
                  </a:solidFill>
                  <a:latin typeface="Sans"/>
                </a:rPr>
                <a:t>op</a:t>
              </a:r>
              <a:endParaRPr lang="en-US">
                <a:latin typeface="Arial" pitchFamily="34" charset="0"/>
              </a:endParaRPr>
            </a:p>
          </p:txBody>
        </p:sp>
        <p:sp>
          <p:nvSpPr>
            <p:cNvPr id="30" name="Rectangle 27"/>
            <p:cNvSpPr>
              <a:spLocks noChangeArrowheads="1"/>
            </p:cNvSpPr>
            <p:nvPr/>
          </p:nvSpPr>
          <p:spPr bwMode="auto">
            <a:xfrm>
              <a:off x="2128" y="1488"/>
              <a:ext cx="105" cy="164"/>
            </a:xfrm>
            <a:prstGeom prst="rect">
              <a:avLst/>
            </a:prstGeom>
            <a:solidFill>
              <a:srgbClr val="AFE9C6"/>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Rectangle 28"/>
            <p:cNvSpPr>
              <a:spLocks noChangeArrowheads="1"/>
            </p:cNvSpPr>
            <p:nvPr/>
          </p:nvSpPr>
          <p:spPr bwMode="auto">
            <a:xfrm>
              <a:off x="2163" y="1504"/>
              <a:ext cx="36"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a:solidFill>
                    <a:srgbClr val="000000"/>
                  </a:solidFill>
                  <a:latin typeface="Sans"/>
                </a:rPr>
                <a:t>I</a:t>
              </a:r>
              <a:endParaRPr lang="en-US">
                <a:latin typeface="Arial" pitchFamily="34" charset="0"/>
              </a:endParaRPr>
            </a:p>
          </p:txBody>
        </p:sp>
        <p:sp>
          <p:nvSpPr>
            <p:cNvPr id="114688" name="Freeform 29"/>
            <p:cNvSpPr>
              <a:spLocks/>
            </p:cNvSpPr>
            <p:nvPr/>
          </p:nvSpPr>
          <p:spPr bwMode="auto">
            <a:xfrm>
              <a:off x="2110" y="1667"/>
              <a:ext cx="181" cy="102"/>
            </a:xfrm>
            <a:custGeom>
              <a:avLst/>
              <a:gdLst>
                <a:gd name="T0" fmla="*/ 0 w 381"/>
                <a:gd name="T1" fmla="*/ 9 h 212"/>
                <a:gd name="T2" fmla="*/ 9 w 381"/>
                <a:gd name="T3" fmla="*/ 99 h 212"/>
                <a:gd name="T4" fmla="*/ 112 w 381"/>
                <a:gd name="T5" fmla="*/ 99 h 212"/>
                <a:gd name="T6" fmla="*/ 172 w 381"/>
                <a:gd name="T7" fmla="*/ 212 h 212"/>
                <a:gd name="T8" fmla="*/ 230 w 381"/>
                <a:gd name="T9" fmla="*/ 105 h 212"/>
                <a:gd name="T10" fmla="*/ 361 w 381"/>
                <a:gd name="T11" fmla="*/ 115 h 212"/>
                <a:gd name="T12" fmla="*/ 381 w 381"/>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381" h="212">
                  <a:moveTo>
                    <a:pt x="0" y="9"/>
                  </a:moveTo>
                  <a:lnTo>
                    <a:pt x="9" y="99"/>
                  </a:lnTo>
                  <a:lnTo>
                    <a:pt x="112" y="99"/>
                  </a:lnTo>
                  <a:lnTo>
                    <a:pt x="172" y="212"/>
                  </a:lnTo>
                  <a:lnTo>
                    <a:pt x="230" y="105"/>
                  </a:lnTo>
                  <a:lnTo>
                    <a:pt x="361" y="115"/>
                  </a:lnTo>
                  <a:lnTo>
                    <a:pt x="381" y="0"/>
                  </a:lnTo>
                </a:path>
              </a:pathLst>
            </a:custGeom>
            <a:noFill/>
            <a:ln w="13"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689" name="Rectangle 30"/>
            <p:cNvSpPr>
              <a:spLocks noChangeArrowheads="1"/>
            </p:cNvSpPr>
            <p:nvPr/>
          </p:nvSpPr>
          <p:spPr bwMode="auto">
            <a:xfrm>
              <a:off x="2115" y="1794"/>
              <a:ext cx="82"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000">
                  <a:solidFill>
                    <a:srgbClr val="000000"/>
                  </a:solidFill>
                  <a:latin typeface="Sans"/>
                </a:rPr>
                <a:t>1</a:t>
              </a:r>
              <a:endParaRPr lang="en-US">
                <a:latin typeface="Arial" pitchFamily="34" charset="0"/>
              </a:endParaRPr>
            </a:p>
          </p:txBody>
        </p:sp>
        <p:sp>
          <p:nvSpPr>
            <p:cNvPr id="114690" name="Rectangle 31"/>
            <p:cNvSpPr>
              <a:spLocks noChangeArrowheads="1"/>
            </p:cNvSpPr>
            <p:nvPr/>
          </p:nvSpPr>
          <p:spPr bwMode="auto">
            <a:xfrm>
              <a:off x="2314" y="1488"/>
              <a:ext cx="465" cy="154"/>
            </a:xfrm>
            <a:prstGeom prst="rect">
              <a:avLst/>
            </a:prstGeom>
            <a:solidFill>
              <a:srgbClr val="AFE9C6"/>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691" name="Rectangle 32"/>
            <p:cNvSpPr>
              <a:spLocks noChangeArrowheads="1"/>
            </p:cNvSpPr>
            <p:nvPr/>
          </p:nvSpPr>
          <p:spPr bwMode="auto">
            <a:xfrm>
              <a:off x="2441" y="1495"/>
              <a:ext cx="125"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a:solidFill>
                    <a:srgbClr val="000000"/>
                  </a:solidFill>
                  <a:latin typeface="Sans"/>
                </a:rPr>
                <a:t>rd</a:t>
              </a:r>
              <a:endParaRPr lang="en-US">
                <a:latin typeface="Arial" pitchFamily="34" charset="0"/>
              </a:endParaRPr>
            </a:p>
          </p:txBody>
        </p:sp>
        <p:sp>
          <p:nvSpPr>
            <p:cNvPr id="114692" name="Rectangle 33"/>
            <p:cNvSpPr>
              <a:spLocks noChangeArrowheads="1"/>
            </p:cNvSpPr>
            <p:nvPr/>
          </p:nvSpPr>
          <p:spPr bwMode="auto">
            <a:xfrm>
              <a:off x="2821" y="1488"/>
              <a:ext cx="465" cy="154"/>
            </a:xfrm>
            <a:prstGeom prst="rect">
              <a:avLst/>
            </a:prstGeom>
            <a:solidFill>
              <a:srgbClr val="AFE9C6"/>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695" name="Rectangle 34"/>
            <p:cNvSpPr>
              <a:spLocks noChangeArrowheads="1"/>
            </p:cNvSpPr>
            <p:nvPr/>
          </p:nvSpPr>
          <p:spPr bwMode="auto">
            <a:xfrm>
              <a:off x="2949" y="1495"/>
              <a:ext cx="178"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a:solidFill>
                    <a:srgbClr val="000000"/>
                  </a:solidFill>
                  <a:latin typeface="Sans"/>
                </a:rPr>
                <a:t>rs1</a:t>
              </a:r>
              <a:endParaRPr lang="en-US">
                <a:latin typeface="Arial" pitchFamily="34" charset="0"/>
              </a:endParaRPr>
            </a:p>
          </p:txBody>
        </p:sp>
        <p:sp>
          <p:nvSpPr>
            <p:cNvPr id="114696" name="Rectangle 35"/>
            <p:cNvSpPr>
              <a:spLocks noChangeArrowheads="1"/>
            </p:cNvSpPr>
            <p:nvPr/>
          </p:nvSpPr>
          <p:spPr bwMode="auto">
            <a:xfrm>
              <a:off x="3951" y="1482"/>
              <a:ext cx="464" cy="154"/>
            </a:xfrm>
            <a:prstGeom prst="rect">
              <a:avLst/>
            </a:prstGeom>
            <a:solidFill>
              <a:srgbClr val="AFE9C6"/>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697" name="Rectangle 36"/>
            <p:cNvSpPr>
              <a:spLocks noChangeArrowheads="1"/>
            </p:cNvSpPr>
            <p:nvPr/>
          </p:nvSpPr>
          <p:spPr bwMode="auto">
            <a:xfrm>
              <a:off x="4034" y="1489"/>
              <a:ext cx="266"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a:solidFill>
                    <a:srgbClr val="000000"/>
                  </a:solidFill>
                  <a:latin typeface="Sans"/>
                </a:rPr>
                <a:t>imm</a:t>
              </a:r>
              <a:endParaRPr lang="en-US">
                <a:latin typeface="Arial" pitchFamily="34" charset="0"/>
              </a:endParaRPr>
            </a:p>
          </p:txBody>
        </p:sp>
        <p:sp>
          <p:nvSpPr>
            <p:cNvPr id="114698" name="Rectangle 37"/>
            <p:cNvSpPr>
              <a:spLocks noChangeArrowheads="1"/>
            </p:cNvSpPr>
            <p:nvPr/>
          </p:nvSpPr>
          <p:spPr bwMode="auto">
            <a:xfrm>
              <a:off x="3286" y="1210"/>
              <a:ext cx="99" cy="221"/>
            </a:xfrm>
            <a:prstGeom prst="rect">
              <a:avLst/>
            </a:prstGeom>
            <a:noFill/>
            <a:ln w="10" cap="flat">
              <a:solidFill>
                <a:srgbClr val="2816F4"/>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699" name="Rectangle 38"/>
            <p:cNvSpPr>
              <a:spLocks noChangeArrowheads="1"/>
            </p:cNvSpPr>
            <p:nvPr/>
          </p:nvSpPr>
          <p:spPr bwMode="auto">
            <a:xfrm>
              <a:off x="3387" y="1208"/>
              <a:ext cx="98" cy="220"/>
            </a:xfrm>
            <a:prstGeom prst="rect">
              <a:avLst/>
            </a:prstGeom>
            <a:noFill/>
            <a:ln w="10" cap="flat">
              <a:solidFill>
                <a:srgbClr val="2816F4"/>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700" name="Freeform 39"/>
            <p:cNvSpPr>
              <a:spLocks/>
            </p:cNvSpPr>
            <p:nvPr/>
          </p:nvSpPr>
          <p:spPr bwMode="auto">
            <a:xfrm>
              <a:off x="3303" y="1456"/>
              <a:ext cx="208" cy="101"/>
            </a:xfrm>
            <a:custGeom>
              <a:avLst/>
              <a:gdLst>
                <a:gd name="T0" fmla="*/ 0 w 439"/>
                <a:gd name="T1" fmla="*/ 8 h 211"/>
                <a:gd name="T2" fmla="*/ 11 w 439"/>
                <a:gd name="T3" fmla="*/ 99 h 211"/>
                <a:gd name="T4" fmla="*/ 115 w 439"/>
                <a:gd name="T5" fmla="*/ 99 h 211"/>
                <a:gd name="T6" fmla="*/ 198 w 439"/>
                <a:gd name="T7" fmla="*/ 211 h 211"/>
                <a:gd name="T8" fmla="*/ 279 w 439"/>
                <a:gd name="T9" fmla="*/ 115 h 211"/>
                <a:gd name="T10" fmla="*/ 415 w 439"/>
                <a:gd name="T11" fmla="*/ 115 h 211"/>
                <a:gd name="T12" fmla="*/ 439 w 439"/>
                <a:gd name="T13" fmla="*/ 0 h 211"/>
              </a:gdLst>
              <a:ahLst/>
              <a:cxnLst>
                <a:cxn ang="0">
                  <a:pos x="T0" y="T1"/>
                </a:cxn>
                <a:cxn ang="0">
                  <a:pos x="T2" y="T3"/>
                </a:cxn>
                <a:cxn ang="0">
                  <a:pos x="T4" y="T5"/>
                </a:cxn>
                <a:cxn ang="0">
                  <a:pos x="T6" y="T7"/>
                </a:cxn>
                <a:cxn ang="0">
                  <a:pos x="T8" y="T9"/>
                </a:cxn>
                <a:cxn ang="0">
                  <a:pos x="T10" y="T11"/>
                </a:cxn>
                <a:cxn ang="0">
                  <a:pos x="T12" y="T13"/>
                </a:cxn>
              </a:cxnLst>
              <a:rect l="0" t="0" r="r" b="b"/>
              <a:pathLst>
                <a:path w="439" h="211">
                  <a:moveTo>
                    <a:pt x="0" y="8"/>
                  </a:moveTo>
                  <a:lnTo>
                    <a:pt x="11" y="99"/>
                  </a:lnTo>
                  <a:lnTo>
                    <a:pt x="115" y="99"/>
                  </a:lnTo>
                  <a:lnTo>
                    <a:pt x="198" y="211"/>
                  </a:lnTo>
                  <a:lnTo>
                    <a:pt x="279" y="115"/>
                  </a:lnTo>
                  <a:lnTo>
                    <a:pt x="415" y="115"/>
                  </a:lnTo>
                  <a:lnTo>
                    <a:pt x="439" y="0"/>
                  </a:lnTo>
                </a:path>
              </a:pathLst>
            </a:custGeom>
            <a:noFill/>
            <a:ln w="13"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701" name="Rectangle 40"/>
            <p:cNvSpPr>
              <a:spLocks noChangeArrowheads="1"/>
            </p:cNvSpPr>
            <p:nvPr/>
          </p:nvSpPr>
          <p:spPr bwMode="auto">
            <a:xfrm>
              <a:off x="3360" y="1555"/>
              <a:ext cx="74"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a:solidFill>
                    <a:srgbClr val="000000"/>
                  </a:solidFill>
                  <a:latin typeface="Sans"/>
                </a:rPr>
                <a:t>2</a:t>
              </a:r>
              <a:endParaRPr lang="en-US">
                <a:latin typeface="Arial" pitchFamily="34" charset="0"/>
              </a:endParaRPr>
            </a:p>
          </p:txBody>
        </p:sp>
        <p:sp>
          <p:nvSpPr>
            <p:cNvPr id="114702" name="Rectangle 41"/>
            <p:cNvSpPr>
              <a:spLocks noChangeArrowheads="1"/>
            </p:cNvSpPr>
            <p:nvPr/>
          </p:nvSpPr>
          <p:spPr bwMode="auto">
            <a:xfrm>
              <a:off x="3172" y="1778"/>
              <a:ext cx="987" cy="155"/>
            </a:xfrm>
            <a:prstGeom prst="rect">
              <a:avLst/>
            </a:prstGeom>
            <a:solidFill>
              <a:srgbClr val="AFE9C6"/>
            </a:solidFill>
            <a:ln w="1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703" name="Rectangle 42"/>
            <p:cNvSpPr>
              <a:spLocks noChangeArrowheads="1"/>
            </p:cNvSpPr>
            <p:nvPr/>
          </p:nvSpPr>
          <p:spPr bwMode="auto">
            <a:xfrm>
              <a:off x="3254" y="1788"/>
              <a:ext cx="752"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a:solidFill>
                    <a:srgbClr val="000000"/>
                  </a:solidFill>
                  <a:latin typeface="Sans"/>
                </a:rPr>
                <a:t>modifier bits</a:t>
              </a:r>
              <a:endParaRPr lang="en-US">
                <a:latin typeface="Arial" pitchFamily="34" charset="0"/>
              </a:endParaRPr>
            </a:p>
          </p:txBody>
        </p:sp>
        <p:sp>
          <p:nvSpPr>
            <p:cNvPr id="114704" name="Freeform 43"/>
            <p:cNvSpPr>
              <a:spLocks/>
            </p:cNvSpPr>
            <p:nvPr/>
          </p:nvSpPr>
          <p:spPr bwMode="auto">
            <a:xfrm>
              <a:off x="3470" y="1544"/>
              <a:ext cx="9" cy="218"/>
            </a:xfrm>
            <a:custGeom>
              <a:avLst/>
              <a:gdLst>
                <a:gd name="T0" fmla="*/ 20 w 20"/>
                <a:gd name="T1" fmla="*/ 454 h 454"/>
                <a:gd name="T2" fmla="*/ 20 w 20"/>
                <a:gd name="T3" fmla="*/ 0 h 454"/>
              </a:gdLst>
              <a:ahLst/>
              <a:cxnLst>
                <a:cxn ang="0">
                  <a:pos x="T0" y="T1"/>
                </a:cxn>
                <a:cxn ang="0">
                  <a:pos x="T2" y="T3"/>
                </a:cxn>
              </a:cxnLst>
              <a:rect l="0" t="0" r="r" b="b"/>
              <a:pathLst>
                <a:path w="20" h="454">
                  <a:moveTo>
                    <a:pt x="20" y="454"/>
                  </a:moveTo>
                  <a:cubicBezTo>
                    <a:pt x="0" y="413"/>
                    <a:pt x="20" y="0"/>
                    <a:pt x="20" y="0"/>
                  </a:cubicBezTo>
                </a:path>
              </a:pathLst>
            </a:custGeom>
            <a:noFill/>
            <a:ln w="5"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705" name="Freeform 44"/>
            <p:cNvSpPr>
              <a:spLocks/>
            </p:cNvSpPr>
            <p:nvPr/>
          </p:nvSpPr>
          <p:spPr bwMode="auto">
            <a:xfrm>
              <a:off x="3454" y="1544"/>
              <a:ext cx="43" cy="77"/>
            </a:xfrm>
            <a:custGeom>
              <a:avLst/>
              <a:gdLst>
                <a:gd name="T0" fmla="*/ 22 w 43"/>
                <a:gd name="T1" fmla="*/ 54 h 77"/>
                <a:gd name="T2" fmla="*/ 43 w 43"/>
                <a:gd name="T3" fmla="*/ 77 h 77"/>
                <a:gd name="T4" fmla="*/ 25 w 43"/>
                <a:gd name="T5" fmla="*/ 0 h 77"/>
                <a:gd name="T6" fmla="*/ 0 w 43"/>
                <a:gd name="T7" fmla="*/ 75 h 77"/>
                <a:gd name="T8" fmla="*/ 22 w 43"/>
                <a:gd name="T9" fmla="*/ 54 h 77"/>
              </a:gdLst>
              <a:ahLst/>
              <a:cxnLst>
                <a:cxn ang="0">
                  <a:pos x="T0" y="T1"/>
                </a:cxn>
                <a:cxn ang="0">
                  <a:pos x="T2" y="T3"/>
                </a:cxn>
                <a:cxn ang="0">
                  <a:pos x="T4" y="T5"/>
                </a:cxn>
                <a:cxn ang="0">
                  <a:pos x="T6" y="T7"/>
                </a:cxn>
                <a:cxn ang="0">
                  <a:pos x="T8" y="T9"/>
                </a:cxn>
              </a:cxnLst>
              <a:rect l="0" t="0" r="r" b="b"/>
              <a:pathLst>
                <a:path w="43" h="77">
                  <a:moveTo>
                    <a:pt x="22" y="54"/>
                  </a:moveTo>
                  <a:lnTo>
                    <a:pt x="43" y="77"/>
                  </a:lnTo>
                  <a:lnTo>
                    <a:pt x="25" y="0"/>
                  </a:lnTo>
                  <a:lnTo>
                    <a:pt x="0" y="75"/>
                  </a:lnTo>
                  <a:lnTo>
                    <a:pt x="22" y="54"/>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49" name="Picture 9" descr="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1" y="6096001"/>
            <a:ext cx="608731" cy="606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a:xfrm>
            <a:off x="10067279" y="6356351"/>
            <a:ext cx="561975" cy="365125"/>
          </a:xfrm>
        </p:spPr>
        <p:txBody>
          <a:bodyPr/>
          <a:lstStyle/>
          <a:p>
            <a:pPr>
              <a:defRPr/>
            </a:pPr>
            <a:fld id="{A992CD19-E4C8-414C-A126-B6CC0F360338}" type="slidenum">
              <a:rPr/>
              <a:pPr>
                <a:defRPr/>
              </a:pPr>
              <a:t>9</a:t>
            </a:fld>
            <a:endParaRPr/>
          </a:p>
        </p:txBody>
      </p:sp>
      <p:sp>
        <p:nvSpPr>
          <p:cNvPr id="2" name="Title 1"/>
          <p:cNvSpPr txBox="1">
            <a:spLocks noGrp="1"/>
          </p:cNvSpPr>
          <p:nvPr>
            <p:ph type="title" idx="4294967295"/>
          </p:nvPr>
        </p:nvSpPr>
        <p:spPr>
          <a:xfrm>
            <a:off x="1752600" y="206376"/>
            <a:ext cx="868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View</a:t>
            </a:r>
            <a:r>
              <a:rPr lang="fr-FR" dirty="0">
                <a:solidFill>
                  <a:schemeClr val="tx1"/>
                </a:solidFill>
              </a:rPr>
              <a:t> of </a:t>
            </a:r>
            <a:r>
              <a:rPr lang="fr-FR" dirty="0" err="1">
                <a:solidFill>
                  <a:schemeClr val="tx1"/>
                </a:solidFill>
              </a:rPr>
              <a:t>Registers</a:t>
            </a:r>
            <a:endParaRPr lang="fr-FR" dirty="0">
              <a:solidFill>
                <a:schemeClr val="tx1"/>
              </a:solidFill>
            </a:endParaRPr>
          </a:p>
        </p:txBody>
      </p:sp>
      <p:sp>
        <p:nvSpPr>
          <p:cNvPr id="32773" name="Text Placeholder 2"/>
          <p:cNvSpPr txBox="1">
            <a:spLocks noGrp="1"/>
          </p:cNvSpPr>
          <p:nvPr>
            <p:ph type="body" idx="4294967295"/>
          </p:nvPr>
        </p:nvSpPr>
        <p:spPr bwMode="auto">
          <a:xfrm>
            <a:off x="1752600" y="1263650"/>
            <a:ext cx="8686800" cy="48323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lnSpcReduction="10000"/>
          </a:bodyPr>
          <a:lstStyle>
            <a:lvl1pPr marL="431800" indent="-323850">
              <a:defRPr sz="3200">
                <a:solidFill>
                  <a:srgbClr val="000000"/>
                </a:solidFill>
                <a:latin typeface="Calibri" pitchFamily="34" charset="0"/>
              </a:defRPr>
            </a:lvl1pPr>
            <a:lvl2pPr marL="863600" indent="-323850">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sz="2600" dirty="0">
                <a:solidFill>
                  <a:srgbClr val="FF0000"/>
                </a:solidFill>
                <a:ea typeface="Microsoft YaHei"/>
              </a:rPr>
              <a:t>Registers</a:t>
            </a:r>
            <a:r>
              <a:rPr lang="en-US" sz="2600" dirty="0">
                <a:ea typeface="Microsoft YaHei"/>
              </a:rPr>
              <a:t> → named storage locations</a:t>
            </a:r>
          </a:p>
          <a:p>
            <a:pPr lvl="1">
              <a:spcBef>
                <a:spcPct val="0"/>
              </a:spcBef>
              <a:spcAft>
                <a:spcPts val="1138"/>
              </a:spcAft>
            </a:pPr>
            <a:r>
              <a:rPr lang="en-US" sz="2000" dirty="0">
                <a:ea typeface="Microsoft YaHei"/>
              </a:rPr>
              <a:t>in ARM : r0, r1, … r15</a:t>
            </a:r>
          </a:p>
          <a:p>
            <a:pPr lvl="1">
              <a:spcBef>
                <a:spcPct val="0"/>
              </a:spcBef>
              <a:spcAft>
                <a:spcPts val="1138"/>
              </a:spcAft>
            </a:pPr>
            <a:r>
              <a:rPr lang="en-US" sz="2000" dirty="0">
                <a:ea typeface="Microsoft YaHei"/>
              </a:rPr>
              <a:t>in x86 : </a:t>
            </a:r>
            <a:r>
              <a:rPr lang="en-US" sz="2000" dirty="0" err="1">
                <a:ea typeface="Microsoft YaHei"/>
              </a:rPr>
              <a:t>eax</a:t>
            </a:r>
            <a:r>
              <a:rPr lang="en-US" sz="2000" dirty="0">
                <a:ea typeface="Microsoft YaHei"/>
              </a:rPr>
              <a:t>, </a:t>
            </a:r>
            <a:r>
              <a:rPr lang="en-US" sz="2000" dirty="0" err="1">
                <a:ea typeface="Microsoft YaHei"/>
              </a:rPr>
              <a:t>ebx</a:t>
            </a:r>
            <a:r>
              <a:rPr lang="en-US" sz="2000" dirty="0">
                <a:ea typeface="Microsoft YaHei"/>
              </a:rPr>
              <a:t>, </a:t>
            </a:r>
            <a:r>
              <a:rPr lang="en-US" sz="2000" dirty="0" err="1">
                <a:ea typeface="Microsoft YaHei"/>
              </a:rPr>
              <a:t>ecx</a:t>
            </a:r>
            <a:r>
              <a:rPr lang="en-US" sz="2000" dirty="0">
                <a:ea typeface="Microsoft YaHei"/>
              </a:rPr>
              <a:t>, </a:t>
            </a:r>
            <a:r>
              <a:rPr lang="en-US" sz="2000" dirty="0" err="1">
                <a:ea typeface="Microsoft YaHei"/>
              </a:rPr>
              <a:t>edx</a:t>
            </a:r>
            <a:r>
              <a:rPr lang="en-US" sz="2000" dirty="0">
                <a:ea typeface="Microsoft YaHei"/>
              </a:rPr>
              <a:t>, </a:t>
            </a:r>
            <a:r>
              <a:rPr lang="en-US" sz="2000" dirty="0" err="1">
                <a:ea typeface="Microsoft YaHei"/>
              </a:rPr>
              <a:t>esi</a:t>
            </a:r>
            <a:r>
              <a:rPr lang="en-US" sz="2000" dirty="0">
                <a:ea typeface="Microsoft YaHei"/>
              </a:rPr>
              <a:t>, </a:t>
            </a:r>
            <a:r>
              <a:rPr lang="en-US" sz="2000" dirty="0" err="1">
                <a:ea typeface="Microsoft YaHei"/>
              </a:rPr>
              <a:t>edi</a:t>
            </a:r>
            <a:endParaRPr lang="en-US" sz="2000" dirty="0">
              <a:ea typeface="Microsoft YaHei"/>
            </a:endParaRPr>
          </a:p>
          <a:p>
            <a:pPr>
              <a:spcBef>
                <a:spcPct val="0"/>
              </a:spcBef>
              <a:spcAft>
                <a:spcPts val="1413"/>
              </a:spcAft>
            </a:pPr>
            <a:r>
              <a:rPr lang="en-US" sz="2600" dirty="0">
                <a:ea typeface="Microsoft YaHei"/>
              </a:rPr>
              <a:t>Machine specific registers (MSR)</a:t>
            </a:r>
          </a:p>
          <a:p>
            <a:pPr lvl="1">
              <a:spcBef>
                <a:spcPct val="0"/>
              </a:spcBef>
              <a:spcAft>
                <a:spcPts val="1138"/>
              </a:spcAft>
            </a:pPr>
            <a:r>
              <a:rPr lang="en-US" sz="2000" dirty="0">
                <a:ea typeface="Microsoft YaHei"/>
              </a:rPr>
              <a:t>Examples : Control the machine such as the speed of fans, power control settings</a:t>
            </a:r>
          </a:p>
          <a:p>
            <a:pPr lvl="1">
              <a:spcBef>
                <a:spcPct val="0"/>
              </a:spcBef>
              <a:spcAft>
                <a:spcPts val="1138"/>
              </a:spcAft>
            </a:pPr>
            <a:r>
              <a:rPr lang="en-US" sz="2000" dirty="0">
                <a:ea typeface="Microsoft YaHei"/>
              </a:rPr>
              <a:t>Read the on-chip temperature.</a:t>
            </a:r>
          </a:p>
          <a:p>
            <a:pPr>
              <a:spcBef>
                <a:spcPct val="0"/>
              </a:spcBef>
              <a:spcAft>
                <a:spcPts val="1413"/>
              </a:spcAft>
            </a:pPr>
            <a:r>
              <a:rPr lang="en-US" sz="2600" dirty="0">
                <a:ea typeface="Microsoft YaHei"/>
              </a:rPr>
              <a:t>Registers with special functions :</a:t>
            </a:r>
          </a:p>
          <a:p>
            <a:pPr lvl="1">
              <a:spcBef>
                <a:spcPct val="0"/>
              </a:spcBef>
              <a:spcAft>
                <a:spcPts val="1138"/>
              </a:spcAft>
            </a:pPr>
            <a:r>
              <a:rPr lang="en-US" sz="2000" dirty="0">
                <a:solidFill>
                  <a:srgbClr val="2323DC"/>
                </a:solidFill>
                <a:ea typeface="Microsoft YaHei"/>
              </a:rPr>
              <a:t>stack pointer</a:t>
            </a:r>
          </a:p>
          <a:p>
            <a:pPr lvl="1">
              <a:spcBef>
                <a:spcPct val="0"/>
              </a:spcBef>
              <a:spcAft>
                <a:spcPts val="1138"/>
              </a:spcAft>
            </a:pPr>
            <a:r>
              <a:rPr lang="en-US" sz="2000" dirty="0">
                <a:solidFill>
                  <a:srgbClr val="944794"/>
                </a:solidFill>
                <a:ea typeface="Microsoft YaHei"/>
              </a:rPr>
              <a:t>program counter</a:t>
            </a:r>
          </a:p>
          <a:p>
            <a:pPr lvl="1">
              <a:spcBef>
                <a:spcPct val="0"/>
              </a:spcBef>
              <a:spcAft>
                <a:spcPts val="1138"/>
              </a:spcAft>
            </a:pPr>
            <a:r>
              <a:rPr lang="en-US" sz="2000" dirty="0">
                <a:solidFill>
                  <a:srgbClr val="DC2300"/>
                </a:solidFill>
                <a:ea typeface="Microsoft YaHei"/>
              </a:rPr>
              <a:t>return address</a:t>
            </a:r>
          </a:p>
        </p:txBody>
      </p:sp>
      <p:pic>
        <p:nvPicPr>
          <p:cNvPr id="6"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9467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name="page89">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a:xfrm>
            <a:off x="10067279" y="6356351"/>
            <a:ext cx="561975" cy="365125"/>
          </a:xfrm>
        </p:spPr>
        <p:txBody>
          <a:bodyPr/>
          <a:lstStyle/>
          <a:p>
            <a:pPr>
              <a:defRPr/>
            </a:pPr>
            <a:fld id="{43F2B697-9864-44C2-BC39-F861068705FA}" type="slidenum">
              <a:rPr/>
              <a:pPr>
                <a:defRPr/>
              </a:pPr>
              <a:t>90</a:t>
            </a:fld>
            <a:endParaRPr/>
          </a:p>
        </p:txBody>
      </p:sp>
      <p:sp>
        <p:nvSpPr>
          <p:cNvPr id="2" name="Title 1"/>
          <p:cNvSpPr txBox="1">
            <a:spLocks noGrp="1"/>
          </p:cNvSpPr>
          <p:nvPr>
            <p:ph type="title" idx="4294967295"/>
          </p:nvPr>
        </p:nvSpPr>
        <p:spPr>
          <a:xfrm>
            <a:off x="1752600" y="206376"/>
            <a:ext cx="868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2 Address Instructions</a:t>
            </a:r>
          </a:p>
        </p:txBody>
      </p:sp>
      <p:sp>
        <p:nvSpPr>
          <p:cNvPr id="115717" name="Text Placeholder 2"/>
          <p:cNvSpPr txBox="1">
            <a:spLocks noGrp="1"/>
          </p:cNvSpPr>
          <p:nvPr>
            <p:ph type="body" idx="4294967295"/>
          </p:nvPr>
        </p:nvSpPr>
        <p:spPr bwMode="auto">
          <a:xfrm>
            <a:off x="1905000" y="1752601"/>
            <a:ext cx="8534400" cy="21494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lvl1pPr marL="431800" indent="-323850">
              <a:defRPr sz="3200">
                <a:solidFill>
                  <a:srgbClr val="000000"/>
                </a:solidFill>
                <a:latin typeface="Calibri" pitchFamily="34" charset="0"/>
              </a:defRPr>
            </a:lvl1pPr>
            <a:lvl2pPr>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sz="2600" dirty="0" err="1">
                <a:solidFill>
                  <a:srgbClr val="0000FF"/>
                </a:solidFill>
                <a:ea typeface="Microsoft YaHei"/>
              </a:rPr>
              <a:t>cmp</a:t>
            </a:r>
            <a:r>
              <a:rPr lang="en-US" sz="2600" dirty="0">
                <a:ea typeface="Microsoft YaHei"/>
              </a:rPr>
              <a:t>, </a:t>
            </a:r>
            <a:r>
              <a:rPr lang="en-US" sz="2600" dirty="0">
                <a:solidFill>
                  <a:srgbClr val="008000"/>
                </a:solidFill>
                <a:ea typeface="Microsoft YaHei"/>
              </a:rPr>
              <a:t>not</a:t>
            </a:r>
            <a:r>
              <a:rPr lang="en-US" sz="2600" dirty="0">
                <a:ea typeface="Microsoft YaHei"/>
              </a:rPr>
              <a:t>, and </a:t>
            </a:r>
            <a:r>
              <a:rPr lang="en-US" sz="2600" dirty="0" err="1">
                <a:solidFill>
                  <a:srgbClr val="DC2300"/>
                </a:solidFill>
                <a:ea typeface="Microsoft YaHei"/>
              </a:rPr>
              <a:t>mov</a:t>
            </a:r>
            <a:endParaRPr lang="en-US" sz="2600" dirty="0">
              <a:solidFill>
                <a:srgbClr val="DC2300"/>
              </a:solidFill>
              <a:ea typeface="Microsoft YaHei"/>
            </a:endParaRPr>
          </a:p>
          <a:p>
            <a:pPr>
              <a:spcBef>
                <a:spcPct val="0"/>
              </a:spcBef>
              <a:spcAft>
                <a:spcPts val="1413"/>
              </a:spcAft>
            </a:pPr>
            <a:r>
              <a:rPr lang="en-US" sz="2600" dirty="0">
                <a:ea typeface="Microsoft YaHei"/>
              </a:rPr>
              <a:t>Use the 3 address : immediate or register formats</a:t>
            </a:r>
          </a:p>
          <a:p>
            <a:pPr>
              <a:spcBef>
                <a:spcPct val="0"/>
              </a:spcBef>
              <a:spcAft>
                <a:spcPts val="1413"/>
              </a:spcAft>
            </a:pPr>
            <a:r>
              <a:rPr lang="en-US" sz="2600" dirty="0">
                <a:ea typeface="Microsoft YaHei"/>
              </a:rPr>
              <a:t>Do not use one of the fields</a:t>
            </a:r>
          </a:p>
        </p:txBody>
      </p:sp>
      <p:pic>
        <p:nvPicPr>
          <p:cNvPr id="6"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12454"/>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name="page90">
    <p:spTree>
      <p:nvGrpSpPr>
        <p:cNvPr id="1" name=""/>
        <p:cNvGrpSpPr/>
        <p:nvPr/>
      </p:nvGrpSpPr>
      <p:grpSpPr>
        <a:xfrm>
          <a:off x="0" y="0"/>
          <a:ext cx="0" cy="0"/>
          <a:chOff x="0" y="0"/>
          <a:chExt cx="0" cy="0"/>
        </a:xfrm>
      </p:grpSpPr>
      <p:sp>
        <p:nvSpPr>
          <p:cNvPr id="5" name="Slide Number Placeholder 1"/>
          <p:cNvSpPr>
            <a:spLocks noGrp="1"/>
          </p:cNvSpPr>
          <p:nvPr>
            <p:ph type="sldNum" sz="quarter" idx="12"/>
          </p:nvPr>
        </p:nvSpPr>
        <p:spPr>
          <a:xfrm>
            <a:off x="10067279" y="6356351"/>
            <a:ext cx="561975" cy="365125"/>
          </a:xfrm>
        </p:spPr>
        <p:txBody>
          <a:bodyPr/>
          <a:lstStyle/>
          <a:p>
            <a:pPr>
              <a:defRPr/>
            </a:pPr>
            <a:fld id="{2BE52FE0-2ABF-461A-8ACF-2E7E7D62DC03}" type="slidenum">
              <a:rPr/>
              <a:pPr>
                <a:defRPr/>
              </a:pPr>
              <a:t>91</a:t>
            </a:fld>
            <a:endParaRPr/>
          </a:p>
        </p:txBody>
      </p:sp>
      <p:sp>
        <p:nvSpPr>
          <p:cNvPr id="2" name="Title 1"/>
          <p:cNvSpPr txBox="1">
            <a:spLocks noGrp="1"/>
          </p:cNvSpPr>
          <p:nvPr>
            <p:ph type="title" idx="4294967295"/>
          </p:nvPr>
        </p:nvSpPr>
        <p:spPr>
          <a:xfrm>
            <a:off x="1752600" y="152401"/>
            <a:ext cx="868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cmp</a:t>
            </a:r>
            <a:r>
              <a:rPr lang="fr-FR" dirty="0">
                <a:solidFill>
                  <a:schemeClr val="tx1"/>
                </a:solidFill>
              </a:rPr>
              <a:t>, not, and </a:t>
            </a:r>
            <a:r>
              <a:rPr lang="fr-FR" dirty="0" err="1">
                <a:solidFill>
                  <a:schemeClr val="tx1"/>
                </a:solidFill>
              </a:rPr>
              <a:t>mov</a:t>
            </a:r>
            <a:endParaRPr lang="fr-FR" dirty="0">
              <a:solidFill>
                <a:schemeClr val="tx1"/>
              </a:solidFill>
            </a:endParaRPr>
          </a:p>
        </p:txBody>
      </p:sp>
      <p:grpSp>
        <p:nvGrpSpPr>
          <p:cNvPr id="4" name="Group 4"/>
          <p:cNvGrpSpPr>
            <a:grpSpLocks noChangeAspect="1"/>
          </p:cNvGrpSpPr>
          <p:nvPr/>
        </p:nvGrpSpPr>
        <p:grpSpPr bwMode="auto">
          <a:xfrm>
            <a:off x="2514600" y="1524000"/>
            <a:ext cx="7035800" cy="4572000"/>
            <a:chOff x="912" y="960"/>
            <a:chExt cx="4432" cy="2880"/>
          </a:xfrm>
        </p:grpSpPr>
        <p:sp>
          <p:nvSpPr>
            <p:cNvPr id="7" name="AutoShape 3"/>
            <p:cNvSpPr>
              <a:spLocks noChangeAspect="1" noChangeArrowheads="1" noTextEdit="1"/>
            </p:cNvSpPr>
            <p:nvPr/>
          </p:nvSpPr>
          <p:spPr bwMode="auto">
            <a:xfrm>
              <a:off x="912" y="960"/>
              <a:ext cx="4432" cy="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5"/>
            <p:cNvSpPr>
              <a:spLocks noChangeArrowheads="1"/>
            </p:cNvSpPr>
            <p:nvPr/>
          </p:nvSpPr>
          <p:spPr bwMode="auto">
            <a:xfrm>
              <a:off x="960" y="990"/>
              <a:ext cx="4267" cy="848"/>
            </a:xfrm>
            <a:prstGeom prst="rect">
              <a:avLst/>
            </a:prstGeom>
            <a:noFill/>
            <a:ln w="8"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6"/>
            <p:cNvSpPr>
              <a:spLocks noChangeArrowheads="1"/>
            </p:cNvSpPr>
            <p:nvPr/>
          </p:nvSpPr>
          <p:spPr bwMode="auto">
            <a:xfrm>
              <a:off x="1813" y="1319"/>
              <a:ext cx="3216" cy="201"/>
            </a:xfrm>
            <a:prstGeom prst="rect">
              <a:avLst/>
            </a:prstGeom>
            <a:solidFill>
              <a:srgbClr val="FFE6D5"/>
            </a:solidFill>
            <a:ln w="11"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7"/>
            <p:cNvSpPr>
              <a:spLocks noChangeArrowheads="1"/>
            </p:cNvSpPr>
            <p:nvPr/>
          </p:nvSpPr>
          <p:spPr bwMode="auto">
            <a:xfrm>
              <a:off x="1918" y="1355"/>
              <a:ext cx="328"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dirty="0">
                  <a:solidFill>
                    <a:srgbClr val="000000"/>
                  </a:solidFill>
                  <a:latin typeface="Sans"/>
                </a:rPr>
                <a:t>00101</a:t>
              </a:r>
              <a:endParaRPr lang="en-US" dirty="0">
                <a:latin typeface="Arial" pitchFamily="34" charset="0"/>
              </a:endParaRPr>
            </a:p>
          </p:txBody>
        </p:sp>
        <p:sp>
          <p:nvSpPr>
            <p:cNvPr id="11" name="Line 8"/>
            <p:cNvSpPr>
              <a:spLocks noChangeShapeType="1"/>
            </p:cNvSpPr>
            <p:nvPr/>
          </p:nvSpPr>
          <p:spPr bwMode="auto">
            <a:xfrm>
              <a:off x="2379" y="1324"/>
              <a:ext cx="0" cy="200"/>
            </a:xfrm>
            <a:prstGeom prst="line">
              <a:avLst/>
            </a:prstGeom>
            <a:noFill/>
            <a:ln w="12"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p:cNvSpPr>
            <p:nvPr/>
          </p:nvSpPr>
          <p:spPr bwMode="auto">
            <a:xfrm>
              <a:off x="1826" y="1546"/>
              <a:ext cx="522" cy="89"/>
            </a:xfrm>
            <a:custGeom>
              <a:avLst/>
              <a:gdLst>
                <a:gd name="T0" fmla="*/ 0 w 1236"/>
                <a:gd name="T1" fmla="*/ 8 h 212"/>
                <a:gd name="T2" fmla="*/ 31 w 1236"/>
                <a:gd name="T3" fmla="*/ 99 h 212"/>
                <a:gd name="T4" fmla="*/ 494 w 1236"/>
                <a:gd name="T5" fmla="*/ 99 h 212"/>
                <a:gd name="T6" fmla="*/ 559 w 1236"/>
                <a:gd name="T7" fmla="*/ 212 h 212"/>
                <a:gd name="T8" fmla="*/ 615 w 1236"/>
                <a:gd name="T9" fmla="*/ 115 h 212"/>
                <a:gd name="T10" fmla="*/ 1170 w 1236"/>
                <a:gd name="T11" fmla="*/ 115 h 212"/>
                <a:gd name="T12" fmla="*/ 1236 w 1236"/>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1236" h="212">
                  <a:moveTo>
                    <a:pt x="0" y="8"/>
                  </a:moveTo>
                  <a:lnTo>
                    <a:pt x="31" y="99"/>
                  </a:lnTo>
                  <a:lnTo>
                    <a:pt x="494" y="99"/>
                  </a:lnTo>
                  <a:lnTo>
                    <a:pt x="559" y="212"/>
                  </a:lnTo>
                  <a:lnTo>
                    <a:pt x="615" y="115"/>
                  </a:lnTo>
                  <a:lnTo>
                    <a:pt x="1170" y="115"/>
                  </a:lnTo>
                  <a:lnTo>
                    <a:pt x="1236" y="0"/>
                  </a:lnTo>
                </a:path>
              </a:pathLst>
            </a:custGeom>
            <a:noFill/>
            <a:ln w="12"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0"/>
            <p:cNvSpPr>
              <a:spLocks noChangeArrowheads="1"/>
            </p:cNvSpPr>
            <p:nvPr/>
          </p:nvSpPr>
          <p:spPr bwMode="auto">
            <a:xfrm>
              <a:off x="1999" y="1658"/>
              <a:ext cx="74"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a:solidFill>
                    <a:srgbClr val="000000"/>
                  </a:solidFill>
                  <a:latin typeface="Sans"/>
                </a:rPr>
                <a:t>5</a:t>
              </a:r>
              <a:endParaRPr lang="en-US">
                <a:latin typeface="Arial" pitchFamily="34" charset="0"/>
              </a:endParaRPr>
            </a:p>
          </p:txBody>
        </p:sp>
        <p:sp>
          <p:nvSpPr>
            <p:cNvPr id="14" name="Freeform 11"/>
            <p:cNvSpPr>
              <a:spLocks/>
            </p:cNvSpPr>
            <p:nvPr/>
          </p:nvSpPr>
          <p:spPr bwMode="auto">
            <a:xfrm>
              <a:off x="1808" y="1194"/>
              <a:ext cx="3204" cy="89"/>
            </a:xfrm>
            <a:custGeom>
              <a:avLst/>
              <a:gdLst>
                <a:gd name="T0" fmla="*/ 0 w 7598"/>
                <a:gd name="T1" fmla="*/ 203 h 211"/>
                <a:gd name="T2" fmla="*/ 186 w 7598"/>
                <a:gd name="T3" fmla="*/ 112 h 211"/>
                <a:gd name="T4" fmla="*/ 3293 w 7598"/>
                <a:gd name="T5" fmla="*/ 112 h 211"/>
                <a:gd name="T6" fmla="*/ 3437 w 7598"/>
                <a:gd name="T7" fmla="*/ 0 h 211"/>
                <a:gd name="T8" fmla="*/ 3524 w 7598"/>
                <a:gd name="T9" fmla="*/ 107 h 211"/>
                <a:gd name="T10" fmla="*/ 7470 w 7598"/>
                <a:gd name="T11" fmla="*/ 107 h 211"/>
                <a:gd name="T12" fmla="*/ 7598 w 7598"/>
                <a:gd name="T13" fmla="*/ 211 h 211"/>
              </a:gdLst>
              <a:ahLst/>
              <a:cxnLst>
                <a:cxn ang="0">
                  <a:pos x="T0" y="T1"/>
                </a:cxn>
                <a:cxn ang="0">
                  <a:pos x="T2" y="T3"/>
                </a:cxn>
                <a:cxn ang="0">
                  <a:pos x="T4" y="T5"/>
                </a:cxn>
                <a:cxn ang="0">
                  <a:pos x="T6" y="T7"/>
                </a:cxn>
                <a:cxn ang="0">
                  <a:pos x="T8" y="T9"/>
                </a:cxn>
                <a:cxn ang="0">
                  <a:pos x="T10" y="T11"/>
                </a:cxn>
                <a:cxn ang="0">
                  <a:pos x="T12" y="T13"/>
                </a:cxn>
              </a:cxnLst>
              <a:rect l="0" t="0" r="r" b="b"/>
              <a:pathLst>
                <a:path w="7598" h="211">
                  <a:moveTo>
                    <a:pt x="0" y="203"/>
                  </a:moveTo>
                  <a:lnTo>
                    <a:pt x="186" y="112"/>
                  </a:lnTo>
                  <a:lnTo>
                    <a:pt x="3293" y="112"/>
                  </a:lnTo>
                  <a:lnTo>
                    <a:pt x="3437" y="0"/>
                  </a:lnTo>
                  <a:lnTo>
                    <a:pt x="3524" y="107"/>
                  </a:lnTo>
                  <a:lnTo>
                    <a:pt x="7470" y="107"/>
                  </a:lnTo>
                  <a:lnTo>
                    <a:pt x="7598" y="211"/>
                  </a:lnTo>
                </a:path>
              </a:pathLst>
            </a:custGeom>
            <a:noFill/>
            <a:ln w="8"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2"/>
            <p:cNvSpPr>
              <a:spLocks noChangeArrowheads="1"/>
            </p:cNvSpPr>
            <p:nvPr/>
          </p:nvSpPr>
          <p:spPr bwMode="auto">
            <a:xfrm>
              <a:off x="3148" y="1037"/>
              <a:ext cx="147"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a:solidFill>
                    <a:srgbClr val="000000"/>
                  </a:solidFill>
                  <a:latin typeface="Sans"/>
                </a:rPr>
                <a:t>32</a:t>
              </a:r>
              <a:endParaRPr lang="en-US">
                <a:latin typeface="Arial" pitchFamily="34" charset="0"/>
              </a:endParaRPr>
            </a:p>
          </p:txBody>
        </p:sp>
        <p:sp>
          <p:nvSpPr>
            <p:cNvPr id="16" name="Line 13"/>
            <p:cNvSpPr>
              <a:spLocks noChangeShapeType="1"/>
            </p:cNvSpPr>
            <p:nvPr/>
          </p:nvSpPr>
          <p:spPr bwMode="auto">
            <a:xfrm>
              <a:off x="2490" y="1322"/>
              <a:ext cx="0" cy="199"/>
            </a:xfrm>
            <a:prstGeom prst="line">
              <a:avLst/>
            </a:prstGeom>
            <a:noFill/>
            <a:ln w="12"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4"/>
            <p:cNvSpPr>
              <a:spLocks noChangeShapeType="1"/>
            </p:cNvSpPr>
            <p:nvPr/>
          </p:nvSpPr>
          <p:spPr bwMode="auto">
            <a:xfrm>
              <a:off x="2966" y="1317"/>
              <a:ext cx="0" cy="200"/>
            </a:xfrm>
            <a:prstGeom prst="line">
              <a:avLst/>
            </a:prstGeom>
            <a:noFill/>
            <a:ln w="12"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Rectangle 15"/>
            <p:cNvSpPr>
              <a:spLocks noChangeArrowheads="1"/>
            </p:cNvSpPr>
            <p:nvPr/>
          </p:nvSpPr>
          <p:spPr bwMode="auto">
            <a:xfrm>
              <a:off x="3096" y="1362"/>
              <a:ext cx="139"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400">
                  <a:solidFill>
                    <a:srgbClr val="000000"/>
                  </a:solidFill>
                  <a:latin typeface="Sans"/>
                </a:rPr>
                <a:t>rs1</a:t>
              </a:r>
              <a:endParaRPr lang="en-US">
                <a:latin typeface="Arial" pitchFamily="34" charset="0"/>
              </a:endParaRPr>
            </a:p>
          </p:txBody>
        </p:sp>
        <p:sp>
          <p:nvSpPr>
            <p:cNvPr id="19" name="Line 16"/>
            <p:cNvSpPr>
              <a:spLocks noChangeShapeType="1"/>
            </p:cNvSpPr>
            <p:nvPr/>
          </p:nvSpPr>
          <p:spPr bwMode="auto">
            <a:xfrm>
              <a:off x="3412" y="1326"/>
              <a:ext cx="0" cy="200"/>
            </a:xfrm>
            <a:prstGeom prst="line">
              <a:avLst/>
            </a:prstGeom>
            <a:noFill/>
            <a:ln w="12"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7"/>
            <p:cNvSpPr>
              <a:spLocks/>
            </p:cNvSpPr>
            <p:nvPr/>
          </p:nvSpPr>
          <p:spPr bwMode="auto">
            <a:xfrm>
              <a:off x="2527" y="1540"/>
              <a:ext cx="448" cy="89"/>
            </a:xfrm>
            <a:custGeom>
              <a:avLst/>
              <a:gdLst>
                <a:gd name="T0" fmla="*/ 0 w 1063"/>
                <a:gd name="T1" fmla="*/ 8 h 212"/>
                <a:gd name="T2" fmla="*/ 26 w 1063"/>
                <a:gd name="T3" fmla="*/ 99 h 212"/>
                <a:gd name="T4" fmla="*/ 425 w 1063"/>
                <a:gd name="T5" fmla="*/ 99 h 212"/>
                <a:gd name="T6" fmla="*/ 481 w 1063"/>
                <a:gd name="T7" fmla="*/ 212 h 212"/>
                <a:gd name="T8" fmla="*/ 529 w 1063"/>
                <a:gd name="T9" fmla="*/ 115 h 212"/>
                <a:gd name="T10" fmla="*/ 1006 w 1063"/>
                <a:gd name="T11" fmla="*/ 115 h 212"/>
                <a:gd name="T12" fmla="*/ 1063 w 1063"/>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1063" h="212">
                  <a:moveTo>
                    <a:pt x="0" y="8"/>
                  </a:moveTo>
                  <a:lnTo>
                    <a:pt x="26" y="99"/>
                  </a:lnTo>
                  <a:lnTo>
                    <a:pt x="425" y="99"/>
                  </a:lnTo>
                  <a:lnTo>
                    <a:pt x="481" y="212"/>
                  </a:lnTo>
                  <a:lnTo>
                    <a:pt x="529" y="115"/>
                  </a:lnTo>
                  <a:lnTo>
                    <a:pt x="1006" y="115"/>
                  </a:lnTo>
                  <a:lnTo>
                    <a:pt x="1063" y="0"/>
                  </a:lnTo>
                </a:path>
              </a:pathLst>
            </a:custGeom>
            <a:noFill/>
            <a:ln w="11"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Rectangle 18"/>
            <p:cNvSpPr>
              <a:spLocks noChangeArrowheads="1"/>
            </p:cNvSpPr>
            <p:nvPr/>
          </p:nvSpPr>
          <p:spPr bwMode="auto">
            <a:xfrm>
              <a:off x="2675" y="1663"/>
              <a:ext cx="66"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4</a:t>
              </a:r>
              <a:endParaRPr lang="en-US">
                <a:latin typeface="Arial" pitchFamily="34" charset="0"/>
              </a:endParaRPr>
            </a:p>
          </p:txBody>
        </p:sp>
        <p:sp>
          <p:nvSpPr>
            <p:cNvPr id="22" name="Freeform 19"/>
            <p:cNvSpPr>
              <a:spLocks/>
            </p:cNvSpPr>
            <p:nvPr/>
          </p:nvSpPr>
          <p:spPr bwMode="auto">
            <a:xfrm>
              <a:off x="2992" y="1540"/>
              <a:ext cx="423" cy="89"/>
            </a:xfrm>
            <a:custGeom>
              <a:avLst/>
              <a:gdLst>
                <a:gd name="T0" fmla="*/ 0 w 1004"/>
                <a:gd name="T1" fmla="*/ 8 h 211"/>
                <a:gd name="T2" fmla="*/ 24 w 1004"/>
                <a:gd name="T3" fmla="*/ 99 h 211"/>
                <a:gd name="T4" fmla="*/ 401 w 1004"/>
                <a:gd name="T5" fmla="*/ 99 h 211"/>
                <a:gd name="T6" fmla="*/ 454 w 1004"/>
                <a:gd name="T7" fmla="*/ 211 h 211"/>
                <a:gd name="T8" fmla="*/ 499 w 1004"/>
                <a:gd name="T9" fmla="*/ 114 h 211"/>
                <a:gd name="T10" fmla="*/ 950 w 1004"/>
                <a:gd name="T11" fmla="*/ 114 h 211"/>
                <a:gd name="T12" fmla="*/ 1004 w 1004"/>
                <a:gd name="T13" fmla="*/ 0 h 211"/>
              </a:gdLst>
              <a:ahLst/>
              <a:cxnLst>
                <a:cxn ang="0">
                  <a:pos x="T0" y="T1"/>
                </a:cxn>
                <a:cxn ang="0">
                  <a:pos x="T2" y="T3"/>
                </a:cxn>
                <a:cxn ang="0">
                  <a:pos x="T4" y="T5"/>
                </a:cxn>
                <a:cxn ang="0">
                  <a:pos x="T6" y="T7"/>
                </a:cxn>
                <a:cxn ang="0">
                  <a:pos x="T8" y="T9"/>
                </a:cxn>
                <a:cxn ang="0">
                  <a:pos x="T10" y="T11"/>
                </a:cxn>
                <a:cxn ang="0">
                  <a:pos x="T12" y="T13"/>
                </a:cxn>
              </a:cxnLst>
              <a:rect l="0" t="0" r="r" b="b"/>
              <a:pathLst>
                <a:path w="1004" h="211">
                  <a:moveTo>
                    <a:pt x="0" y="8"/>
                  </a:moveTo>
                  <a:lnTo>
                    <a:pt x="24" y="99"/>
                  </a:lnTo>
                  <a:lnTo>
                    <a:pt x="401" y="99"/>
                  </a:lnTo>
                  <a:lnTo>
                    <a:pt x="454" y="211"/>
                  </a:lnTo>
                  <a:lnTo>
                    <a:pt x="499" y="114"/>
                  </a:lnTo>
                  <a:lnTo>
                    <a:pt x="950" y="114"/>
                  </a:lnTo>
                  <a:lnTo>
                    <a:pt x="1004" y="0"/>
                  </a:lnTo>
                </a:path>
              </a:pathLst>
            </a:custGeom>
            <a:noFill/>
            <a:ln w="11"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Rectangle 20"/>
            <p:cNvSpPr>
              <a:spLocks noChangeArrowheads="1"/>
            </p:cNvSpPr>
            <p:nvPr/>
          </p:nvSpPr>
          <p:spPr bwMode="auto">
            <a:xfrm>
              <a:off x="3132" y="1665"/>
              <a:ext cx="66"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4</a:t>
              </a:r>
              <a:endParaRPr lang="en-US">
                <a:latin typeface="Arial" pitchFamily="34" charset="0"/>
              </a:endParaRPr>
            </a:p>
          </p:txBody>
        </p:sp>
        <p:sp>
          <p:nvSpPr>
            <p:cNvPr id="24" name="Rectangle 21"/>
            <p:cNvSpPr>
              <a:spLocks noChangeArrowheads="1"/>
            </p:cNvSpPr>
            <p:nvPr/>
          </p:nvSpPr>
          <p:spPr bwMode="auto">
            <a:xfrm>
              <a:off x="3533" y="1356"/>
              <a:ext cx="439"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400">
                  <a:solidFill>
                    <a:srgbClr val="000000"/>
                  </a:solidFill>
                  <a:latin typeface="Sans"/>
                </a:rPr>
                <a:t>rs2 / imm</a:t>
              </a:r>
              <a:endParaRPr lang="en-US">
                <a:latin typeface="Arial" pitchFamily="34" charset="0"/>
              </a:endParaRPr>
            </a:p>
          </p:txBody>
        </p:sp>
        <p:sp>
          <p:nvSpPr>
            <p:cNvPr id="25" name="Freeform 22"/>
            <p:cNvSpPr>
              <a:spLocks/>
            </p:cNvSpPr>
            <p:nvPr/>
          </p:nvSpPr>
          <p:spPr bwMode="auto">
            <a:xfrm>
              <a:off x="3438" y="1539"/>
              <a:ext cx="1588" cy="90"/>
            </a:xfrm>
            <a:custGeom>
              <a:avLst/>
              <a:gdLst>
                <a:gd name="T0" fmla="*/ 0 w 3765"/>
                <a:gd name="T1" fmla="*/ 9 h 212"/>
                <a:gd name="T2" fmla="*/ 92 w 3765"/>
                <a:gd name="T3" fmla="*/ 99 h 212"/>
                <a:gd name="T4" fmla="*/ 1616 w 3765"/>
                <a:gd name="T5" fmla="*/ 99 h 212"/>
                <a:gd name="T6" fmla="*/ 1703 w 3765"/>
                <a:gd name="T7" fmla="*/ 212 h 212"/>
                <a:gd name="T8" fmla="*/ 1772 w 3765"/>
                <a:gd name="T9" fmla="*/ 115 h 212"/>
                <a:gd name="T10" fmla="*/ 3563 w 3765"/>
                <a:gd name="T11" fmla="*/ 115 h 212"/>
                <a:gd name="T12" fmla="*/ 3765 w 3765"/>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3765" h="212">
                  <a:moveTo>
                    <a:pt x="0" y="9"/>
                  </a:moveTo>
                  <a:lnTo>
                    <a:pt x="92" y="99"/>
                  </a:lnTo>
                  <a:lnTo>
                    <a:pt x="1616" y="99"/>
                  </a:lnTo>
                  <a:lnTo>
                    <a:pt x="1703" y="212"/>
                  </a:lnTo>
                  <a:lnTo>
                    <a:pt x="1772" y="115"/>
                  </a:lnTo>
                  <a:lnTo>
                    <a:pt x="3563" y="115"/>
                  </a:lnTo>
                  <a:lnTo>
                    <a:pt x="3765" y="0"/>
                  </a:lnTo>
                </a:path>
              </a:pathLst>
            </a:custGeom>
            <a:noFill/>
            <a:ln w="11"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Rectangle 23"/>
            <p:cNvSpPr>
              <a:spLocks noChangeArrowheads="1"/>
            </p:cNvSpPr>
            <p:nvPr/>
          </p:nvSpPr>
          <p:spPr bwMode="auto">
            <a:xfrm>
              <a:off x="4080" y="1652"/>
              <a:ext cx="131"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18</a:t>
              </a:r>
              <a:endParaRPr lang="en-US">
                <a:latin typeface="Arial" pitchFamily="34" charset="0"/>
              </a:endParaRPr>
            </a:p>
          </p:txBody>
        </p:sp>
        <p:sp>
          <p:nvSpPr>
            <p:cNvPr id="27" name="Line 24"/>
            <p:cNvSpPr>
              <a:spLocks noChangeShapeType="1"/>
            </p:cNvSpPr>
            <p:nvPr/>
          </p:nvSpPr>
          <p:spPr bwMode="auto">
            <a:xfrm>
              <a:off x="2498" y="1328"/>
              <a:ext cx="463" cy="196"/>
            </a:xfrm>
            <a:prstGeom prst="line">
              <a:avLst/>
            </a:prstGeom>
            <a:noFill/>
            <a:ln w="12"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25"/>
            <p:cNvSpPr>
              <a:spLocks noChangeShapeType="1"/>
            </p:cNvSpPr>
            <p:nvPr/>
          </p:nvSpPr>
          <p:spPr bwMode="auto">
            <a:xfrm flipH="1">
              <a:off x="2502" y="1315"/>
              <a:ext cx="459" cy="204"/>
            </a:xfrm>
            <a:prstGeom prst="line">
              <a:avLst/>
            </a:prstGeom>
            <a:noFill/>
            <a:ln w="12"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Rectangle 26"/>
            <p:cNvSpPr>
              <a:spLocks noChangeArrowheads="1"/>
            </p:cNvSpPr>
            <p:nvPr/>
          </p:nvSpPr>
          <p:spPr bwMode="auto">
            <a:xfrm>
              <a:off x="1051" y="1300"/>
              <a:ext cx="381"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700">
                  <a:solidFill>
                    <a:srgbClr val="000000"/>
                  </a:solidFill>
                  <a:latin typeface="Sans"/>
                </a:rPr>
                <a:t>cmp</a:t>
              </a:r>
              <a:endParaRPr lang="en-US">
                <a:latin typeface="Arial" pitchFamily="34" charset="0"/>
              </a:endParaRPr>
            </a:p>
          </p:txBody>
        </p:sp>
        <p:sp>
          <p:nvSpPr>
            <p:cNvPr id="30" name="Rectangle 27"/>
            <p:cNvSpPr>
              <a:spLocks noChangeArrowheads="1"/>
            </p:cNvSpPr>
            <p:nvPr/>
          </p:nvSpPr>
          <p:spPr bwMode="auto">
            <a:xfrm>
              <a:off x="1813" y="2288"/>
              <a:ext cx="3216" cy="201"/>
            </a:xfrm>
            <a:prstGeom prst="rect">
              <a:avLst/>
            </a:prstGeom>
            <a:solidFill>
              <a:srgbClr val="FFE6D5"/>
            </a:solidFill>
            <a:ln w="11"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Rectangle 28"/>
            <p:cNvSpPr>
              <a:spLocks noChangeArrowheads="1"/>
            </p:cNvSpPr>
            <p:nvPr/>
          </p:nvSpPr>
          <p:spPr bwMode="auto">
            <a:xfrm>
              <a:off x="1918" y="2324"/>
              <a:ext cx="328"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dirty="0">
                  <a:solidFill>
                    <a:srgbClr val="000000"/>
                  </a:solidFill>
                  <a:latin typeface="Sans"/>
                </a:rPr>
                <a:t>01001</a:t>
              </a:r>
              <a:endParaRPr lang="en-US" dirty="0">
                <a:latin typeface="Arial" pitchFamily="34" charset="0"/>
              </a:endParaRPr>
            </a:p>
          </p:txBody>
        </p:sp>
        <p:sp>
          <p:nvSpPr>
            <p:cNvPr id="116736" name="Line 29"/>
            <p:cNvSpPr>
              <a:spLocks noChangeShapeType="1"/>
            </p:cNvSpPr>
            <p:nvPr/>
          </p:nvSpPr>
          <p:spPr bwMode="auto">
            <a:xfrm>
              <a:off x="2379" y="2293"/>
              <a:ext cx="0" cy="200"/>
            </a:xfrm>
            <a:prstGeom prst="line">
              <a:avLst/>
            </a:prstGeom>
            <a:noFill/>
            <a:ln w="12"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737" name="Freeform 30"/>
            <p:cNvSpPr>
              <a:spLocks/>
            </p:cNvSpPr>
            <p:nvPr/>
          </p:nvSpPr>
          <p:spPr bwMode="auto">
            <a:xfrm>
              <a:off x="1826" y="2515"/>
              <a:ext cx="522" cy="89"/>
            </a:xfrm>
            <a:custGeom>
              <a:avLst/>
              <a:gdLst>
                <a:gd name="T0" fmla="*/ 0 w 1236"/>
                <a:gd name="T1" fmla="*/ 8 h 211"/>
                <a:gd name="T2" fmla="*/ 30 w 1236"/>
                <a:gd name="T3" fmla="*/ 99 h 211"/>
                <a:gd name="T4" fmla="*/ 494 w 1236"/>
                <a:gd name="T5" fmla="*/ 99 h 211"/>
                <a:gd name="T6" fmla="*/ 559 w 1236"/>
                <a:gd name="T7" fmla="*/ 211 h 211"/>
                <a:gd name="T8" fmla="*/ 615 w 1236"/>
                <a:gd name="T9" fmla="*/ 115 h 211"/>
                <a:gd name="T10" fmla="*/ 1169 w 1236"/>
                <a:gd name="T11" fmla="*/ 115 h 211"/>
                <a:gd name="T12" fmla="*/ 1236 w 1236"/>
                <a:gd name="T13" fmla="*/ 0 h 211"/>
              </a:gdLst>
              <a:ahLst/>
              <a:cxnLst>
                <a:cxn ang="0">
                  <a:pos x="T0" y="T1"/>
                </a:cxn>
                <a:cxn ang="0">
                  <a:pos x="T2" y="T3"/>
                </a:cxn>
                <a:cxn ang="0">
                  <a:pos x="T4" y="T5"/>
                </a:cxn>
                <a:cxn ang="0">
                  <a:pos x="T6" y="T7"/>
                </a:cxn>
                <a:cxn ang="0">
                  <a:pos x="T8" y="T9"/>
                </a:cxn>
                <a:cxn ang="0">
                  <a:pos x="T10" y="T11"/>
                </a:cxn>
                <a:cxn ang="0">
                  <a:pos x="T12" y="T13"/>
                </a:cxn>
              </a:cxnLst>
              <a:rect l="0" t="0" r="r" b="b"/>
              <a:pathLst>
                <a:path w="1236" h="211">
                  <a:moveTo>
                    <a:pt x="0" y="8"/>
                  </a:moveTo>
                  <a:lnTo>
                    <a:pt x="30" y="99"/>
                  </a:lnTo>
                  <a:lnTo>
                    <a:pt x="494" y="99"/>
                  </a:lnTo>
                  <a:lnTo>
                    <a:pt x="559" y="211"/>
                  </a:lnTo>
                  <a:lnTo>
                    <a:pt x="615" y="115"/>
                  </a:lnTo>
                  <a:lnTo>
                    <a:pt x="1169" y="115"/>
                  </a:lnTo>
                  <a:lnTo>
                    <a:pt x="1236" y="0"/>
                  </a:lnTo>
                </a:path>
              </a:pathLst>
            </a:custGeom>
            <a:noFill/>
            <a:ln w="12"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738" name="Rectangle 31"/>
            <p:cNvSpPr>
              <a:spLocks noChangeArrowheads="1"/>
            </p:cNvSpPr>
            <p:nvPr/>
          </p:nvSpPr>
          <p:spPr bwMode="auto">
            <a:xfrm>
              <a:off x="1999" y="2628"/>
              <a:ext cx="74"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a:solidFill>
                    <a:srgbClr val="000000"/>
                  </a:solidFill>
                  <a:latin typeface="Sans"/>
                </a:rPr>
                <a:t>5</a:t>
              </a:r>
              <a:endParaRPr lang="en-US">
                <a:latin typeface="Arial" pitchFamily="34" charset="0"/>
              </a:endParaRPr>
            </a:p>
          </p:txBody>
        </p:sp>
        <p:sp>
          <p:nvSpPr>
            <p:cNvPr id="116739" name="Freeform 32"/>
            <p:cNvSpPr>
              <a:spLocks/>
            </p:cNvSpPr>
            <p:nvPr/>
          </p:nvSpPr>
          <p:spPr bwMode="auto">
            <a:xfrm>
              <a:off x="1808" y="2163"/>
              <a:ext cx="3203" cy="90"/>
            </a:xfrm>
            <a:custGeom>
              <a:avLst/>
              <a:gdLst>
                <a:gd name="T0" fmla="*/ 0 w 7597"/>
                <a:gd name="T1" fmla="*/ 204 h 212"/>
                <a:gd name="T2" fmla="*/ 186 w 7597"/>
                <a:gd name="T3" fmla="*/ 113 h 212"/>
                <a:gd name="T4" fmla="*/ 3293 w 7597"/>
                <a:gd name="T5" fmla="*/ 113 h 212"/>
                <a:gd name="T6" fmla="*/ 3437 w 7597"/>
                <a:gd name="T7" fmla="*/ 0 h 212"/>
                <a:gd name="T8" fmla="*/ 3524 w 7597"/>
                <a:gd name="T9" fmla="*/ 107 h 212"/>
                <a:gd name="T10" fmla="*/ 7470 w 7597"/>
                <a:gd name="T11" fmla="*/ 107 h 212"/>
                <a:gd name="T12" fmla="*/ 7597 w 7597"/>
                <a:gd name="T13" fmla="*/ 212 h 212"/>
              </a:gdLst>
              <a:ahLst/>
              <a:cxnLst>
                <a:cxn ang="0">
                  <a:pos x="T0" y="T1"/>
                </a:cxn>
                <a:cxn ang="0">
                  <a:pos x="T2" y="T3"/>
                </a:cxn>
                <a:cxn ang="0">
                  <a:pos x="T4" y="T5"/>
                </a:cxn>
                <a:cxn ang="0">
                  <a:pos x="T6" y="T7"/>
                </a:cxn>
                <a:cxn ang="0">
                  <a:pos x="T8" y="T9"/>
                </a:cxn>
                <a:cxn ang="0">
                  <a:pos x="T10" y="T11"/>
                </a:cxn>
                <a:cxn ang="0">
                  <a:pos x="T12" y="T13"/>
                </a:cxn>
              </a:cxnLst>
              <a:rect l="0" t="0" r="r" b="b"/>
              <a:pathLst>
                <a:path w="7597" h="212">
                  <a:moveTo>
                    <a:pt x="0" y="204"/>
                  </a:moveTo>
                  <a:lnTo>
                    <a:pt x="186" y="113"/>
                  </a:lnTo>
                  <a:lnTo>
                    <a:pt x="3293" y="113"/>
                  </a:lnTo>
                  <a:lnTo>
                    <a:pt x="3437" y="0"/>
                  </a:lnTo>
                  <a:lnTo>
                    <a:pt x="3524" y="107"/>
                  </a:lnTo>
                  <a:lnTo>
                    <a:pt x="7470" y="107"/>
                  </a:lnTo>
                  <a:lnTo>
                    <a:pt x="7597" y="212"/>
                  </a:lnTo>
                </a:path>
              </a:pathLst>
            </a:custGeom>
            <a:noFill/>
            <a:ln w="8"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740" name="Rectangle 33"/>
            <p:cNvSpPr>
              <a:spLocks noChangeArrowheads="1"/>
            </p:cNvSpPr>
            <p:nvPr/>
          </p:nvSpPr>
          <p:spPr bwMode="auto">
            <a:xfrm>
              <a:off x="3148" y="2007"/>
              <a:ext cx="147"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a:solidFill>
                    <a:srgbClr val="000000"/>
                  </a:solidFill>
                  <a:latin typeface="Sans"/>
                </a:rPr>
                <a:t>32</a:t>
              </a:r>
              <a:endParaRPr lang="en-US">
                <a:latin typeface="Arial" pitchFamily="34" charset="0"/>
              </a:endParaRPr>
            </a:p>
          </p:txBody>
        </p:sp>
        <p:sp>
          <p:nvSpPr>
            <p:cNvPr id="116743" name="Line 34"/>
            <p:cNvSpPr>
              <a:spLocks noChangeShapeType="1"/>
            </p:cNvSpPr>
            <p:nvPr/>
          </p:nvSpPr>
          <p:spPr bwMode="auto">
            <a:xfrm>
              <a:off x="2490" y="2291"/>
              <a:ext cx="0" cy="200"/>
            </a:xfrm>
            <a:prstGeom prst="line">
              <a:avLst/>
            </a:prstGeom>
            <a:noFill/>
            <a:ln w="12"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744" name="Rectangle 35"/>
            <p:cNvSpPr>
              <a:spLocks noChangeArrowheads="1"/>
            </p:cNvSpPr>
            <p:nvPr/>
          </p:nvSpPr>
          <p:spPr bwMode="auto">
            <a:xfrm>
              <a:off x="2647" y="2342"/>
              <a:ext cx="97"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400">
                  <a:solidFill>
                    <a:srgbClr val="000000"/>
                  </a:solidFill>
                  <a:latin typeface="Sans"/>
                </a:rPr>
                <a:t>rd</a:t>
              </a:r>
              <a:endParaRPr lang="en-US">
                <a:latin typeface="Arial" pitchFamily="34" charset="0"/>
              </a:endParaRPr>
            </a:p>
          </p:txBody>
        </p:sp>
        <p:sp>
          <p:nvSpPr>
            <p:cNvPr id="116745" name="Line 36"/>
            <p:cNvSpPr>
              <a:spLocks noChangeShapeType="1"/>
            </p:cNvSpPr>
            <p:nvPr/>
          </p:nvSpPr>
          <p:spPr bwMode="auto">
            <a:xfrm>
              <a:off x="2965" y="2287"/>
              <a:ext cx="0" cy="199"/>
            </a:xfrm>
            <a:prstGeom prst="line">
              <a:avLst/>
            </a:prstGeom>
            <a:noFill/>
            <a:ln w="12"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746" name="Line 37"/>
            <p:cNvSpPr>
              <a:spLocks noChangeShapeType="1"/>
            </p:cNvSpPr>
            <p:nvPr/>
          </p:nvSpPr>
          <p:spPr bwMode="auto">
            <a:xfrm>
              <a:off x="3412" y="2295"/>
              <a:ext cx="0" cy="200"/>
            </a:xfrm>
            <a:prstGeom prst="line">
              <a:avLst/>
            </a:prstGeom>
            <a:noFill/>
            <a:ln w="12"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747" name="Freeform 38"/>
            <p:cNvSpPr>
              <a:spLocks/>
            </p:cNvSpPr>
            <p:nvPr/>
          </p:nvSpPr>
          <p:spPr bwMode="auto">
            <a:xfrm>
              <a:off x="2526" y="2509"/>
              <a:ext cx="449" cy="89"/>
            </a:xfrm>
            <a:custGeom>
              <a:avLst/>
              <a:gdLst>
                <a:gd name="T0" fmla="*/ 0 w 1064"/>
                <a:gd name="T1" fmla="*/ 8 h 211"/>
                <a:gd name="T2" fmla="*/ 26 w 1064"/>
                <a:gd name="T3" fmla="*/ 99 h 211"/>
                <a:gd name="T4" fmla="*/ 426 w 1064"/>
                <a:gd name="T5" fmla="*/ 99 h 211"/>
                <a:gd name="T6" fmla="*/ 482 w 1064"/>
                <a:gd name="T7" fmla="*/ 211 h 211"/>
                <a:gd name="T8" fmla="*/ 530 w 1064"/>
                <a:gd name="T9" fmla="*/ 115 h 211"/>
                <a:gd name="T10" fmla="*/ 1007 w 1064"/>
                <a:gd name="T11" fmla="*/ 115 h 211"/>
                <a:gd name="T12" fmla="*/ 1064 w 1064"/>
                <a:gd name="T13" fmla="*/ 0 h 211"/>
              </a:gdLst>
              <a:ahLst/>
              <a:cxnLst>
                <a:cxn ang="0">
                  <a:pos x="T0" y="T1"/>
                </a:cxn>
                <a:cxn ang="0">
                  <a:pos x="T2" y="T3"/>
                </a:cxn>
                <a:cxn ang="0">
                  <a:pos x="T4" y="T5"/>
                </a:cxn>
                <a:cxn ang="0">
                  <a:pos x="T6" y="T7"/>
                </a:cxn>
                <a:cxn ang="0">
                  <a:pos x="T8" y="T9"/>
                </a:cxn>
                <a:cxn ang="0">
                  <a:pos x="T10" y="T11"/>
                </a:cxn>
                <a:cxn ang="0">
                  <a:pos x="T12" y="T13"/>
                </a:cxn>
              </a:cxnLst>
              <a:rect l="0" t="0" r="r" b="b"/>
              <a:pathLst>
                <a:path w="1064" h="211">
                  <a:moveTo>
                    <a:pt x="0" y="8"/>
                  </a:moveTo>
                  <a:lnTo>
                    <a:pt x="26" y="99"/>
                  </a:lnTo>
                  <a:lnTo>
                    <a:pt x="426" y="99"/>
                  </a:lnTo>
                  <a:lnTo>
                    <a:pt x="482" y="211"/>
                  </a:lnTo>
                  <a:lnTo>
                    <a:pt x="530" y="115"/>
                  </a:lnTo>
                  <a:lnTo>
                    <a:pt x="1007" y="115"/>
                  </a:lnTo>
                  <a:lnTo>
                    <a:pt x="1064" y="0"/>
                  </a:lnTo>
                </a:path>
              </a:pathLst>
            </a:custGeom>
            <a:noFill/>
            <a:ln w="11"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748" name="Rectangle 39"/>
            <p:cNvSpPr>
              <a:spLocks noChangeArrowheads="1"/>
            </p:cNvSpPr>
            <p:nvPr/>
          </p:nvSpPr>
          <p:spPr bwMode="auto">
            <a:xfrm>
              <a:off x="2675" y="2632"/>
              <a:ext cx="66"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4</a:t>
              </a:r>
              <a:endParaRPr lang="en-US">
                <a:latin typeface="Arial" pitchFamily="34" charset="0"/>
              </a:endParaRPr>
            </a:p>
          </p:txBody>
        </p:sp>
        <p:sp>
          <p:nvSpPr>
            <p:cNvPr id="116749" name="Freeform 40"/>
            <p:cNvSpPr>
              <a:spLocks/>
            </p:cNvSpPr>
            <p:nvPr/>
          </p:nvSpPr>
          <p:spPr bwMode="auto">
            <a:xfrm>
              <a:off x="2992" y="2509"/>
              <a:ext cx="423" cy="89"/>
            </a:xfrm>
            <a:custGeom>
              <a:avLst/>
              <a:gdLst>
                <a:gd name="T0" fmla="*/ 0 w 1004"/>
                <a:gd name="T1" fmla="*/ 9 h 212"/>
                <a:gd name="T2" fmla="*/ 25 w 1004"/>
                <a:gd name="T3" fmla="*/ 99 h 212"/>
                <a:gd name="T4" fmla="*/ 402 w 1004"/>
                <a:gd name="T5" fmla="*/ 99 h 212"/>
                <a:gd name="T6" fmla="*/ 454 w 1004"/>
                <a:gd name="T7" fmla="*/ 212 h 212"/>
                <a:gd name="T8" fmla="*/ 500 w 1004"/>
                <a:gd name="T9" fmla="*/ 115 h 212"/>
                <a:gd name="T10" fmla="*/ 950 w 1004"/>
                <a:gd name="T11" fmla="*/ 115 h 212"/>
                <a:gd name="T12" fmla="*/ 1004 w 1004"/>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1004" h="212">
                  <a:moveTo>
                    <a:pt x="0" y="9"/>
                  </a:moveTo>
                  <a:lnTo>
                    <a:pt x="25" y="99"/>
                  </a:lnTo>
                  <a:lnTo>
                    <a:pt x="402" y="99"/>
                  </a:lnTo>
                  <a:lnTo>
                    <a:pt x="454" y="212"/>
                  </a:lnTo>
                  <a:lnTo>
                    <a:pt x="500" y="115"/>
                  </a:lnTo>
                  <a:lnTo>
                    <a:pt x="950" y="115"/>
                  </a:lnTo>
                  <a:lnTo>
                    <a:pt x="1004" y="0"/>
                  </a:lnTo>
                </a:path>
              </a:pathLst>
            </a:custGeom>
            <a:noFill/>
            <a:ln w="11"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750" name="Rectangle 41"/>
            <p:cNvSpPr>
              <a:spLocks noChangeArrowheads="1"/>
            </p:cNvSpPr>
            <p:nvPr/>
          </p:nvSpPr>
          <p:spPr bwMode="auto">
            <a:xfrm>
              <a:off x="3132" y="2635"/>
              <a:ext cx="66"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4</a:t>
              </a:r>
              <a:endParaRPr lang="en-US">
                <a:latin typeface="Arial" pitchFamily="34" charset="0"/>
              </a:endParaRPr>
            </a:p>
          </p:txBody>
        </p:sp>
        <p:sp>
          <p:nvSpPr>
            <p:cNvPr id="116751" name="Rectangle 42"/>
            <p:cNvSpPr>
              <a:spLocks noChangeArrowheads="1"/>
            </p:cNvSpPr>
            <p:nvPr/>
          </p:nvSpPr>
          <p:spPr bwMode="auto">
            <a:xfrm>
              <a:off x="3533" y="2325"/>
              <a:ext cx="439"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400">
                  <a:solidFill>
                    <a:srgbClr val="000000"/>
                  </a:solidFill>
                  <a:latin typeface="Sans"/>
                </a:rPr>
                <a:t>rs2 / imm</a:t>
              </a:r>
              <a:endParaRPr lang="en-US">
                <a:latin typeface="Arial" pitchFamily="34" charset="0"/>
              </a:endParaRPr>
            </a:p>
          </p:txBody>
        </p:sp>
        <p:sp>
          <p:nvSpPr>
            <p:cNvPr id="116752" name="Freeform 43"/>
            <p:cNvSpPr>
              <a:spLocks/>
            </p:cNvSpPr>
            <p:nvPr/>
          </p:nvSpPr>
          <p:spPr bwMode="auto">
            <a:xfrm>
              <a:off x="3438" y="2509"/>
              <a:ext cx="1588" cy="89"/>
            </a:xfrm>
            <a:custGeom>
              <a:avLst/>
              <a:gdLst>
                <a:gd name="T0" fmla="*/ 0 w 3766"/>
                <a:gd name="T1" fmla="*/ 8 h 212"/>
                <a:gd name="T2" fmla="*/ 93 w 3766"/>
                <a:gd name="T3" fmla="*/ 99 h 212"/>
                <a:gd name="T4" fmla="*/ 1616 w 3766"/>
                <a:gd name="T5" fmla="*/ 99 h 212"/>
                <a:gd name="T6" fmla="*/ 1704 w 3766"/>
                <a:gd name="T7" fmla="*/ 212 h 212"/>
                <a:gd name="T8" fmla="*/ 1773 w 3766"/>
                <a:gd name="T9" fmla="*/ 115 h 212"/>
                <a:gd name="T10" fmla="*/ 3564 w 3766"/>
                <a:gd name="T11" fmla="*/ 115 h 212"/>
                <a:gd name="T12" fmla="*/ 3766 w 3766"/>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3766" h="212">
                  <a:moveTo>
                    <a:pt x="0" y="8"/>
                  </a:moveTo>
                  <a:lnTo>
                    <a:pt x="93" y="99"/>
                  </a:lnTo>
                  <a:lnTo>
                    <a:pt x="1616" y="99"/>
                  </a:lnTo>
                  <a:lnTo>
                    <a:pt x="1704" y="212"/>
                  </a:lnTo>
                  <a:lnTo>
                    <a:pt x="1773" y="115"/>
                  </a:lnTo>
                  <a:lnTo>
                    <a:pt x="3564" y="115"/>
                  </a:lnTo>
                  <a:lnTo>
                    <a:pt x="3766" y="0"/>
                  </a:lnTo>
                </a:path>
              </a:pathLst>
            </a:custGeom>
            <a:noFill/>
            <a:ln w="11"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753" name="Rectangle 44"/>
            <p:cNvSpPr>
              <a:spLocks noChangeArrowheads="1"/>
            </p:cNvSpPr>
            <p:nvPr/>
          </p:nvSpPr>
          <p:spPr bwMode="auto">
            <a:xfrm>
              <a:off x="4080" y="2622"/>
              <a:ext cx="131"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18</a:t>
              </a:r>
              <a:endParaRPr lang="en-US">
                <a:latin typeface="Arial" pitchFamily="34" charset="0"/>
              </a:endParaRPr>
            </a:p>
          </p:txBody>
        </p:sp>
        <p:sp>
          <p:nvSpPr>
            <p:cNvPr id="116754" name="Rectangle 45"/>
            <p:cNvSpPr>
              <a:spLocks noChangeArrowheads="1"/>
            </p:cNvSpPr>
            <p:nvPr/>
          </p:nvSpPr>
          <p:spPr bwMode="auto">
            <a:xfrm>
              <a:off x="1067" y="2295"/>
              <a:ext cx="388"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700">
                  <a:solidFill>
                    <a:srgbClr val="000000"/>
                  </a:solidFill>
                  <a:latin typeface="Sans"/>
                </a:rPr>
                <a:t>mov</a:t>
              </a:r>
              <a:endParaRPr lang="en-US">
                <a:latin typeface="Arial" pitchFamily="34" charset="0"/>
              </a:endParaRPr>
            </a:p>
          </p:txBody>
        </p:sp>
        <p:sp>
          <p:nvSpPr>
            <p:cNvPr id="116755" name="Line 46"/>
            <p:cNvSpPr>
              <a:spLocks noChangeShapeType="1"/>
            </p:cNvSpPr>
            <p:nvPr/>
          </p:nvSpPr>
          <p:spPr bwMode="auto">
            <a:xfrm>
              <a:off x="2958" y="2293"/>
              <a:ext cx="463" cy="195"/>
            </a:xfrm>
            <a:prstGeom prst="line">
              <a:avLst/>
            </a:prstGeom>
            <a:noFill/>
            <a:ln w="12"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756" name="Line 47"/>
            <p:cNvSpPr>
              <a:spLocks noChangeShapeType="1"/>
            </p:cNvSpPr>
            <p:nvPr/>
          </p:nvSpPr>
          <p:spPr bwMode="auto">
            <a:xfrm flipH="1">
              <a:off x="2969" y="2297"/>
              <a:ext cx="450" cy="200"/>
            </a:xfrm>
            <a:prstGeom prst="line">
              <a:avLst/>
            </a:prstGeom>
            <a:noFill/>
            <a:ln w="12"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757" name="Rectangle 48"/>
            <p:cNvSpPr>
              <a:spLocks noChangeArrowheads="1"/>
            </p:cNvSpPr>
            <p:nvPr/>
          </p:nvSpPr>
          <p:spPr bwMode="auto">
            <a:xfrm>
              <a:off x="960" y="1955"/>
              <a:ext cx="4267" cy="847"/>
            </a:xfrm>
            <a:prstGeom prst="rect">
              <a:avLst/>
            </a:prstGeom>
            <a:noFill/>
            <a:ln w="8"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758" name="Rectangle 49"/>
            <p:cNvSpPr>
              <a:spLocks noChangeArrowheads="1"/>
            </p:cNvSpPr>
            <p:nvPr/>
          </p:nvSpPr>
          <p:spPr bwMode="auto">
            <a:xfrm>
              <a:off x="1847" y="3242"/>
              <a:ext cx="3216" cy="201"/>
            </a:xfrm>
            <a:prstGeom prst="rect">
              <a:avLst/>
            </a:prstGeom>
            <a:solidFill>
              <a:srgbClr val="FFE6D5"/>
            </a:solidFill>
            <a:ln w="11"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759" name="Rectangle 50"/>
            <p:cNvSpPr>
              <a:spLocks noChangeArrowheads="1"/>
            </p:cNvSpPr>
            <p:nvPr/>
          </p:nvSpPr>
          <p:spPr bwMode="auto">
            <a:xfrm>
              <a:off x="1952" y="3278"/>
              <a:ext cx="328"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01000</a:t>
              </a:r>
              <a:endParaRPr lang="en-US">
                <a:latin typeface="Arial" pitchFamily="34" charset="0"/>
              </a:endParaRPr>
            </a:p>
          </p:txBody>
        </p:sp>
        <p:sp>
          <p:nvSpPr>
            <p:cNvPr id="116760" name="Line 51"/>
            <p:cNvSpPr>
              <a:spLocks noChangeShapeType="1"/>
            </p:cNvSpPr>
            <p:nvPr/>
          </p:nvSpPr>
          <p:spPr bwMode="auto">
            <a:xfrm>
              <a:off x="2413" y="3247"/>
              <a:ext cx="0" cy="200"/>
            </a:xfrm>
            <a:prstGeom prst="line">
              <a:avLst/>
            </a:prstGeom>
            <a:noFill/>
            <a:ln w="12"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761" name="Freeform 52"/>
            <p:cNvSpPr>
              <a:spLocks/>
            </p:cNvSpPr>
            <p:nvPr/>
          </p:nvSpPr>
          <p:spPr bwMode="auto">
            <a:xfrm>
              <a:off x="1860" y="3469"/>
              <a:ext cx="521" cy="89"/>
            </a:xfrm>
            <a:custGeom>
              <a:avLst/>
              <a:gdLst>
                <a:gd name="T0" fmla="*/ 0 w 1236"/>
                <a:gd name="T1" fmla="*/ 8 h 212"/>
                <a:gd name="T2" fmla="*/ 30 w 1236"/>
                <a:gd name="T3" fmla="*/ 99 h 212"/>
                <a:gd name="T4" fmla="*/ 494 w 1236"/>
                <a:gd name="T5" fmla="*/ 99 h 212"/>
                <a:gd name="T6" fmla="*/ 559 w 1236"/>
                <a:gd name="T7" fmla="*/ 212 h 212"/>
                <a:gd name="T8" fmla="*/ 615 w 1236"/>
                <a:gd name="T9" fmla="*/ 115 h 212"/>
                <a:gd name="T10" fmla="*/ 1169 w 1236"/>
                <a:gd name="T11" fmla="*/ 115 h 212"/>
                <a:gd name="T12" fmla="*/ 1236 w 1236"/>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1236" h="212">
                  <a:moveTo>
                    <a:pt x="0" y="8"/>
                  </a:moveTo>
                  <a:lnTo>
                    <a:pt x="30" y="99"/>
                  </a:lnTo>
                  <a:lnTo>
                    <a:pt x="494" y="99"/>
                  </a:lnTo>
                  <a:lnTo>
                    <a:pt x="559" y="212"/>
                  </a:lnTo>
                  <a:lnTo>
                    <a:pt x="615" y="115"/>
                  </a:lnTo>
                  <a:lnTo>
                    <a:pt x="1169" y="115"/>
                  </a:lnTo>
                  <a:lnTo>
                    <a:pt x="1236" y="0"/>
                  </a:lnTo>
                </a:path>
              </a:pathLst>
            </a:custGeom>
            <a:noFill/>
            <a:ln w="12"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762" name="Rectangle 53"/>
            <p:cNvSpPr>
              <a:spLocks noChangeArrowheads="1"/>
            </p:cNvSpPr>
            <p:nvPr/>
          </p:nvSpPr>
          <p:spPr bwMode="auto">
            <a:xfrm>
              <a:off x="2033" y="3581"/>
              <a:ext cx="74"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a:solidFill>
                    <a:srgbClr val="000000"/>
                  </a:solidFill>
                  <a:latin typeface="Sans"/>
                </a:rPr>
                <a:t>5</a:t>
              </a:r>
              <a:endParaRPr lang="en-US">
                <a:latin typeface="Arial" pitchFamily="34" charset="0"/>
              </a:endParaRPr>
            </a:p>
          </p:txBody>
        </p:sp>
        <p:sp>
          <p:nvSpPr>
            <p:cNvPr id="116763" name="Freeform 54"/>
            <p:cNvSpPr>
              <a:spLocks/>
            </p:cNvSpPr>
            <p:nvPr/>
          </p:nvSpPr>
          <p:spPr bwMode="auto">
            <a:xfrm>
              <a:off x="1842" y="3117"/>
              <a:ext cx="3203" cy="89"/>
            </a:xfrm>
            <a:custGeom>
              <a:avLst/>
              <a:gdLst>
                <a:gd name="T0" fmla="*/ 0 w 7597"/>
                <a:gd name="T1" fmla="*/ 203 h 211"/>
                <a:gd name="T2" fmla="*/ 186 w 7597"/>
                <a:gd name="T3" fmla="*/ 112 h 211"/>
                <a:gd name="T4" fmla="*/ 3293 w 7597"/>
                <a:gd name="T5" fmla="*/ 112 h 211"/>
                <a:gd name="T6" fmla="*/ 3437 w 7597"/>
                <a:gd name="T7" fmla="*/ 0 h 211"/>
                <a:gd name="T8" fmla="*/ 3524 w 7597"/>
                <a:gd name="T9" fmla="*/ 107 h 211"/>
                <a:gd name="T10" fmla="*/ 7470 w 7597"/>
                <a:gd name="T11" fmla="*/ 107 h 211"/>
                <a:gd name="T12" fmla="*/ 7597 w 7597"/>
                <a:gd name="T13" fmla="*/ 211 h 211"/>
              </a:gdLst>
              <a:ahLst/>
              <a:cxnLst>
                <a:cxn ang="0">
                  <a:pos x="T0" y="T1"/>
                </a:cxn>
                <a:cxn ang="0">
                  <a:pos x="T2" y="T3"/>
                </a:cxn>
                <a:cxn ang="0">
                  <a:pos x="T4" y="T5"/>
                </a:cxn>
                <a:cxn ang="0">
                  <a:pos x="T6" y="T7"/>
                </a:cxn>
                <a:cxn ang="0">
                  <a:pos x="T8" y="T9"/>
                </a:cxn>
                <a:cxn ang="0">
                  <a:pos x="T10" y="T11"/>
                </a:cxn>
                <a:cxn ang="0">
                  <a:pos x="T12" y="T13"/>
                </a:cxn>
              </a:cxnLst>
              <a:rect l="0" t="0" r="r" b="b"/>
              <a:pathLst>
                <a:path w="7597" h="211">
                  <a:moveTo>
                    <a:pt x="0" y="203"/>
                  </a:moveTo>
                  <a:lnTo>
                    <a:pt x="186" y="112"/>
                  </a:lnTo>
                  <a:lnTo>
                    <a:pt x="3293" y="112"/>
                  </a:lnTo>
                  <a:lnTo>
                    <a:pt x="3437" y="0"/>
                  </a:lnTo>
                  <a:lnTo>
                    <a:pt x="3524" y="107"/>
                  </a:lnTo>
                  <a:lnTo>
                    <a:pt x="7470" y="107"/>
                  </a:lnTo>
                  <a:lnTo>
                    <a:pt x="7597" y="211"/>
                  </a:lnTo>
                </a:path>
              </a:pathLst>
            </a:custGeom>
            <a:noFill/>
            <a:ln w="8"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764" name="Rectangle 55"/>
            <p:cNvSpPr>
              <a:spLocks noChangeArrowheads="1"/>
            </p:cNvSpPr>
            <p:nvPr/>
          </p:nvSpPr>
          <p:spPr bwMode="auto">
            <a:xfrm>
              <a:off x="3182" y="2960"/>
              <a:ext cx="147"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a:solidFill>
                    <a:srgbClr val="000000"/>
                  </a:solidFill>
                  <a:latin typeface="Sans"/>
                </a:rPr>
                <a:t>32</a:t>
              </a:r>
              <a:endParaRPr lang="en-US">
                <a:latin typeface="Arial" pitchFamily="34" charset="0"/>
              </a:endParaRPr>
            </a:p>
          </p:txBody>
        </p:sp>
        <p:sp>
          <p:nvSpPr>
            <p:cNvPr id="116765" name="Line 56"/>
            <p:cNvSpPr>
              <a:spLocks noChangeShapeType="1"/>
            </p:cNvSpPr>
            <p:nvPr/>
          </p:nvSpPr>
          <p:spPr bwMode="auto">
            <a:xfrm>
              <a:off x="2523" y="3245"/>
              <a:ext cx="0" cy="200"/>
            </a:xfrm>
            <a:prstGeom prst="line">
              <a:avLst/>
            </a:prstGeom>
            <a:noFill/>
            <a:ln w="12"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766" name="Line 57"/>
            <p:cNvSpPr>
              <a:spLocks noChangeShapeType="1"/>
            </p:cNvSpPr>
            <p:nvPr/>
          </p:nvSpPr>
          <p:spPr bwMode="auto">
            <a:xfrm>
              <a:off x="2999" y="3241"/>
              <a:ext cx="0" cy="199"/>
            </a:xfrm>
            <a:prstGeom prst="line">
              <a:avLst/>
            </a:prstGeom>
            <a:noFill/>
            <a:ln w="12"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767" name="Line 58"/>
            <p:cNvSpPr>
              <a:spLocks noChangeShapeType="1"/>
            </p:cNvSpPr>
            <p:nvPr/>
          </p:nvSpPr>
          <p:spPr bwMode="auto">
            <a:xfrm>
              <a:off x="3445" y="3249"/>
              <a:ext cx="0" cy="200"/>
            </a:xfrm>
            <a:prstGeom prst="line">
              <a:avLst/>
            </a:prstGeom>
            <a:noFill/>
            <a:ln w="12"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768" name="Freeform 59"/>
            <p:cNvSpPr>
              <a:spLocks/>
            </p:cNvSpPr>
            <p:nvPr/>
          </p:nvSpPr>
          <p:spPr bwMode="auto">
            <a:xfrm>
              <a:off x="2560" y="3463"/>
              <a:ext cx="449" cy="89"/>
            </a:xfrm>
            <a:custGeom>
              <a:avLst/>
              <a:gdLst>
                <a:gd name="T0" fmla="*/ 0 w 1064"/>
                <a:gd name="T1" fmla="*/ 8 h 212"/>
                <a:gd name="T2" fmla="*/ 26 w 1064"/>
                <a:gd name="T3" fmla="*/ 99 h 212"/>
                <a:gd name="T4" fmla="*/ 426 w 1064"/>
                <a:gd name="T5" fmla="*/ 99 h 212"/>
                <a:gd name="T6" fmla="*/ 482 w 1064"/>
                <a:gd name="T7" fmla="*/ 212 h 212"/>
                <a:gd name="T8" fmla="*/ 530 w 1064"/>
                <a:gd name="T9" fmla="*/ 115 h 212"/>
                <a:gd name="T10" fmla="*/ 1007 w 1064"/>
                <a:gd name="T11" fmla="*/ 115 h 212"/>
                <a:gd name="T12" fmla="*/ 1064 w 1064"/>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1064" h="212">
                  <a:moveTo>
                    <a:pt x="0" y="8"/>
                  </a:moveTo>
                  <a:lnTo>
                    <a:pt x="26" y="99"/>
                  </a:lnTo>
                  <a:lnTo>
                    <a:pt x="426" y="99"/>
                  </a:lnTo>
                  <a:lnTo>
                    <a:pt x="482" y="212"/>
                  </a:lnTo>
                  <a:lnTo>
                    <a:pt x="530" y="115"/>
                  </a:lnTo>
                  <a:lnTo>
                    <a:pt x="1007" y="115"/>
                  </a:lnTo>
                  <a:lnTo>
                    <a:pt x="1064" y="0"/>
                  </a:lnTo>
                </a:path>
              </a:pathLst>
            </a:custGeom>
            <a:noFill/>
            <a:ln w="11"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769" name="Rectangle 60"/>
            <p:cNvSpPr>
              <a:spLocks noChangeArrowheads="1"/>
            </p:cNvSpPr>
            <p:nvPr/>
          </p:nvSpPr>
          <p:spPr bwMode="auto">
            <a:xfrm>
              <a:off x="2709" y="3586"/>
              <a:ext cx="66"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4</a:t>
              </a:r>
              <a:endParaRPr lang="en-US">
                <a:latin typeface="Arial" pitchFamily="34" charset="0"/>
              </a:endParaRPr>
            </a:p>
          </p:txBody>
        </p:sp>
        <p:sp>
          <p:nvSpPr>
            <p:cNvPr id="116770" name="Freeform 61"/>
            <p:cNvSpPr>
              <a:spLocks/>
            </p:cNvSpPr>
            <p:nvPr/>
          </p:nvSpPr>
          <p:spPr bwMode="auto">
            <a:xfrm>
              <a:off x="3026" y="3463"/>
              <a:ext cx="423" cy="89"/>
            </a:xfrm>
            <a:custGeom>
              <a:avLst/>
              <a:gdLst>
                <a:gd name="T0" fmla="*/ 0 w 1004"/>
                <a:gd name="T1" fmla="*/ 8 h 211"/>
                <a:gd name="T2" fmla="*/ 25 w 1004"/>
                <a:gd name="T3" fmla="*/ 99 h 211"/>
                <a:gd name="T4" fmla="*/ 402 w 1004"/>
                <a:gd name="T5" fmla="*/ 99 h 211"/>
                <a:gd name="T6" fmla="*/ 455 w 1004"/>
                <a:gd name="T7" fmla="*/ 211 h 211"/>
                <a:gd name="T8" fmla="*/ 500 w 1004"/>
                <a:gd name="T9" fmla="*/ 114 h 211"/>
                <a:gd name="T10" fmla="*/ 951 w 1004"/>
                <a:gd name="T11" fmla="*/ 114 h 211"/>
                <a:gd name="T12" fmla="*/ 1004 w 1004"/>
                <a:gd name="T13" fmla="*/ 0 h 211"/>
              </a:gdLst>
              <a:ahLst/>
              <a:cxnLst>
                <a:cxn ang="0">
                  <a:pos x="T0" y="T1"/>
                </a:cxn>
                <a:cxn ang="0">
                  <a:pos x="T2" y="T3"/>
                </a:cxn>
                <a:cxn ang="0">
                  <a:pos x="T4" y="T5"/>
                </a:cxn>
                <a:cxn ang="0">
                  <a:pos x="T6" y="T7"/>
                </a:cxn>
                <a:cxn ang="0">
                  <a:pos x="T8" y="T9"/>
                </a:cxn>
                <a:cxn ang="0">
                  <a:pos x="T10" y="T11"/>
                </a:cxn>
                <a:cxn ang="0">
                  <a:pos x="T12" y="T13"/>
                </a:cxn>
              </a:cxnLst>
              <a:rect l="0" t="0" r="r" b="b"/>
              <a:pathLst>
                <a:path w="1004" h="211">
                  <a:moveTo>
                    <a:pt x="0" y="8"/>
                  </a:moveTo>
                  <a:lnTo>
                    <a:pt x="25" y="99"/>
                  </a:lnTo>
                  <a:lnTo>
                    <a:pt x="402" y="99"/>
                  </a:lnTo>
                  <a:lnTo>
                    <a:pt x="455" y="211"/>
                  </a:lnTo>
                  <a:lnTo>
                    <a:pt x="500" y="114"/>
                  </a:lnTo>
                  <a:lnTo>
                    <a:pt x="951" y="114"/>
                  </a:lnTo>
                  <a:lnTo>
                    <a:pt x="1004" y="0"/>
                  </a:lnTo>
                </a:path>
              </a:pathLst>
            </a:custGeom>
            <a:noFill/>
            <a:ln w="11"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771" name="Rectangle 62"/>
            <p:cNvSpPr>
              <a:spLocks noChangeArrowheads="1"/>
            </p:cNvSpPr>
            <p:nvPr/>
          </p:nvSpPr>
          <p:spPr bwMode="auto">
            <a:xfrm>
              <a:off x="3166" y="3588"/>
              <a:ext cx="66"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4</a:t>
              </a:r>
              <a:endParaRPr lang="en-US">
                <a:latin typeface="Arial" pitchFamily="34" charset="0"/>
              </a:endParaRPr>
            </a:p>
          </p:txBody>
        </p:sp>
        <p:sp>
          <p:nvSpPr>
            <p:cNvPr id="116772" name="Rectangle 63"/>
            <p:cNvSpPr>
              <a:spLocks noChangeArrowheads="1"/>
            </p:cNvSpPr>
            <p:nvPr/>
          </p:nvSpPr>
          <p:spPr bwMode="auto">
            <a:xfrm>
              <a:off x="3567" y="3279"/>
              <a:ext cx="414"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400">
                  <a:solidFill>
                    <a:srgbClr val="000000"/>
                  </a:solidFill>
                  <a:latin typeface="Sans"/>
                </a:rPr>
                <a:t>rs2/ imm</a:t>
              </a:r>
              <a:endParaRPr lang="en-US">
                <a:latin typeface="Arial" pitchFamily="34" charset="0"/>
              </a:endParaRPr>
            </a:p>
          </p:txBody>
        </p:sp>
        <p:sp>
          <p:nvSpPr>
            <p:cNvPr id="116773" name="Freeform 64"/>
            <p:cNvSpPr>
              <a:spLocks/>
            </p:cNvSpPr>
            <p:nvPr/>
          </p:nvSpPr>
          <p:spPr bwMode="auto">
            <a:xfrm>
              <a:off x="3472" y="3462"/>
              <a:ext cx="1587" cy="90"/>
            </a:xfrm>
            <a:custGeom>
              <a:avLst/>
              <a:gdLst>
                <a:gd name="T0" fmla="*/ 0 w 3766"/>
                <a:gd name="T1" fmla="*/ 9 h 212"/>
                <a:gd name="T2" fmla="*/ 93 w 3766"/>
                <a:gd name="T3" fmla="*/ 99 h 212"/>
                <a:gd name="T4" fmla="*/ 1617 w 3766"/>
                <a:gd name="T5" fmla="*/ 99 h 212"/>
                <a:gd name="T6" fmla="*/ 1704 w 3766"/>
                <a:gd name="T7" fmla="*/ 212 h 212"/>
                <a:gd name="T8" fmla="*/ 1773 w 3766"/>
                <a:gd name="T9" fmla="*/ 115 h 212"/>
                <a:gd name="T10" fmla="*/ 3564 w 3766"/>
                <a:gd name="T11" fmla="*/ 115 h 212"/>
                <a:gd name="T12" fmla="*/ 3766 w 3766"/>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3766" h="212">
                  <a:moveTo>
                    <a:pt x="0" y="9"/>
                  </a:moveTo>
                  <a:lnTo>
                    <a:pt x="93" y="99"/>
                  </a:lnTo>
                  <a:lnTo>
                    <a:pt x="1617" y="99"/>
                  </a:lnTo>
                  <a:lnTo>
                    <a:pt x="1704" y="212"/>
                  </a:lnTo>
                  <a:lnTo>
                    <a:pt x="1773" y="115"/>
                  </a:lnTo>
                  <a:lnTo>
                    <a:pt x="3564" y="115"/>
                  </a:lnTo>
                  <a:lnTo>
                    <a:pt x="3766" y="0"/>
                  </a:lnTo>
                </a:path>
              </a:pathLst>
            </a:custGeom>
            <a:noFill/>
            <a:ln w="11"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774" name="Rectangle 65"/>
            <p:cNvSpPr>
              <a:spLocks noChangeArrowheads="1"/>
            </p:cNvSpPr>
            <p:nvPr/>
          </p:nvSpPr>
          <p:spPr bwMode="auto">
            <a:xfrm>
              <a:off x="4113" y="3575"/>
              <a:ext cx="131"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18</a:t>
              </a:r>
              <a:endParaRPr lang="en-US">
                <a:latin typeface="Arial" pitchFamily="34" charset="0"/>
              </a:endParaRPr>
            </a:p>
          </p:txBody>
        </p:sp>
        <p:sp>
          <p:nvSpPr>
            <p:cNvPr id="116775" name="Rectangle 66"/>
            <p:cNvSpPr>
              <a:spLocks noChangeArrowheads="1"/>
            </p:cNvSpPr>
            <p:nvPr/>
          </p:nvSpPr>
          <p:spPr bwMode="auto">
            <a:xfrm>
              <a:off x="1101" y="3249"/>
              <a:ext cx="302"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700">
                  <a:solidFill>
                    <a:srgbClr val="000000"/>
                  </a:solidFill>
                  <a:latin typeface="Sans"/>
                </a:rPr>
                <a:t>not</a:t>
              </a:r>
              <a:endParaRPr lang="en-US">
                <a:latin typeface="Arial" pitchFamily="34" charset="0"/>
              </a:endParaRPr>
            </a:p>
          </p:txBody>
        </p:sp>
        <p:sp>
          <p:nvSpPr>
            <p:cNvPr id="116776" name="Line 67"/>
            <p:cNvSpPr>
              <a:spLocks noChangeShapeType="1"/>
            </p:cNvSpPr>
            <p:nvPr/>
          </p:nvSpPr>
          <p:spPr bwMode="auto">
            <a:xfrm>
              <a:off x="2992" y="3246"/>
              <a:ext cx="463" cy="196"/>
            </a:xfrm>
            <a:prstGeom prst="line">
              <a:avLst/>
            </a:prstGeom>
            <a:noFill/>
            <a:ln w="12"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777" name="Line 68"/>
            <p:cNvSpPr>
              <a:spLocks noChangeShapeType="1"/>
            </p:cNvSpPr>
            <p:nvPr/>
          </p:nvSpPr>
          <p:spPr bwMode="auto">
            <a:xfrm flipH="1">
              <a:off x="3003" y="3251"/>
              <a:ext cx="450" cy="199"/>
            </a:xfrm>
            <a:prstGeom prst="line">
              <a:avLst/>
            </a:prstGeom>
            <a:noFill/>
            <a:ln w="12"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778" name="Rectangle 69"/>
            <p:cNvSpPr>
              <a:spLocks noChangeArrowheads="1"/>
            </p:cNvSpPr>
            <p:nvPr/>
          </p:nvSpPr>
          <p:spPr bwMode="auto">
            <a:xfrm>
              <a:off x="960" y="2946"/>
              <a:ext cx="4267" cy="848"/>
            </a:xfrm>
            <a:prstGeom prst="rect">
              <a:avLst/>
            </a:prstGeom>
            <a:noFill/>
            <a:ln w="8"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779" name="Rectangle 70"/>
            <p:cNvSpPr>
              <a:spLocks noChangeArrowheads="1"/>
            </p:cNvSpPr>
            <p:nvPr/>
          </p:nvSpPr>
          <p:spPr bwMode="auto">
            <a:xfrm>
              <a:off x="2415" y="1350"/>
              <a:ext cx="40"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000" dirty="0">
                  <a:solidFill>
                    <a:srgbClr val="000000"/>
                  </a:solidFill>
                  <a:latin typeface="Sans"/>
                </a:rPr>
                <a:t>I</a:t>
              </a:r>
              <a:endParaRPr lang="en-US" dirty="0">
                <a:latin typeface="Arial" pitchFamily="34" charset="0"/>
              </a:endParaRPr>
            </a:p>
          </p:txBody>
        </p:sp>
        <p:sp>
          <p:nvSpPr>
            <p:cNvPr id="116780" name="Rectangle 71"/>
            <p:cNvSpPr>
              <a:spLocks noChangeArrowheads="1"/>
            </p:cNvSpPr>
            <p:nvPr/>
          </p:nvSpPr>
          <p:spPr bwMode="auto">
            <a:xfrm>
              <a:off x="2408" y="2312"/>
              <a:ext cx="40"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000">
                  <a:solidFill>
                    <a:srgbClr val="000000"/>
                  </a:solidFill>
                  <a:latin typeface="Sans"/>
                </a:rPr>
                <a:t>I</a:t>
              </a:r>
              <a:endParaRPr lang="en-US">
                <a:latin typeface="Arial" pitchFamily="34" charset="0"/>
              </a:endParaRPr>
            </a:p>
          </p:txBody>
        </p:sp>
        <p:sp>
          <p:nvSpPr>
            <p:cNvPr id="116781" name="Rectangle 72"/>
            <p:cNvSpPr>
              <a:spLocks noChangeArrowheads="1"/>
            </p:cNvSpPr>
            <p:nvPr/>
          </p:nvSpPr>
          <p:spPr bwMode="auto">
            <a:xfrm>
              <a:off x="2438" y="3267"/>
              <a:ext cx="40"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000">
                  <a:solidFill>
                    <a:srgbClr val="000000"/>
                  </a:solidFill>
                  <a:latin typeface="Sans"/>
                </a:rPr>
                <a:t>I</a:t>
              </a:r>
              <a:endParaRPr lang="en-US">
                <a:latin typeface="Arial" pitchFamily="34" charset="0"/>
              </a:endParaRPr>
            </a:p>
          </p:txBody>
        </p:sp>
        <p:sp>
          <p:nvSpPr>
            <p:cNvPr id="116782" name="Rectangle 73"/>
            <p:cNvSpPr>
              <a:spLocks noChangeArrowheads="1"/>
            </p:cNvSpPr>
            <p:nvPr/>
          </p:nvSpPr>
          <p:spPr bwMode="auto">
            <a:xfrm>
              <a:off x="2681" y="3291"/>
              <a:ext cx="97"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400">
                  <a:solidFill>
                    <a:srgbClr val="000000"/>
                  </a:solidFill>
                  <a:latin typeface="Sans"/>
                </a:rPr>
                <a:t>rd</a:t>
              </a:r>
              <a:endParaRPr lang="en-US">
                <a:latin typeface="Arial" pitchFamily="34" charset="0"/>
              </a:endParaRPr>
            </a:p>
          </p:txBody>
        </p:sp>
        <p:sp>
          <p:nvSpPr>
            <p:cNvPr id="116783" name="Freeform 74"/>
            <p:cNvSpPr>
              <a:spLocks/>
            </p:cNvSpPr>
            <p:nvPr/>
          </p:nvSpPr>
          <p:spPr bwMode="auto">
            <a:xfrm>
              <a:off x="2346" y="1535"/>
              <a:ext cx="170" cy="89"/>
            </a:xfrm>
            <a:custGeom>
              <a:avLst/>
              <a:gdLst>
                <a:gd name="T0" fmla="*/ 0 w 403"/>
                <a:gd name="T1" fmla="*/ 8 h 212"/>
                <a:gd name="T2" fmla="*/ 10 w 403"/>
                <a:gd name="T3" fmla="*/ 99 h 212"/>
                <a:gd name="T4" fmla="*/ 133 w 403"/>
                <a:gd name="T5" fmla="*/ 85 h 212"/>
                <a:gd name="T6" fmla="*/ 211 w 403"/>
                <a:gd name="T7" fmla="*/ 212 h 212"/>
                <a:gd name="T8" fmla="*/ 286 w 403"/>
                <a:gd name="T9" fmla="*/ 115 h 212"/>
                <a:gd name="T10" fmla="*/ 381 w 403"/>
                <a:gd name="T11" fmla="*/ 115 h 212"/>
                <a:gd name="T12" fmla="*/ 403 w 403"/>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403" h="212">
                  <a:moveTo>
                    <a:pt x="0" y="8"/>
                  </a:moveTo>
                  <a:lnTo>
                    <a:pt x="10" y="99"/>
                  </a:lnTo>
                  <a:lnTo>
                    <a:pt x="133" y="85"/>
                  </a:lnTo>
                  <a:lnTo>
                    <a:pt x="211" y="212"/>
                  </a:lnTo>
                  <a:lnTo>
                    <a:pt x="286" y="115"/>
                  </a:lnTo>
                  <a:lnTo>
                    <a:pt x="381" y="115"/>
                  </a:lnTo>
                  <a:lnTo>
                    <a:pt x="403" y="0"/>
                  </a:lnTo>
                </a:path>
              </a:pathLst>
            </a:custGeom>
            <a:noFill/>
            <a:ln w="12"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784" name="Rectangle 75"/>
            <p:cNvSpPr>
              <a:spLocks noChangeArrowheads="1"/>
            </p:cNvSpPr>
            <p:nvPr/>
          </p:nvSpPr>
          <p:spPr bwMode="auto">
            <a:xfrm>
              <a:off x="2396" y="1653"/>
              <a:ext cx="70" cy="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700" dirty="0">
                  <a:solidFill>
                    <a:srgbClr val="000000"/>
                  </a:solidFill>
                  <a:latin typeface="Sans"/>
                </a:rPr>
                <a:t>1</a:t>
              </a:r>
              <a:endParaRPr lang="en-US" dirty="0">
                <a:latin typeface="Arial" pitchFamily="34" charset="0"/>
              </a:endParaRPr>
            </a:p>
          </p:txBody>
        </p:sp>
        <p:sp>
          <p:nvSpPr>
            <p:cNvPr id="116785" name="Freeform 76"/>
            <p:cNvSpPr>
              <a:spLocks/>
            </p:cNvSpPr>
            <p:nvPr/>
          </p:nvSpPr>
          <p:spPr bwMode="auto">
            <a:xfrm>
              <a:off x="2348" y="2512"/>
              <a:ext cx="169" cy="89"/>
            </a:xfrm>
            <a:custGeom>
              <a:avLst/>
              <a:gdLst>
                <a:gd name="T0" fmla="*/ 0 w 403"/>
                <a:gd name="T1" fmla="*/ 9 h 212"/>
                <a:gd name="T2" fmla="*/ 10 w 403"/>
                <a:gd name="T3" fmla="*/ 99 h 212"/>
                <a:gd name="T4" fmla="*/ 132 w 403"/>
                <a:gd name="T5" fmla="*/ 85 h 212"/>
                <a:gd name="T6" fmla="*/ 211 w 403"/>
                <a:gd name="T7" fmla="*/ 212 h 212"/>
                <a:gd name="T8" fmla="*/ 286 w 403"/>
                <a:gd name="T9" fmla="*/ 115 h 212"/>
                <a:gd name="T10" fmla="*/ 381 w 403"/>
                <a:gd name="T11" fmla="*/ 115 h 212"/>
                <a:gd name="T12" fmla="*/ 403 w 403"/>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403" h="212">
                  <a:moveTo>
                    <a:pt x="0" y="9"/>
                  </a:moveTo>
                  <a:lnTo>
                    <a:pt x="10" y="99"/>
                  </a:lnTo>
                  <a:lnTo>
                    <a:pt x="132" y="85"/>
                  </a:lnTo>
                  <a:lnTo>
                    <a:pt x="211" y="212"/>
                  </a:lnTo>
                  <a:lnTo>
                    <a:pt x="286" y="115"/>
                  </a:lnTo>
                  <a:lnTo>
                    <a:pt x="381" y="115"/>
                  </a:lnTo>
                  <a:lnTo>
                    <a:pt x="403" y="0"/>
                  </a:lnTo>
                </a:path>
              </a:pathLst>
            </a:custGeom>
            <a:noFill/>
            <a:ln w="12"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786" name="Rectangle 77"/>
            <p:cNvSpPr>
              <a:spLocks noChangeArrowheads="1"/>
            </p:cNvSpPr>
            <p:nvPr/>
          </p:nvSpPr>
          <p:spPr bwMode="auto">
            <a:xfrm>
              <a:off x="2398" y="2630"/>
              <a:ext cx="70" cy="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700">
                  <a:solidFill>
                    <a:srgbClr val="000000"/>
                  </a:solidFill>
                  <a:latin typeface="Sans"/>
                </a:rPr>
                <a:t>1</a:t>
              </a:r>
              <a:endParaRPr lang="en-US">
                <a:latin typeface="Arial" pitchFamily="34" charset="0"/>
              </a:endParaRPr>
            </a:p>
          </p:txBody>
        </p:sp>
        <p:sp>
          <p:nvSpPr>
            <p:cNvPr id="116787" name="Freeform 78"/>
            <p:cNvSpPr>
              <a:spLocks/>
            </p:cNvSpPr>
            <p:nvPr/>
          </p:nvSpPr>
          <p:spPr bwMode="auto">
            <a:xfrm>
              <a:off x="2383" y="3462"/>
              <a:ext cx="170" cy="89"/>
            </a:xfrm>
            <a:custGeom>
              <a:avLst/>
              <a:gdLst>
                <a:gd name="T0" fmla="*/ 0 w 403"/>
                <a:gd name="T1" fmla="*/ 8 h 211"/>
                <a:gd name="T2" fmla="*/ 10 w 403"/>
                <a:gd name="T3" fmla="*/ 99 h 211"/>
                <a:gd name="T4" fmla="*/ 133 w 403"/>
                <a:gd name="T5" fmla="*/ 84 h 211"/>
                <a:gd name="T6" fmla="*/ 211 w 403"/>
                <a:gd name="T7" fmla="*/ 211 h 211"/>
                <a:gd name="T8" fmla="*/ 286 w 403"/>
                <a:gd name="T9" fmla="*/ 114 h 211"/>
                <a:gd name="T10" fmla="*/ 382 w 403"/>
                <a:gd name="T11" fmla="*/ 114 h 211"/>
                <a:gd name="T12" fmla="*/ 403 w 403"/>
                <a:gd name="T13" fmla="*/ 0 h 211"/>
              </a:gdLst>
              <a:ahLst/>
              <a:cxnLst>
                <a:cxn ang="0">
                  <a:pos x="T0" y="T1"/>
                </a:cxn>
                <a:cxn ang="0">
                  <a:pos x="T2" y="T3"/>
                </a:cxn>
                <a:cxn ang="0">
                  <a:pos x="T4" y="T5"/>
                </a:cxn>
                <a:cxn ang="0">
                  <a:pos x="T6" y="T7"/>
                </a:cxn>
                <a:cxn ang="0">
                  <a:pos x="T8" y="T9"/>
                </a:cxn>
                <a:cxn ang="0">
                  <a:pos x="T10" y="T11"/>
                </a:cxn>
                <a:cxn ang="0">
                  <a:pos x="T12" y="T13"/>
                </a:cxn>
              </a:cxnLst>
              <a:rect l="0" t="0" r="r" b="b"/>
              <a:pathLst>
                <a:path w="403" h="211">
                  <a:moveTo>
                    <a:pt x="0" y="8"/>
                  </a:moveTo>
                  <a:lnTo>
                    <a:pt x="10" y="99"/>
                  </a:lnTo>
                  <a:lnTo>
                    <a:pt x="133" y="84"/>
                  </a:lnTo>
                  <a:lnTo>
                    <a:pt x="211" y="211"/>
                  </a:lnTo>
                  <a:lnTo>
                    <a:pt x="286" y="114"/>
                  </a:lnTo>
                  <a:lnTo>
                    <a:pt x="382" y="114"/>
                  </a:lnTo>
                  <a:lnTo>
                    <a:pt x="403" y="0"/>
                  </a:lnTo>
                </a:path>
              </a:pathLst>
            </a:custGeom>
            <a:noFill/>
            <a:ln w="12"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788" name="Rectangle 79"/>
            <p:cNvSpPr>
              <a:spLocks noChangeArrowheads="1"/>
            </p:cNvSpPr>
            <p:nvPr/>
          </p:nvSpPr>
          <p:spPr bwMode="auto">
            <a:xfrm>
              <a:off x="2434" y="3579"/>
              <a:ext cx="70" cy="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700">
                  <a:solidFill>
                    <a:srgbClr val="000000"/>
                  </a:solidFill>
                  <a:latin typeface="Sans"/>
                </a:rPr>
                <a:t>1</a:t>
              </a:r>
              <a:endParaRPr lang="en-US">
                <a:latin typeface="Arial" pitchFamily="34" charset="0"/>
              </a:endParaRPr>
            </a:p>
          </p:txBody>
        </p:sp>
      </p:grpSp>
      <p:pic>
        <p:nvPicPr>
          <p:cNvPr id="82"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name="page91">
    <p:spTree>
      <p:nvGrpSpPr>
        <p:cNvPr id="1" name=""/>
        <p:cNvGrpSpPr/>
        <p:nvPr/>
      </p:nvGrpSpPr>
      <p:grpSpPr>
        <a:xfrm>
          <a:off x="0" y="0"/>
          <a:ext cx="0" cy="0"/>
          <a:chOff x="0" y="0"/>
          <a:chExt cx="0" cy="0"/>
        </a:xfrm>
      </p:grpSpPr>
      <p:sp>
        <p:nvSpPr>
          <p:cNvPr id="5" name="Slide Number Placeholder 1"/>
          <p:cNvSpPr>
            <a:spLocks noGrp="1"/>
          </p:cNvSpPr>
          <p:nvPr>
            <p:ph type="sldNum" sz="quarter" idx="12"/>
          </p:nvPr>
        </p:nvSpPr>
        <p:spPr>
          <a:xfrm>
            <a:off x="10067279" y="6356351"/>
            <a:ext cx="561975" cy="365125"/>
          </a:xfrm>
        </p:spPr>
        <p:txBody>
          <a:bodyPr/>
          <a:lstStyle/>
          <a:p>
            <a:pPr>
              <a:defRPr/>
            </a:pPr>
            <a:fld id="{507A2734-6327-4207-8534-69BF23659C9F}" type="slidenum">
              <a:rPr/>
              <a:pPr>
                <a:defRPr/>
              </a:pPr>
              <a:t>92</a:t>
            </a:fld>
            <a:endParaRPr/>
          </a:p>
        </p:txBody>
      </p:sp>
      <p:sp>
        <p:nvSpPr>
          <p:cNvPr id="2" name="Title 1"/>
          <p:cNvSpPr txBox="1">
            <a:spLocks noGrp="1"/>
          </p:cNvSpPr>
          <p:nvPr>
            <p:ph type="title" idx="4294967295"/>
          </p:nvPr>
        </p:nvSpPr>
        <p:spPr>
          <a:xfrm>
            <a:off x="1752600" y="206376"/>
            <a:ext cx="868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Load and Store Instructions</a:t>
            </a:r>
          </a:p>
        </p:txBody>
      </p:sp>
      <p:sp>
        <p:nvSpPr>
          <p:cNvPr id="117765" name="Text Placeholder 2"/>
          <p:cNvSpPr txBox="1">
            <a:spLocks noGrp="1"/>
          </p:cNvSpPr>
          <p:nvPr>
            <p:ph type="body" idx="4294967295"/>
          </p:nvPr>
        </p:nvSpPr>
        <p:spPr bwMode="auto">
          <a:xfrm>
            <a:off x="1828800" y="1762126"/>
            <a:ext cx="8610600" cy="17827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lnSpcReduction="10000"/>
          </a:bodyPr>
          <a:lstStyle>
            <a:lvl1pPr marL="431800" indent="-323850">
              <a:defRPr sz="3200">
                <a:solidFill>
                  <a:srgbClr val="000000"/>
                </a:solidFill>
                <a:latin typeface="Calibri" pitchFamily="34" charset="0"/>
              </a:defRPr>
            </a:lvl1pPr>
            <a:lvl2pPr>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dirty="0">
                <a:solidFill>
                  <a:srgbClr val="008000"/>
                </a:solidFill>
                <a:ea typeface="Microsoft YaHei"/>
              </a:rPr>
              <a:t>ld </a:t>
            </a:r>
            <a:r>
              <a:rPr lang="en-US" dirty="0" err="1">
                <a:solidFill>
                  <a:srgbClr val="008000"/>
                </a:solidFill>
                <a:ea typeface="Microsoft YaHei"/>
              </a:rPr>
              <a:t>rd</a:t>
            </a:r>
            <a:r>
              <a:rPr lang="en-US" dirty="0">
                <a:solidFill>
                  <a:srgbClr val="008000"/>
                </a:solidFill>
                <a:ea typeface="Microsoft YaHei"/>
              </a:rPr>
              <a:t>, </a:t>
            </a:r>
            <a:r>
              <a:rPr lang="en-US" dirty="0" err="1">
                <a:solidFill>
                  <a:srgbClr val="008000"/>
                </a:solidFill>
                <a:ea typeface="Microsoft YaHei"/>
              </a:rPr>
              <a:t>imm</a:t>
            </a:r>
            <a:r>
              <a:rPr lang="en-US" dirty="0">
                <a:solidFill>
                  <a:srgbClr val="008000"/>
                </a:solidFill>
                <a:ea typeface="Microsoft YaHei"/>
              </a:rPr>
              <a:t>[rs1]</a:t>
            </a:r>
          </a:p>
          <a:p>
            <a:pPr>
              <a:spcBef>
                <a:spcPct val="0"/>
              </a:spcBef>
              <a:spcAft>
                <a:spcPts val="1413"/>
              </a:spcAft>
            </a:pPr>
            <a:r>
              <a:rPr lang="en-US" dirty="0">
                <a:solidFill>
                  <a:srgbClr val="008000"/>
                </a:solidFill>
                <a:ea typeface="Microsoft YaHei"/>
              </a:rPr>
              <a:t>rs1 </a:t>
            </a:r>
            <a:r>
              <a:rPr lang="en-US" dirty="0">
                <a:ea typeface="Microsoft YaHei"/>
              </a:rPr>
              <a:t>→ base register</a:t>
            </a:r>
          </a:p>
          <a:p>
            <a:pPr>
              <a:spcBef>
                <a:spcPct val="0"/>
              </a:spcBef>
              <a:spcAft>
                <a:spcPts val="1413"/>
              </a:spcAft>
            </a:pPr>
            <a:r>
              <a:rPr lang="en-US" dirty="0">
                <a:ea typeface="Microsoft YaHei"/>
              </a:rPr>
              <a:t>Use the </a:t>
            </a:r>
            <a:r>
              <a:rPr lang="en-US" dirty="0">
                <a:solidFill>
                  <a:srgbClr val="0000FF"/>
                </a:solidFill>
                <a:ea typeface="Microsoft YaHei"/>
              </a:rPr>
              <a:t>immediate</a:t>
            </a:r>
            <a:r>
              <a:rPr lang="en-US" dirty="0">
                <a:ea typeface="Microsoft YaHei"/>
              </a:rPr>
              <a:t> format.</a:t>
            </a:r>
          </a:p>
        </p:txBody>
      </p:sp>
      <p:grpSp>
        <p:nvGrpSpPr>
          <p:cNvPr id="117839" name="Group 117838"/>
          <p:cNvGrpSpPr/>
          <p:nvPr/>
        </p:nvGrpSpPr>
        <p:grpSpPr>
          <a:xfrm>
            <a:off x="2514601" y="3973881"/>
            <a:ext cx="6958013" cy="1258888"/>
            <a:chOff x="1770063" y="2978150"/>
            <a:chExt cx="6958013" cy="1258888"/>
          </a:xfrm>
        </p:grpSpPr>
        <p:sp>
          <p:nvSpPr>
            <p:cNvPr id="117789" name="Rectangle 56"/>
            <p:cNvSpPr>
              <a:spLocks noChangeArrowheads="1"/>
            </p:cNvSpPr>
            <p:nvPr/>
          </p:nvSpPr>
          <p:spPr bwMode="auto">
            <a:xfrm>
              <a:off x="1770063" y="2978150"/>
              <a:ext cx="6958013" cy="1258888"/>
            </a:xfrm>
            <a:prstGeom prst="rect">
              <a:avLst/>
            </a:prstGeom>
            <a:noFill/>
            <a:ln w="7"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790" name="Rectangle 57"/>
            <p:cNvSpPr>
              <a:spLocks noChangeArrowheads="1"/>
            </p:cNvSpPr>
            <p:nvPr/>
          </p:nvSpPr>
          <p:spPr bwMode="auto">
            <a:xfrm>
              <a:off x="3711575" y="3471863"/>
              <a:ext cx="4725988" cy="296863"/>
            </a:xfrm>
            <a:prstGeom prst="rect">
              <a:avLst/>
            </a:prstGeom>
            <a:solidFill>
              <a:srgbClr val="FFE6D5"/>
            </a:solidFill>
            <a:ln w="1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791" name="Rectangle 58"/>
            <p:cNvSpPr>
              <a:spLocks noChangeArrowheads="1"/>
            </p:cNvSpPr>
            <p:nvPr/>
          </p:nvSpPr>
          <p:spPr bwMode="auto">
            <a:xfrm>
              <a:off x="3865563" y="3524250"/>
              <a:ext cx="48891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dirty="0">
                  <a:solidFill>
                    <a:srgbClr val="000000"/>
                  </a:solidFill>
                  <a:latin typeface="Sans"/>
                </a:rPr>
                <a:t>01110</a:t>
              </a:r>
              <a:endParaRPr lang="en-US" dirty="0">
                <a:latin typeface="Arial" pitchFamily="34" charset="0"/>
              </a:endParaRPr>
            </a:p>
          </p:txBody>
        </p:sp>
        <p:sp>
          <p:nvSpPr>
            <p:cNvPr id="117792" name="Line 59"/>
            <p:cNvSpPr>
              <a:spLocks noChangeShapeType="1"/>
            </p:cNvSpPr>
            <p:nvPr/>
          </p:nvSpPr>
          <p:spPr bwMode="auto">
            <a:xfrm>
              <a:off x="4543425" y="3479800"/>
              <a:ext cx="0" cy="295275"/>
            </a:xfrm>
            <a:prstGeom prst="line">
              <a:avLst/>
            </a:prstGeom>
            <a:noFill/>
            <a:ln w="11"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793" name="Freeform 60"/>
            <p:cNvSpPr>
              <a:spLocks/>
            </p:cNvSpPr>
            <p:nvPr/>
          </p:nvSpPr>
          <p:spPr bwMode="auto">
            <a:xfrm>
              <a:off x="3732213" y="3806825"/>
              <a:ext cx="765175" cy="131763"/>
            </a:xfrm>
            <a:custGeom>
              <a:avLst/>
              <a:gdLst>
                <a:gd name="T0" fmla="*/ 0 w 1235"/>
                <a:gd name="T1" fmla="*/ 8 h 211"/>
                <a:gd name="T2" fmla="*/ 30 w 1235"/>
                <a:gd name="T3" fmla="*/ 99 h 211"/>
                <a:gd name="T4" fmla="*/ 494 w 1235"/>
                <a:gd name="T5" fmla="*/ 99 h 211"/>
                <a:gd name="T6" fmla="*/ 559 w 1235"/>
                <a:gd name="T7" fmla="*/ 211 h 211"/>
                <a:gd name="T8" fmla="*/ 614 w 1235"/>
                <a:gd name="T9" fmla="*/ 115 h 211"/>
                <a:gd name="T10" fmla="*/ 1169 w 1235"/>
                <a:gd name="T11" fmla="*/ 115 h 211"/>
                <a:gd name="T12" fmla="*/ 1235 w 1235"/>
                <a:gd name="T13" fmla="*/ 0 h 211"/>
              </a:gdLst>
              <a:ahLst/>
              <a:cxnLst>
                <a:cxn ang="0">
                  <a:pos x="T0" y="T1"/>
                </a:cxn>
                <a:cxn ang="0">
                  <a:pos x="T2" y="T3"/>
                </a:cxn>
                <a:cxn ang="0">
                  <a:pos x="T4" y="T5"/>
                </a:cxn>
                <a:cxn ang="0">
                  <a:pos x="T6" y="T7"/>
                </a:cxn>
                <a:cxn ang="0">
                  <a:pos x="T8" y="T9"/>
                </a:cxn>
                <a:cxn ang="0">
                  <a:pos x="T10" y="T11"/>
                </a:cxn>
                <a:cxn ang="0">
                  <a:pos x="T12" y="T13"/>
                </a:cxn>
              </a:cxnLst>
              <a:rect l="0" t="0" r="r" b="b"/>
              <a:pathLst>
                <a:path w="1235" h="211">
                  <a:moveTo>
                    <a:pt x="0" y="8"/>
                  </a:moveTo>
                  <a:lnTo>
                    <a:pt x="30" y="99"/>
                  </a:lnTo>
                  <a:lnTo>
                    <a:pt x="494" y="99"/>
                  </a:lnTo>
                  <a:lnTo>
                    <a:pt x="559" y="211"/>
                  </a:lnTo>
                  <a:lnTo>
                    <a:pt x="614" y="115"/>
                  </a:lnTo>
                  <a:lnTo>
                    <a:pt x="1169" y="115"/>
                  </a:lnTo>
                  <a:lnTo>
                    <a:pt x="1235" y="0"/>
                  </a:lnTo>
                </a:path>
              </a:pathLst>
            </a:custGeom>
            <a:noFill/>
            <a:ln w="11"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794" name="Rectangle 61"/>
            <p:cNvSpPr>
              <a:spLocks noChangeArrowheads="1"/>
            </p:cNvSpPr>
            <p:nvPr/>
          </p:nvSpPr>
          <p:spPr bwMode="auto">
            <a:xfrm>
              <a:off x="3984625" y="3973513"/>
              <a:ext cx="104196"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5</a:t>
              </a:r>
              <a:endParaRPr lang="en-US">
                <a:latin typeface="Arial" pitchFamily="34" charset="0"/>
              </a:endParaRPr>
            </a:p>
          </p:txBody>
        </p:sp>
        <p:sp>
          <p:nvSpPr>
            <p:cNvPr id="117795" name="Freeform 62"/>
            <p:cNvSpPr>
              <a:spLocks/>
            </p:cNvSpPr>
            <p:nvPr/>
          </p:nvSpPr>
          <p:spPr bwMode="auto">
            <a:xfrm>
              <a:off x="3705225" y="3287713"/>
              <a:ext cx="4705350" cy="131763"/>
            </a:xfrm>
            <a:custGeom>
              <a:avLst/>
              <a:gdLst>
                <a:gd name="T0" fmla="*/ 0 w 7597"/>
                <a:gd name="T1" fmla="*/ 204 h 212"/>
                <a:gd name="T2" fmla="*/ 185 w 7597"/>
                <a:gd name="T3" fmla="*/ 113 h 212"/>
                <a:gd name="T4" fmla="*/ 3293 w 7597"/>
                <a:gd name="T5" fmla="*/ 113 h 212"/>
                <a:gd name="T6" fmla="*/ 3436 w 7597"/>
                <a:gd name="T7" fmla="*/ 0 h 212"/>
                <a:gd name="T8" fmla="*/ 3524 w 7597"/>
                <a:gd name="T9" fmla="*/ 107 h 212"/>
                <a:gd name="T10" fmla="*/ 7470 w 7597"/>
                <a:gd name="T11" fmla="*/ 107 h 212"/>
                <a:gd name="T12" fmla="*/ 7597 w 7597"/>
                <a:gd name="T13" fmla="*/ 212 h 212"/>
              </a:gdLst>
              <a:ahLst/>
              <a:cxnLst>
                <a:cxn ang="0">
                  <a:pos x="T0" y="T1"/>
                </a:cxn>
                <a:cxn ang="0">
                  <a:pos x="T2" y="T3"/>
                </a:cxn>
                <a:cxn ang="0">
                  <a:pos x="T4" y="T5"/>
                </a:cxn>
                <a:cxn ang="0">
                  <a:pos x="T6" y="T7"/>
                </a:cxn>
                <a:cxn ang="0">
                  <a:pos x="T8" y="T9"/>
                </a:cxn>
                <a:cxn ang="0">
                  <a:pos x="T10" y="T11"/>
                </a:cxn>
                <a:cxn ang="0">
                  <a:pos x="T12" y="T13"/>
                </a:cxn>
              </a:cxnLst>
              <a:rect l="0" t="0" r="r" b="b"/>
              <a:pathLst>
                <a:path w="7597" h="212">
                  <a:moveTo>
                    <a:pt x="0" y="204"/>
                  </a:moveTo>
                  <a:lnTo>
                    <a:pt x="185" y="113"/>
                  </a:lnTo>
                  <a:lnTo>
                    <a:pt x="3293" y="113"/>
                  </a:lnTo>
                  <a:lnTo>
                    <a:pt x="3436" y="0"/>
                  </a:lnTo>
                  <a:lnTo>
                    <a:pt x="3524" y="107"/>
                  </a:lnTo>
                  <a:lnTo>
                    <a:pt x="7470" y="107"/>
                  </a:lnTo>
                  <a:lnTo>
                    <a:pt x="7597" y="212"/>
                  </a:lnTo>
                </a:path>
              </a:pathLst>
            </a:custGeom>
            <a:noFill/>
            <a:ln w="8"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796" name="Rectangle 63"/>
            <p:cNvSpPr>
              <a:spLocks noChangeArrowheads="1"/>
            </p:cNvSpPr>
            <p:nvPr/>
          </p:nvSpPr>
          <p:spPr bwMode="auto">
            <a:xfrm>
              <a:off x="5672138" y="3057525"/>
              <a:ext cx="20839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32</a:t>
              </a:r>
              <a:endParaRPr lang="en-US">
                <a:latin typeface="Arial" pitchFamily="34" charset="0"/>
              </a:endParaRPr>
            </a:p>
          </p:txBody>
        </p:sp>
        <p:sp>
          <p:nvSpPr>
            <p:cNvPr id="117797" name="Line 64"/>
            <p:cNvSpPr>
              <a:spLocks noChangeShapeType="1"/>
            </p:cNvSpPr>
            <p:nvPr/>
          </p:nvSpPr>
          <p:spPr bwMode="auto">
            <a:xfrm>
              <a:off x="4705350" y="3476625"/>
              <a:ext cx="0" cy="293688"/>
            </a:xfrm>
            <a:prstGeom prst="line">
              <a:avLst/>
            </a:prstGeom>
            <a:noFill/>
            <a:ln w="11"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798" name="Line 65"/>
            <p:cNvSpPr>
              <a:spLocks noChangeShapeType="1"/>
            </p:cNvSpPr>
            <p:nvPr/>
          </p:nvSpPr>
          <p:spPr bwMode="auto">
            <a:xfrm>
              <a:off x="5405438" y="3470275"/>
              <a:ext cx="0" cy="293688"/>
            </a:xfrm>
            <a:prstGeom prst="line">
              <a:avLst/>
            </a:prstGeom>
            <a:noFill/>
            <a:ln w="11"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799" name="Rectangle 66"/>
            <p:cNvSpPr>
              <a:spLocks noChangeArrowheads="1"/>
            </p:cNvSpPr>
            <p:nvPr/>
          </p:nvSpPr>
          <p:spPr bwMode="auto">
            <a:xfrm>
              <a:off x="5573713" y="3516313"/>
              <a:ext cx="26718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700">
                  <a:solidFill>
                    <a:srgbClr val="000000"/>
                  </a:solidFill>
                  <a:latin typeface="Sans"/>
                </a:rPr>
                <a:t>rs1</a:t>
              </a:r>
              <a:endParaRPr lang="en-US">
                <a:latin typeface="Arial" pitchFamily="34" charset="0"/>
              </a:endParaRPr>
            </a:p>
          </p:txBody>
        </p:sp>
        <p:sp>
          <p:nvSpPr>
            <p:cNvPr id="117800" name="Line 67"/>
            <p:cNvSpPr>
              <a:spLocks noChangeShapeType="1"/>
            </p:cNvSpPr>
            <p:nvPr/>
          </p:nvSpPr>
          <p:spPr bwMode="auto">
            <a:xfrm>
              <a:off x="6059488" y="3482975"/>
              <a:ext cx="0" cy="295275"/>
            </a:xfrm>
            <a:prstGeom prst="line">
              <a:avLst/>
            </a:prstGeom>
            <a:noFill/>
            <a:ln w="11"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801" name="Freeform 68"/>
            <p:cNvSpPr>
              <a:spLocks/>
            </p:cNvSpPr>
            <p:nvPr/>
          </p:nvSpPr>
          <p:spPr bwMode="auto">
            <a:xfrm>
              <a:off x="4759325" y="3798888"/>
              <a:ext cx="660400" cy="130175"/>
            </a:xfrm>
            <a:custGeom>
              <a:avLst/>
              <a:gdLst>
                <a:gd name="T0" fmla="*/ 0 w 1064"/>
                <a:gd name="T1" fmla="*/ 8 h 211"/>
                <a:gd name="T2" fmla="*/ 26 w 1064"/>
                <a:gd name="T3" fmla="*/ 99 h 211"/>
                <a:gd name="T4" fmla="*/ 425 w 1064"/>
                <a:gd name="T5" fmla="*/ 99 h 211"/>
                <a:gd name="T6" fmla="*/ 481 w 1064"/>
                <a:gd name="T7" fmla="*/ 211 h 211"/>
                <a:gd name="T8" fmla="*/ 529 w 1064"/>
                <a:gd name="T9" fmla="*/ 115 h 211"/>
                <a:gd name="T10" fmla="*/ 1007 w 1064"/>
                <a:gd name="T11" fmla="*/ 115 h 211"/>
                <a:gd name="T12" fmla="*/ 1064 w 1064"/>
                <a:gd name="T13" fmla="*/ 0 h 211"/>
              </a:gdLst>
              <a:ahLst/>
              <a:cxnLst>
                <a:cxn ang="0">
                  <a:pos x="T0" y="T1"/>
                </a:cxn>
                <a:cxn ang="0">
                  <a:pos x="T2" y="T3"/>
                </a:cxn>
                <a:cxn ang="0">
                  <a:pos x="T4" y="T5"/>
                </a:cxn>
                <a:cxn ang="0">
                  <a:pos x="T6" y="T7"/>
                </a:cxn>
                <a:cxn ang="0">
                  <a:pos x="T8" y="T9"/>
                </a:cxn>
                <a:cxn ang="0">
                  <a:pos x="T10" y="T11"/>
                </a:cxn>
                <a:cxn ang="0">
                  <a:pos x="T12" y="T13"/>
                </a:cxn>
              </a:cxnLst>
              <a:rect l="0" t="0" r="r" b="b"/>
              <a:pathLst>
                <a:path w="1064" h="211">
                  <a:moveTo>
                    <a:pt x="0" y="8"/>
                  </a:moveTo>
                  <a:lnTo>
                    <a:pt x="26" y="99"/>
                  </a:lnTo>
                  <a:lnTo>
                    <a:pt x="425" y="99"/>
                  </a:lnTo>
                  <a:lnTo>
                    <a:pt x="481" y="211"/>
                  </a:lnTo>
                  <a:lnTo>
                    <a:pt x="529" y="115"/>
                  </a:lnTo>
                  <a:lnTo>
                    <a:pt x="1007" y="115"/>
                  </a:lnTo>
                  <a:lnTo>
                    <a:pt x="1064" y="0"/>
                  </a:lnTo>
                </a:path>
              </a:pathLst>
            </a:custGeom>
            <a:noFill/>
            <a:ln w="10"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802" name="Rectangle 69"/>
            <p:cNvSpPr>
              <a:spLocks noChangeArrowheads="1"/>
            </p:cNvSpPr>
            <p:nvPr/>
          </p:nvSpPr>
          <p:spPr bwMode="auto">
            <a:xfrm>
              <a:off x="4978400" y="3978275"/>
              <a:ext cx="97784"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000000"/>
                  </a:solidFill>
                  <a:latin typeface="Sans"/>
                </a:rPr>
                <a:t>4</a:t>
              </a:r>
              <a:endParaRPr lang="en-US">
                <a:latin typeface="Arial" pitchFamily="34" charset="0"/>
              </a:endParaRPr>
            </a:p>
          </p:txBody>
        </p:sp>
        <p:sp>
          <p:nvSpPr>
            <p:cNvPr id="117803" name="Freeform 70"/>
            <p:cNvSpPr>
              <a:spLocks/>
            </p:cNvSpPr>
            <p:nvPr/>
          </p:nvSpPr>
          <p:spPr bwMode="auto">
            <a:xfrm>
              <a:off x="5443538" y="3797300"/>
              <a:ext cx="622300" cy="131763"/>
            </a:xfrm>
            <a:custGeom>
              <a:avLst/>
              <a:gdLst>
                <a:gd name="T0" fmla="*/ 0 w 1004"/>
                <a:gd name="T1" fmla="*/ 8 h 212"/>
                <a:gd name="T2" fmla="*/ 24 w 1004"/>
                <a:gd name="T3" fmla="*/ 99 h 212"/>
                <a:gd name="T4" fmla="*/ 401 w 1004"/>
                <a:gd name="T5" fmla="*/ 99 h 212"/>
                <a:gd name="T6" fmla="*/ 454 w 1004"/>
                <a:gd name="T7" fmla="*/ 212 h 212"/>
                <a:gd name="T8" fmla="*/ 499 w 1004"/>
                <a:gd name="T9" fmla="*/ 115 h 212"/>
                <a:gd name="T10" fmla="*/ 950 w 1004"/>
                <a:gd name="T11" fmla="*/ 115 h 212"/>
                <a:gd name="T12" fmla="*/ 1004 w 1004"/>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1004" h="212">
                  <a:moveTo>
                    <a:pt x="0" y="8"/>
                  </a:moveTo>
                  <a:lnTo>
                    <a:pt x="24" y="99"/>
                  </a:lnTo>
                  <a:lnTo>
                    <a:pt x="401" y="99"/>
                  </a:lnTo>
                  <a:lnTo>
                    <a:pt x="454" y="212"/>
                  </a:lnTo>
                  <a:lnTo>
                    <a:pt x="499" y="115"/>
                  </a:lnTo>
                  <a:lnTo>
                    <a:pt x="950" y="115"/>
                  </a:lnTo>
                  <a:lnTo>
                    <a:pt x="1004" y="0"/>
                  </a:lnTo>
                </a:path>
              </a:pathLst>
            </a:custGeom>
            <a:noFill/>
            <a:ln w="10"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804" name="Rectangle 71"/>
            <p:cNvSpPr>
              <a:spLocks noChangeArrowheads="1"/>
            </p:cNvSpPr>
            <p:nvPr/>
          </p:nvSpPr>
          <p:spPr bwMode="auto">
            <a:xfrm>
              <a:off x="5649913" y="3981450"/>
              <a:ext cx="97784"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000000"/>
                  </a:solidFill>
                  <a:latin typeface="Sans"/>
                </a:rPr>
                <a:t>4</a:t>
              </a:r>
              <a:endParaRPr lang="en-US">
                <a:latin typeface="Arial" pitchFamily="34" charset="0"/>
              </a:endParaRPr>
            </a:p>
          </p:txBody>
        </p:sp>
        <p:sp>
          <p:nvSpPr>
            <p:cNvPr id="117805" name="Freeform 72"/>
            <p:cNvSpPr>
              <a:spLocks/>
            </p:cNvSpPr>
            <p:nvPr/>
          </p:nvSpPr>
          <p:spPr bwMode="auto">
            <a:xfrm>
              <a:off x="6099175" y="3797300"/>
              <a:ext cx="2332038" cy="131763"/>
            </a:xfrm>
            <a:custGeom>
              <a:avLst/>
              <a:gdLst>
                <a:gd name="T0" fmla="*/ 0 w 3765"/>
                <a:gd name="T1" fmla="*/ 8 h 212"/>
                <a:gd name="T2" fmla="*/ 92 w 3765"/>
                <a:gd name="T3" fmla="*/ 99 h 212"/>
                <a:gd name="T4" fmla="*/ 1616 w 3765"/>
                <a:gd name="T5" fmla="*/ 99 h 212"/>
                <a:gd name="T6" fmla="*/ 1703 w 3765"/>
                <a:gd name="T7" fmla="*/ 212 h 212"/>
                <a:gd name="T8" fmla="*/ 1773 w 3765"/>
                <a:gd name="T9" fmla="*/ 115 h 212"/>
                <a:gd name="T10" fmla="*/ 3563 w 3765"/>
                <a:gd name="T11" fmla="*/ 115 h 212"/>
                <a:gd name="T12" fmla="*/ 3765 w 3765"/>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3765" h="212">
                  <a:moveTo>
                    <a:pt x="0" y="8"/>
                  </a:moveTo>
                  <a:lnTo>
                    <a:pt x="92" y="99"/>
                  </a:lnTo>
                  <a:lnTo>
                    <a:pt x="1616" y="99"/>
                  </a:lnTo>
                  <a:lnTo>
                    <a:pt x="1703" y="212"/>
                  </a:lnTo>
                  <a:lnTo>
                    <a:pt x="1773" y="115"/>
                  </a:lnTo>
                  <a:lnTo>
                    <a:pt x="3563" y="115"/>
                  </a:lnTo>
                  <a:lnTo>
                    <a:pt x="3765" y="0"/>
                  </a:lnTo>
                </a:path>
              </a:pathLst>
            </a:custGeom>
            <a:noFill/>
            <a:ln w="11"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806" name="Rectangle 73"/>
            <p:cNvSpPr>
              <a:spLocks noChangeArrowheads="1"/>
            </p:cNvSpPr>
            <p:nvPr/>
          </p:nvSpPr>
          <p:spPr bwMode="auto">
            <a:xfrm>
              <a:off x="7042150" y="3962400"/>
              <a:ext cx="1955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000000"/>
                  </a:solidFill>
                  <a:latin typeface="Sans"/>
                </a:rPr>
                <a:t>18</a:t>
              </a:r>
              <a:endParaRPr lang="en-US">
                <a:latin typeface="Arial" pitchFamily="34" charset="0"/>
              </a:endParaRPr>
            </a:p>
          </p:txBody>
        </p:sp>
        <p:sp>
          <p:nvSpPr>
            <p:cNvPr id="117807" name="Rectangle 74"/>
            <p:cNvSpPr>
              <a:spLocks noChangeArrowheads="1"/>
            </p:cNvSpPr>
            <p:nvPr/>
          </p:nvSpPr>
          <p:spPr bwMode="auto">
            <a:xfrm>
              <a:off x="1866900" y="3513138"/>
              <a:ext cx="153740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000" dirty="0">
                  <a:solidFill>
                    <a:srgbClr val="000000"/>
                  </a:solidFill>
                  <a:latin typeface="Sans"/>
                </a:rPr>
                <a:t>ld </a:t>
              </a:r>
              <a:r>
                <a:rPr lang="en-US" sz="2000" dirty="0" err="1">
                  <a:solidFill>
                    <a:srgbClr val="000000"/>
                  </a:solidFill>
                  <a:latin typeface="Sans"/>
                </a:rPr>
                <a:t>rd</a:t>
              </a:r>
              <a:r>
                <a:rPr lang="en-US" sz="2000" dirty="0">
                  <a:solidFill>
                    <a:srgbClr val="000000"/>
                  </a:solidFill>
                  <a:latin typeface="Sans"/>
                </a:rPr>
                <a:t>, </a:t>
              </a:r>
              <a:r>
                <a:rPr lang="en-US" sz="2000" dirty="0" err="1">
                  <a:solidFill>
                    <a:srgbClr val="000000"/>
                  </a:solidFill>
                  <a:latin typeface="Sans"/>
                </a:rPr>
                <a:t>imm</a:t>
              </a:r>
              <a:r>
                <a:rPr lang="en-US" sz="2000" dirty="0">
                  <a:solidFill>
                    <a:srgbClr val="000000"/>
                  </a:solidFill>
                  <a:latin typeface="Sans"/>
                </a:rPr>
                <a:t>[rs1]</a:t>
              </a:r>
              <a:endParaRPr lang="en-US" dirty="0">
                <a:latin typeface="Arial" pitchFamily="34" charset="0"/>
              </a:endParaRPr>
            </a:p>
          </p:txBody>
        </p:sp>
        <p:sp>
          <p:nvSpPr>
            <p:cNvPr id="117808" name="Rectangle 75"/>
            <p:cNvSpPr>
              <a:spLocks noChangeArrowheads="1"/>
            </p:cNvSpPr>
            <p:nvPr/>
          </p:nvSpPr>
          <p:spPr bwMode="auto">
            <a:xfrm>
              <a:off x="4541838" y="3508375"/>
              <a:ext cx="123432" cy="2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900">
                  <a:solidFill>
                    <a:srgbClr val="000000"/>
                  </a:solidFill>
                  <a:latin typeface="Sans"/>
                </a:rPr>
                <a:t>1</a:t>
              </a:r>
              <a:endParaRPr lang="en-US">
                <a:latin typeface="Arial" pitchFamily="34" charset="0"/>
              </a:endParaRPr>
            </a:p>
          </p:txBody>
        </p:sp>
        <p:sp>
          <p:nvSpPr>
            <p:cNvPr id="117809" name="Freeform 76"/>
            <p:cNvSpPr>
              <a:spLocks/>
            </p:cNvSpPr>
            <p:nvPr/>
          </p:nvSpPr>
          <p:spPr bwMode="auto">
            <a:xfrm>
              <a:off x="4494213" y="3790950"/>
              <a:ext cx="250825" cy="130175"/>
            </a:xfrm>
            <a:custGeom>
              <a:avLst/>
              <a:gdLst>
                <a:gd name="T0" fmla="*/ 0 w 403"/>
                <a:gd name="T1" fmla="*/ 8 h 211"/>
                <a:gd name="T2" fmla="*/ 10 w 403"/>
                <a:gd name="T3" fmla="*/ 99 h 211"/>
                <a:gd name="T4" fmla="*/ 133 w 403"/>
                <a:gd name="T5" fmla="*/ 84 h 211"/>
                <a:gd name="T6" fmla="*/ 211 w 403"/>
                <a:gd name="T7" fmla="*/ 211 h 211"/>
                <a:gd name="T8" fmla="*/ 286 w 403"/>
                <a:gd name="T9" fmla="*/ 114 h 211"/>
                <a:gd name="T10" fmla="*/ 382 w 403"/>
                <a:gd name="T11" fmla="*/ 114 h 211"/>
                <a:gd name="T12" fmla="*/ 403 w 403"/>
                <a:gd name="T13" fmla="*/ 0 h 211"/>
              </a:gdLst>
              <a:ahLst/>
              <a:cxnLst>
                <a:cxn ang="0">
                  <a:pos x="T0" y="T1"/>
                </a:cxn>
                <a:cxn ang="0">
                  <a:pos x="T2" y="T3"/>
                </a:cxn>
                <a:cxn ang="0">
                  <a:pos x="T4" y="T5"/>
                </a:cxn>
                <a:cxn ang="0">
                  <a:pos x="T6" y="T7"/>
                </a:cxn>
                <a:cxn ang="0">
                  <a:pos x="T8" y="T9"/>
                </a:cxn>
                <a:cxn ang="0">
                  <a:pos x="T10" y="T11"/>
                </a:cxn>
                <a:cxn ang="0">
                  <a:pos x="T12" y="T13"/>
                </a:cxn>
              </a:cxnLst>
              <a:rect l="0" t="0" r="r" b="b"/>
              <a:pathLst>
                <a:path w="403" h="211">
                  <a:moveTo>
                    <a:pt x="0" y="8"/>
                  </a:moveTo>
                  <a:lnTo>
                    <a:pt x="10" y="99"/>
                  </a:lnTo>
                  <a:lnTo>
                    <a:pt x="133" y="84"/>
                  </a:lnTo>
                  <a:lnTo>
                    <a:pt x="211" y="211"/>
                  </a:lnTo>
                  <a:lnTo>
                    <a:pt x="286" y="114"/>
                  </a:lnTo>
                  <a:lnTo>
                    <a:pt x="382" y="114"/>
                  </a:lnTo>
                  <a:lnTo>
                    <a:pt x="403" y="0"/>
                  </a:lnTo>
                </a:path>
              </a:pathLst>
            </a:custGeom>
            <a:noFill/>
            <a:ln w="11"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810" name="Rectangle 77"/>
            <p:cNvSpPr>
              <a:spLocks noChangeArrowheads="1"/>
            </p:cNvSpPr>
            <p:nvPr/>
          </p:nvSpPr>
          <p:spPr bwMode="auto">
            <a:xfrm>
              <a:off x="4568825" y="3962400"/>
              <a:ext cx="104196"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1</a:t>
              </a:r>
              <a:endParaRPr lang="en-US">
                <a:latin typeface="Arial" pitchFamily="34" charset="0"/>
              </a:endParaRPr>
            </a:p>
          </p:txBody>
        </p:sp>
        <p:sp>
          <p:nvSpPr>
            <p:cNvPr id="117811" name="Rectangle 78"/>
            <p:cNvSpPr>
              <a:spLocks noChangeArrowheads="1"/>
            </p:cNvSpPr>
            <p:nvPr/>
          </p:nvSpPr>
          <p:spPr bwMode="auto">
            <a:xfrm>
              <a:off x="4906963" y="3505200"/>
              <a:ext cx="209866" cy="2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900">
                  <a:solidFill>
                    <a:srgbClr val="000000"/>
                  </a:solidFill>
                  <a:latin typeface="Sans"/>
                </a:rPr>
                <a:t>rd</a:t>
              </a:r>
              <a:endParaRPr lang="en-US">
                <a:latin typeface="Arial" pitchFamily="34" charset="0"/>
              </a:endParaRPr>
            </a:p>
          </p:txBody>
        </p:sp>
        <p:sp>
          <p:nvSpPr>
            <p:cNvPr id="117812" name="Rectangle 79"/>
            <p:cNvSpPr>
              <a:spLocks noChangeArrowheads="1"/>
            </p:cNvSpPr>
            <p:nvPr/>
          </p:nvSpPr>
          <p:spPr bwMode="auto">
            <a:xfrm>
              <a:off x="6989763" y="3513138"/>
              <a:ext cx="399148"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700">
                  <a:solidFill>
                    <a:srgbClr val="000000"/>
                  </a:solidFill>
                  <a:latin typeface="Sans"/>
                </a:rPr>
                <a:t>imm</a:t>
              </a:r>
              <a:endParaRPr lang="en-US">
                <a:latin typeface="Arial" pitchFamily="34" charset="0"/>
              </a:endParaRPr>
            </a:p>
          </p:txBody>
        </p:sp>
      </p:grpSp>
      <p:pic>
        <p:nvPicPr>
          <p:cNvPr id="31"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PhAnim="0">
  <p:cSld name="page92">
    <p:spTree>
      <p:nvGrpSpPr>
        <p:cNvPr id="1" name=""/>
        <p:cNvGrpSpPr/>
        <p:nvPr/>
      </p:nvGrpSpPr>
      <p:grpSpPr>
        <a:xfrm>
          <a:off x="0" y="0"/>
          <a:ext cx="0" cy="0"/>
          <a:chOff x="0" y="0"/>
          <a:chExt cx="0" cy="0"/>
        </a:xfrm>
      </p:grpSpPr>
      <p:sp>
        <p:nvSpPr>
          <p:cNvPr id="8" name="Slide Number Placeholder 1"/>
          <p:cNvSpPr>
            <a:spLocks noGrp="1"/>
          </p:cNvSpPr>
          <p:nvPr>
            <p:ph type="sldNum" sz="quarter" idx="12"/>
          </p:nvPr>
        </p:nvSpPr>
        <p:spPr>
          <a:xfrm>
            <a:off x="10067279" y="6356351"/>
            <a:ext cx="561975" cy="365125"/>
          </a:xfrm>
        </p:spPr>
        <p:txBody>
          <a:bodyPr/>
          <a:lstStyle/>
          <a:p>
            <a:pPr>
              <a:defRPr/>
            </a:pPr>
            <a:fld id="{ED352410-7500-4FC4-A5B3-6E3734F1AC05}" type="slidenum">
              <a:rPr/>
              <a:pPr>
                <a:defRPr/>
              </a:pPr>
              <a:t>93</a:t>
            </a:fld>
            <a:endParaRPr/>
          </a:p>
        </p:txBody>
      </p:sp>
      <p:sp>
        <p:nvSpPr>
          <p:cNvPr id="2" name="Title 1"/>
          <p:cNvSpPr txBox="1">
            <a:spLocks noGrp="1"/>
          </p:cNvSpPr>
          <p:nvPr>
            <p:ph type="title" idx="4294967295"/>
          </p:nvPr>
        </p:nvSpPr>
        <p:spPr>
          <a:xfrm>
            <a:off x="1752600" y="228601"/>
            <a:ext cx="868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Store Instruction</a:t>
            </a:r>
          </a:p>
        </p:txBody>
      </p:sp>
      <p:sp>
        <p:nvSpPr>
          <p:cNvPr id="3" name="Text Placeholder 2"/>
          <p:cNvSpPr txBox="1">
            <a:spLocks noGrp="1"/>
          </p:cNvSpPr>
          <p:nvPr>
            <p:ph type="body" idx="4294967295"/>
          </p:nvPr>
        </p:nvSpPr>
        <p:spPr bwMode="auto">
          <a:xfrm>
            <a:off x="1803400" y="1600201"/>
            <a:ext cx="8599488" cy="45259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lvl1pPr marL="431800" indent="-323850">
              <a:defRPr sz="3200">
                <a:solidFill>
                  <a:srgbClr val="000000"/>
                </a:solidFill>
                <a:latin typeface="Calibri" pitchFamily="34" charset="0"/>
              </a:defRPr>
            </a:lvl1pPr>
            <a:lvl2pPr>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sz="2400" dirty="0">
                <a:solidFill>
                  <a:srgbClr val="B84700"/>
                </a:solidFill>
                <a:ea typeface="Microsoft YaHei"/>
              </a:rPr>
              <a:t>Strange case</a:t>
            </a:r>
            <a:r>
              <a:rPr lang="en-US" sz="2400" dirty="0">
                <a:ea typeface="Microsoft YaHei"/>
              </a:rPr>
              <a:t> of the store inst.</a:t>
            </a:r>
          </a:p>
          <a:p>
            <a:pPr>
              <a:spcBef>
                <a:spcPct val="0"/>
              </a:spcBef>
              <a:spcAft>
                <a:spcPts val="1413"/>
              </a:spcAft>
            </a:pPr>
            <a:r>
              <a:rPr lang="en-US" sz="2400" dirty="0" err="1">
                <a:ea typeface="Microsoft YaHei"/>
              </a:rPr>
              <a:t>st</a:t>
            </a:r>
            <a:r>
              <a:rPr lang="en-US" sz="2400" dirty="0">
                <a:ea typeface="Microsoft YaHei"/>
              </a:rPr>
              <a:t> reg1, </a:t>
            </a:r>
            <a:r>
              <a:rPr lang="en-US" sz="2400" dirty="0" err="1">
                <a:ea typeface="Microsoft YaHei"/>
              </a:rPr>
              <a:t>imm</a:t>
            </a:r>
            <a:r>
              <a:rPr lang="en-US" sz="2400" dirty="0">
                <a:ea typeface="Microsoft YaHei"/>
              </a:rPr>
              <a:t>[reg2]</a:t>
            </a:r>
          </a:p>
          <a:p>
            <a:pPr>
              <a:spcBef>
                <a:spcPct val="0"/>
              </a:spcBef>
              <a:spcAft>
                <a:spcPts val="1413"/>
              </a:spcAft>
            </a:pPr>
            <a:r>
              <a:rPr lang="en-US" sz="2400" dirty="0">
                <a:ea typeface="Microsoft YaHei"/>
              </a:rPr>
              <a:t>has two register </a:t>
            </a:r>
            <a:r>
              <a:rPr lang="en-US" sz="2400" dirty="0">
                <a:solidFill>
                  <a:srgbClr val="DC2300"/>
                </a:solidFill>
                <a:ea typeface="Microsoft YaHei"/>
              </a:rPr>
              <a:t>sources</a:t>
            </a:r>
            <a:r>
              <a:rPr lang="en-US" sz="2400" dirty="0">
                <a:ea typeface="Microsoft YaHei"/>
              </a:rPr>
              <a:t>, no </a:t>
            </a:r>
            <a:br>
              <a:rPr lang="en-US" sz="2400" dirty="0">
                <a:ea typeface="Microsoft YaHei"/>
              </a:rPr>
            </a:br>
            <a:r>
              <a:rPr lang="en-US" sz="2400" dirty="0">
                <a:ea typeface="Microsoft YaHei"/>
              </a:rPr>
              <a:t>register </a:t>
            </a:r>
            <a:r>
              <a:rPr lang="en-US" sz="2400" dirty="0">
                <a:solidFill>
                  <a:srgbClr val="008000"/>
                </a:solidFill>
                <a:ea typeface="Microsoft YaHei"/>
              </a:rPr>
              <a:t>destination</a:t>
            </a:r>
            <a:r>
              <a:rPr lang="en-US" sz="2400" dirty="0">
                <a:solidFill>
                  <a:srgbClr val="FF420E"/>
                </a:solidFill>
                <a:ea typeface="Microsoft YaHei"/>
              </a:rPr>
              <a:t>, </a:t>
            </a:r>
            <a:r>
              <a:rPr lang="en-US" sz="2400" dirty="0">
                <a:ea typeface="Microsoft YaHei"/>
              </a:rPr>
              <a:t>1 </a:t>
            </a:r>
            <a:r>
              <a:rPr lang="en-US" sz="2400" dirty="0">
                <a:solidFill>
                  <a:srgbClr val="FF3333"/>
                </a:solidFill>
                <a:ea typeface="Microsoft YaHei"/>
              </a:rPr>
              <a:t>immediate</a:t>
            </a:r>
          </a:p>
          <a:p>
            <a:pPr>
              <a:spcBef>
                <a:spcPct val="0"/>
              </a:spcBef>
              <a:spcAft>
                <a:spcPts val="1413"/>
              </a:spcAft>
            </a:pPr>
            <a:r>
              <a:rPr lang="en-US" sz="2400" dirty="0">
                <a:solidFill>
                  <a:srgbClr val="FF3333"/>
                </a:solidFill>
                <a:ea typeface="Microsoft YaHei"/>
              </a:rPr>
              <a:t>Cannot fit in the immediate format, </a:t>
            </a:r>
            <a:r>
              <a:rPr lang="en-US" sz="2400" dirty="0">
                <a:ea typeface="Microsoft YaHei"/>
              </a:rPr>
              <a:t>because the second operand can be either be a register OR an immediate </a:t>
            </a:r>
            <a:r>
              <a:rPr lang="en-US" sz="2400" dirty="0">
                <a:solidFill>
                  <a:srgbClr val="DC2300"/>
                </a:solidFill>
                <a:ea typeface="Microsoft YaHei"/>
              </a:rPr>
              <a:t>(not both)</a:t>
            </a:r>
          </a:p>
          <a:p>
            <a:pPr lvl="4">
              <a:spcBef>
                <a:spcPct val="0"/>
              </a:spcBef>
              <a:spcAft>
                <a:spcPts val="1413"/>
              </a:spcAft>
            </a:pPr>
            <a:r>
              <a:rPr lang="en-US" sz="2400" dirty="0">
                <a:solidFill>
                  <a:srgbClr val="DC2300"/>
                </a:solidFill>
                <a:ea typeface="Microsoft YaHei"/>
              </a:rPr>
              <a:t>                       </a:t>
            </a:r>
            <a:r>
              <a:rPr lang="en-US" sz="2400" dirty="0">
                <a:ea typeface="Microsoft YaHei"/>
              </a:rPr>
              <a:t>Should we define a new format for store                            		     instructions ?</a:t>
            </a:r>
          </a:p>
        </p:txBody>
      </p:sp>
      <p:pic>
        <p:nvPicPr>
          <p:cNvPr id="11879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1600201"/>
            <a:ext cx="1944688" cy="2016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9001" y="4550795"/>
            <a:ext cx="1015013" cy="921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15339" y="5472113"/>
            <a:ext cx="1717675"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reeform 6"/>
          <p:cNvSpPr/>
          <p:nvPr/>
        </p:nvSpPr>
        <p:spPr>
          <a:xfrm>
            <a:off x="6172201" y="5616575"/>
            <a:ext cx="1584325" cy="509588"/>
          </a:xfrm>
          <a:custGeom>
            <a:avLst>
              <a:gd name="f0" fmla="val 30777"/>
              <a:gd name="f1" fmla="val 11981"/>
            </a:avLst>
            <a:gdLst>
              <a:gd name="f2" fmla="val 21600000"/>
              <a:gd name="f3" fmla="val 10800000"/>
              <a:gd name="f4" fmla="val 5400000"/>
              <a:gd name="f5" fmla="val 180"/>
              <a:gd name="f6" fmla="val w"/>
              <a:gd name="f7" fmla="val h"/>
              <a:gd name="f8" fmla="*/ 5419351 1 1725033"/>
              <a:gd name="f9" fmla="val -2147483647"/>
              <a:gd name="f10" fmla="val 2147483647"/>
              <a:gd name="f11" fmla="min 0 21600"/>
              <a:gd name="f12" fmla="max 0 21600"/>
              <a:gd name="f13" fmla="+- 0 0 0"/>
              <a:gd name="f14" fmla="*/ f6 1 21600"/>
              <a:gd name="f15" fmla="*/ f7 1 21600"/>
              <a:gd name="f16" fmla="*/ f8 1 180"/>
              <a:gd name="f17" fmla="pin -2147483647 f0 2147483647"/>
              <a:gd name="f18" fmla="pin -2147483647 f1 2147483647"/>
              <a:gd name="f19" fmla="+- f12 0 f11"/>
              <a:gd name="f20" fmla="*/ f13 f3 1"/>
              <a:gd name="f21" fmla="+- f17 0 10800"/>
              <a:gd name="f22" fmla="+- f18 0 10800"/>
              <a:gd name="f23" fmla="*/ f17 f14 1"/>
              <a:gd name="f24" fmla="*/ f18 f15 1"/>
              <a:gd name="f25" fmla="*/ 3200 f14 1"/>
              <a:gd name="f26" fmla="*/ 18400 f14 1"/>
              <a:gd name="f27" fmla="*/ 18400 f15 1"/>
              <a:gd name="f28" fmla="*/ 3200 f15 1"/>
              <a:gd name="f29" fmla="*/ f19 1 2"/>
              <a:gd name="f30" fmla="*/ 10800 f14 1"/>
              <a:gd name="f31" fmla="*/ 0 f15 1"/>
              <a:gd name="f32" fmla="*/ f20 1 f5"/>
              <a:gd name="f33" fmla="*/ 3160 f14 1"/>
              <a:gd name="f34" fmla="*/ 3160 f15 1"/>
              <a:gd name="f35" fmla="*/ 0 f14 1"/>
              <a:gd name="f36" fmla="*/ 10800 f15 1"/>
              <a:gd name="f37" fmla="*/ 18440 f15 1"/>
              <a:gd name="f38" fmla="*/ 21600 f15 1"/>
              <a:gd name="f39" fmla="*/ 18440 f14 1"/>
              <a:gd name="f40" fmla="*/ 21600 f14 1"/>
              <a:gd name="f41" fmla="*/ f21 f21 1"/>
              <a:gd name="f42" fmla="*/ f22 f22 1"/>
              <a:gd name="f43" fmla="+- 0 0 f22"/>
              <a:gd name="f44" fmla="+- 0 0 f21"/>
              <a:gd name="f45" fmla="+- f11 f29 0"/>
              <a:gd name="f46" fmla="*/ f29 f29 1"/>
              <a:gd name="f47" fmla="+- f32 0 f4"/>
              <a:gd name="f48" fmla="+- f41 f42 0"/>
              <a:gd name="f49" fmla="at2 f43 f44"/>
              <a:gd name="f50" fmla="sqrt f48"/>
              <a:gd name="f51" fmla="+- f49 f4 0"/>
              <a:gd name="f52" fmla="+- f50 0 10800"/>
              <a:gd name="f53" fmla="*/ f51 f8 1"/>
              <a:gd name="f54" fmla="*/ f53 1 f3"/>
              <a:gd name="f55" fmla="+- 0 0 f54"/>
              <a:gd name="f56" fmla="val f55"/>
              <a:gd name="f57" fmla="*/ f56 1 f16"/>
              <a:gd name="f58" fmla="+- f57 0 10"/>
              <a:gd name="f59" fmla="+- f57 10 0"/>
              <a:gd name="f60" fmla="*/ f57 f16 1"/>
              <a:gd name="f61" fmla="+- 0 0 f60"/>
              <a:gd name="f62" fmla="*/ f58 f16 1"/>
              <a:gd name="f63" fmla="*/ f59 f16 1"/>
              <a:gd name="f64" fmla="*/ f61 f3 1"/>
              <a:gd name="f65" fmla="+- 0 0 f62"/>
              <a:gd name="f66" fmla="+- 0 0 f63"/>
              <a:gd name="f67" fmla="*/ f64 1 f8"/>
              <a:gd name="f68" fmla="*/ f65 f3 1"/>
              <a:gd name="f69" fmla="*/ f66 f3 1"/>
              <a:gd name="f70" fmla="+- f67 0 f4"/>
              <a:gd name="f71" fmla="*/ f68 1 f8"/>
              <a:gd name="f72" fmla="*/ f69 1 f8"/>
              <a:gd name="f73" fmla="sin 1 f70"/>
              <a:gd name="f74" fmla="cos 1 f70"/>
              <a:gd name="f75" fmla="+- f71 0 f4"/>
              <a:gd name="f76" fmla="+- f72 0 f4"/>
              <a:gd name="f77" fmla="+- 0 0 f73"/>
              <a:gd name="f78" fmla="+- 0 0 f74"/>
              <a:gd name="f79" fmla="sin 1 f75"/>
              <a:gd name="f80" fmla="cos 1 f75"/>
              <a:gd name="f81" fmla="sin 1 f76"/>
              <a:gd name="f82" fmla="cos 1 f76"/>
              <a:gd name="f83" fmla="*/ 10800 f77 1"/>
              <a:gd name="f84" fmla="*/ 10800 f78 1"/>
              <a:gd name="f85" fmla="+- 0 0 f79"/>
              <a:gd name="f86" fmla="+- 0 0 f80"/>
              <a:gd name="f87" fmla="+- 0 0 f81"/>
              <a:gd name="f88" fmla="+- 0 0 f82"/>
              <a:gd name="f89" fmla="+- f83 10800 0"/>
              <a:gd name="f90" fmla="+- f84 10800 0"/>
              <a:gd name="f91" fmla="*/ 10800 f85 1"/>
              <a:gd name="f92" fmla="*/ 10800 f86 1"/>
              <a:gd name="f93" fmla="*/ 10800 f87 1"/>
              <a:gd name="f94" fmla="*/ 10800 f88 1"/>
              <a:gd name="f95" fmla="?: f52 f17 f89"/>
              <a:gd name="f96" fmla="?: f52 f18 f90"/>
              <a:gd name="f97" fmla="+- f91 10800 0"/>
              <a:gd name="f98" fmla="+- f92 10800 0"/>
              <a:gd name="f99" fmla="+- f93 10800 0"/>
              <a:gd name="f100" fmla="+- f94 10800 0"/>
              <a:gd name="f101" fmla="+- f99 0 f45"/>
              <a:gd name="f102" fmla="+- f100 0 f45"/>
              <a:gd name="f103" fmla="+- f97 0 f45"/>
              <a:gd name="f104" fmla="+- f98 0 f45"/>
              <a:gd name="f105" fmla="*/ f95 f14 1"/>
              <a:gd name="f106" fmla="*/ f96 f15 1"/>
              <a:gd name="f107" fmla="at2 f101 f102"/>
              <a:gd name="f108" fmla="at2 f103 f104"/>
              <a:gd name="f109" fmla="+- f107 f4 0"/>
              <a:gd name="f110" fmla="+- f108 f4 0"/>
              <a:gd name="f111" fmla="*/ f109 f8 1"/>
              <a:gd name="f112" fmla="*/ f110 f8 1"/>
              <a:gd name="f113" fmla="*/ f111 1 f3"/>
              <a:gd name="f114" fmla="*/ f112 1 f3"/>
              <a:gd name="f115" fmla="+- 0 0 f113"/>
              <a:gd name="f116" fmla="+- 0 0 f114"/>
              <a:gd name="f117" fmla="+- 0 0 f115"/>
              <a:gd name="f118" fmla="+- 0 0 f116"/>
              <a:gd name="f119" fmla="*/ f117 f3 1"/>
              <a:gd name="f120" fmla="*/ f118 f3 1"/>
              <a:gd name="f121" fmla="*/ f119 1 f8"/>
              <a:gd name="f122" fmla="*/ f120 1 f8"/>
              <a:gd name="f123" fmla="+- f121 0 f4"/>
              <a:gd name="f124" fmla="+- f122 0 f4"/>
              <a:gd name="f125" fmla="cos 1 f123"/>
              <a:gd name="f126" fmla="sin 1 f123"/>
              <a:gd name="f127" fmla="+- f124 0 f123"/>
              <a:gd name="f128" fmla="+- 0 0 f125"/>
              <a:gd name="f129" fmla="+- 0 0 f126"/>
              <a:gd name="f130" fmla="+- f127 f2 0"/>
              <a:gd name="f131" fmla="*/ f29 f128 1"/>
              <a:gd name="f132" fmla="*/ f29 f129 1"/>
              <a:gd name="f133" fmla="?: f127 f127 f130"/>
              <a:gd name="f134" fmla="*/ f131 f131 1"/>
              <a:gd name="f135" fmla="*/ f132 f132 1"/>
              <a:gd name="f136" fmla="+- f134 f135 0"/>
              <a:gd name="f137" fmla="sqrt f136"/>
              <a:gd name="f138" fmla="*/ f46 1 f137"/>
              <a:gd name="f139" fmla="*/ f128 f138 1"/>
              <a:gd name="f140" fmla="*/ f129 f138 1"/>
              <a:gd name="f141" fmla="+- f45 0 f139"/>
              <a:gd name="f142" fmla="+- f45 0 f140"/>
            </a:gdLst>
            <a:ahLst>
              <a:ahXY gdRefX="f0" minX="f9" maxX="f10" gdRefY="f1" minY="f9" maxY="f10">
                <a:pos x="f23" y="f24"/>
              </a:ahXY>
            </a:ahLst>
            <a:cxnLst>
              <a:cxn ang="3cd4">
                <a:pos x="hc" y="t"/>
              </a:cxn>
              <a:cxn ang="0">
                <a:pos x="r" y="vc"/>
              </a:cxn>
              <a:cxn ang="cd4">
                <a:pos x="hc" y="b"/>
              </a:cxn>
              <a:cxn ang="cd2">
                <a:pos x="l" y="vc"/>
              </a:cxn>
              <a:cxn ang="f47">
                <a:pos x="f30" y="f31"/>
              </a:cxn>
              <a:cxn ang="f47">
                <a:pos x="f33" y="f34"/>
              </a:cxn>
              <a:cxn ang="f47">
                <a:pos x="f35" y="f36"/>
              </a:cxn>
              <a:cxn ang="f47">
                <a:pos x="f33" y="f37"/>
              </a:cxn>
              <a:cxn ang="f47">
                <a:pos x="f30" y="f38"/>
              </a:cxn>
              <a:cxn ang="f47">
                <a:pos x="f39" y="f37"/>
              </a:cxn>
              <a:cxn ang="f47">
                <a:pos x="f40" y="f36"/>
              </a:cxn>
              <a:cxn ang="f47">
                <a:pos x="f39" y="f34"/>
              </a:cxn>
              <a:cxn ang="f47">
                <a:pos x="f105" y="f106"/>
              </a:cxn>
            </a:cxnLst>
            <a:rect l="f25" t="f28" r="f26" b="f27"/>
            <a:pathLst>
              <a:path w="21600" h="21600">
                <a:moveTo>
                  <a:pt x="f141" y="f142"/>
                </a:moveTo>
                <a:arcTo wR="f29" hR="f29" stAng="f123" swAng="f133"/>
                <a:lnTo>
                  <a:pt x="f95" y="f96"/>
                </a:lnTo>
                <a:close/>
              </a:path>
            </a:pathLst>
          </a:custGeom>
          <a:solidFill>
            <a:srgbClr val="99CCFF"/>
          </a:solidFill>
          <a:ln w="0">
            <a:solidFill>
              <a:srgbClr val="000000"/>
            </a:solidFill>
            <a:prstDash val="solid"/>
          </a:ln>
        </p:spPr>
        <p:txBody>
          <a:bodyPr wrap="none" lIns="90000" tIns="45000" rIns="90000" bIns="45000" anchor="ctr" compatLnSpc="0"/>
          <a:lstStyle/>
          <a:p>
            <a:pPr algn="ctr" fontAlgn="auto" hangingPunct="0">
              <a:spcBef>
                <a:spcPts val="0"/>
              </a:spcBef>
              <a:spcAft>
                <a:spcPts val="0"/>
              </a:spcAft>
              <a:defRPr/>
            </a:pPr>
            <a:r>
              <a:rPr lang="en-IN" dirty="0">
                <a:latin typeface="Arial" pitchFamily="18"/>
                <a:ea typeface="Microsoft YaHei" pitchFamily="2"/>
                <a:cs typeface="Mangal" pitchFamily="2"/>
              </a:rPr>
              <a:t>Maybe not</a:t>
            </a:r>
          </a:p>
        </p:txBody>
      </p:sp>
      <p:pic>
        <p:nvPicPr>
          <p:cNvPr id="10" name="Picture 9" descr="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name="page93">
    <p:spTree>
      <p:nvGrpSpPr>
        <p:cNvPr id="1" name=""/>
        <p:cNvGrpSpPr/>
        <p:nvPr/>
      </p:nvGrpSpPr>
      <p:grpSpPr>
        <a:xfrm>
          <a:off x="0" y="0"/>
          <a:ext cx="0" cy="0"/>
          <a:chOff x="0" y="0"/>
          <a:chExt cx="0" cy="0"/>
        </a:xfrm>
      </p:grpSpPr>
      <p:sp>
        <p:nvSpPr>
          <p:cNvPr id="5" name="Slide Number Placeholder 1"/>
          <p:cNvSpPr>
            <a:spLocks noGrp="1"/>
          </p:cNvSpPr>
          <p:nvPr>
            <p:ph type="sldNum" sz="quarter" idx="12"/>
          </p:nvPr>
        </p:nvSpPr>
        <p:spPr>
          <a:xfrm>
            <a:off x="10067279" y="6356351"/>
            <a:ext cx="561975" cy="365125"/>
          </a:xfrm>
        </p:spPr>
        <p:txBody>
          <a:bodyPr/>
          <a:lstStyle/>
          <a:p>
            <a:pPr>
              <a:defRPr/>
            </a:pPr>
            <a:fld id="{BB7FE5AE-C1D8-4FFA-BF2F-C5131E27EAAE}" type="slidenum">
              <a:rPr/>
              <a:pPr>
                <a:defRPr/>
              </a:pPr>
              <a:t>94</a:t>
            </a:fld>
            <a:endParaRPr/>
          </a:p>
        </p:txBody>
      </p:sp>
      <p:sp>
        <p:nvSpPr>
          <p:cNvPr id="2" name="Title 1"/>
          <p:cNvSpPr txBox="1">
            <a:spLocks noGrp="1"/>
          </p:cNvSpPr>
          <p:nvPr>
            <p:ph type="title" idx="4294967295"/>
          </p:nvPr>
        </p:nvSpPr>
        <p:spPr>
          <a:xfrm>
            <a:off x="1752600" y="152401"/>
            <a:ext cx="868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Store Instruction</a:t>
            </a:r>
          </a:p>
        </p:txBody>
      </p:sp>
      <p:sp>
        <p:nvSpPr>
          <p:cNvPr id="119813" name="Text Placeholder 2"/>
          <p:cNvSpPr txBox="1">
            <a:spLocks noGrp="1"/>
          </p:cNvSpPr>
          <p:nvPr>
            <p:ph type="body" idx="4294967295"/>
          </p:nvPr>
        </p:nvSpPr>
        <p:spPr bwMode="auto">
          <a:xfrm>
            <a:off x="1828800" y="1600200"/>
            <a:ext cx="8610600" cy="22875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lvl1pPr marL="431800" indent="-323850">
              <a:defRPr sz="3200">
                <a:solidFill>
                  <a:srgbClr val="000000"/>
                </a:solidFill>
                <a:latin typeface="Calibri" pitchFamily="34" charset="0"/>
              </a:defRPr>
            </a:lvl1pPr>
            <a:lvl2pPr>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sz="2600" dirty="0">
                <a:ea typeface="Microsoft YaHei"/>
              </a:rPr>
              <a:t>Let us </a:t>
            </a:r>
            <a:r>
              <a:rPr lang="en-US" sz="2600" dirty="0">
                <a:solidFill>
                  <a:srgbClr val="FF0000"/>
                </a:solidFill>
                <a:ea typeface="Microsoft YaHei"/>
              </a:rPr>
              <a:t>make an exception</a:t>
            </a:r>
            <a:r>
              <a:rPr lang="en-US" sz="2600" dirty="0">
                <a:ea typeface="Microsoft YaHei"/>
              </a:rPr>
              <a:t> and use the </a:t>
            </a:r>
            <a:r>
              <a:rPr lang="en-US" sz="2600" dirty="0">
                <a:solidFill>
                  <a:srgbClr val="2323DC"/>
                </a:solidFill>
                <a:ea typeface="Microsoft YaHei"/>
              </a:rPr>
              <a:t>immediate format</a:t>
            </a:r>
            <a:r>
              <a:rPr lang="en-US" sz="2600" dirty="0">
                <a:ea typeface="Microsoft YaHei"/>
              </a:rPr>
              <a:t>.</a:t>
            </a:r>
          </a:p>
          <a:p>
            <a:pPr>
              <a:spcBef>
                <a:spcPct val="0"/>
              </a:spcBef>
              <a:spcAft>
                <a:spcPts val="1413"/>
              </a:spcAft>
            </a:pPr>
            <a:r>
              <a:rPr lang="en-US" sz="2600" dirty="0">
                <a:ea typeface="Microsoft YaHei"/>
              </a:rPr>
              <a:t>We use the </a:t>
            </a:r>
            <a:r>
              <a:rPr lang="en-US" sz="2600" dirty="0" err="1">
                <a:solidFill>
                  <a:srgbClr val="008000"/>
                </a:solidFill>
                <a:ea typeface="Microsoft YaHei"/>
              </a:rPr>
              <a:t>rd</a:t>
            </a:r>
            <a:r>
              <a:rPr lang="en-US" sz="2600" dirty="0">
                <a:solidFill>
                  <a:srgbClr val="008000"/>
                </a:solidFill>
                <a:ea typeface="Microsoft YaHei"/>
              </a:rPr>
              <a:t> field</a:t>
            </a:r>
            <a:r>
              <a:rPr lang="en-US" sz="2600" dirty="0">
                <a:ea typeface="Microsoft YaHei"/>
              </a:rPr>
              <a:t> to save one of the </a:t>
            </a:r>
            <a:r>
              <a:rPr lang="en-US" sz="2600" dirty="0">
                <a:solidFill>
                  <a:srgbClr val="2300DC"/>
                </a:solidFill>
                <a:ea typeface="Microsoft YaHei"/>
              </a:rPr>
              <a:t>source registers</a:t>
            </a:r>
          </a:p>
          <a:p>
            <a:pPr>
              <a:spcBef>
                <a:spcPct val="0"/>
              </a:spcBef>
              <a:spcAft>
                <a:spcPts val="1413"/>
              </a:spcAft>
            </a:pPr>
            <a:r>
              <a:rPr lang="en-US" sz="2600" dirty="0" err="1">
                <a:solidFill>
                  <a:srgbClr val="008000"/>
                </a:solidFill>
                <a:ea typeface="Microsoft YaHei"/>
              </a:rPr>
              <a:t>st</a:t>
            </a:r>
            <a:r>
              <a:rPr lang="en-US" sz="2600" dirty="0">
                <a:solidFill>
                  <a:srgbClr val="008000"/>
                </a:solidFill>
                <a:ea typeface="Microsoft YaHei"/>
              </a:rPr>
              <a:t> </a:t>
            </a:r>
            <a:r>
              <a:rPr lang="en-US" sz="2600" dirty="0" err="1">
                <a:solidFill>
                  <a:srgbClr val="008000"/>
                </a:solidFill>
                <a:ea typeface="Microsoft YaHei"/>
              </a:rPr>
              <a:t>rd</a:t>
            </a:r>
            <a:r>
              <a:rPr lang="en-US" sz="2600" dirty="0">
                <a:solidFill>
                  <a:srgbClr val="008000"/>
                </a:solidFill>
                <a:ea typeface="Microsoft YaHei"/>
              </a:rPr>
              <a:t>, </a:t>
            </a:r>
            <a:r>
              <a:rPr lang="en-US" sz="2600" dirty="0" err="1">
                <a:solidFill>
                  <a:srgbClr val="008000"/>
                </a:solidFill>
                <a:ea typeface="Microsoft YaHei"/>
              </a:rPr>
              <a:t>imm</a:t>
            </a:r>
            <a:r>
              <a:rPr lang="en-US" sz="2600" dirty="0">
                <a:solidFill>
                  <a:srgbClr val="008000"/>
                </a:solidFill>
                <a:ea typeface="Microsoft YaHei"/>
              </a:rPr>
              <a:t>[rs1]</a:t>
            </a:r>
          </a:p>
        </p:txBody>
      </p:sp>
      <p:grpSp>
        <p:nvGrpSpPr>
          <p:cNvPr id="7" name="Group 6"/>
          <p:cNvGrpSpPr/>
          <p:nvPr/>
        </p:nvGrpSpPr>
        <p:grpSpPr>
          <a:xfrm>
            <a:off x="2690813" y="3988594"/>
            <a:ext cx="6956425" cy="1258888"/>
            <a:chOff x="1752600" y="4600575"/>
            <a:chExt cx="6956425" cy="1258888"/>
          </a:xfrm>
        </p:grpSpPr>
        <p:sp>
          <p:nvSpPr>
            <p:cNvPr id="8" name="Rectangle 80"/>
            <p:cNvSpPr>
              <a:spLocks noChangeArrowheads="1"/>
            </p:cNvSpPr>
            <p:nvPr/>
          </p:nvSpPr>
          <p:spPr bwMode="auto">
            <a:xfrm>
              <a:off x="1752600" y="4600575"/>
              <a:ext cx="6956425" cy="1258888"/>
            </a:xfrm>
            <a:prstGeom prst="rect">
              <a:avLst/>
            </a:prstGeom>
            <a:noFill/>
            <a:ln w="7"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81"/>
            <p:cNvSpPr>
              <a:spLocks noChangeArrowheads="1"/>
            </p:cNvSpPr>
            <p:nvPr/>
          </p:nvSpPr>
          <p:spPr bwMode="auto">
            <a:xfrm>
              <a:off x="3694113" y="5094288"/>
              <a:ext cx="4725988" cy="296863"/>
            </a:xfrm>
            <a:prstGeom prst="rect">
              <a:avLst/>
            </a:prstGeom>
            <a:solidFill>
              <a:srgbClr val="FFE6D5"/>
            </a:solidFill>
            <a:ln w="1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82"/>
            <p:cNvSpPr>
              <a:spLocks noChangeArrowheads="1"/>
            </p:cNvSpPr>
            <p:nvPr/>
          </p:nvSpPr>
          <p:spPr bwMode="auto">
            <a:xfrm>
              <a:off x="3848100" y="5146675"/>
              <a:ext cx="48891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000000"/>
                  </a:solidFill>
                  <a:latin typeface="Sans"/>
                </a:rPr>
                <a:t>01111</a:t>
              </a:r>
              <a:endParaRPr lang="en-US">
                <a:latin typeface="Arial" pitchFamily="34" charset="0"/>
              </a:endParaRPr>
            </a:p>
          </p:txBody>
        </p:sp>
        <p:sp>
          <p:nvSpPr>
            <p:cNvPr id="11" name="Line 83"/>
            <p:cNvSpPr>
              <a:spLocks noChangeShapeType="1"/>
            </p:cNvSpPr>
            <p:nvPr/>
          </p:nvSpPr>
          <p:spPr bwMode="auto">
            <a:xfrm>
              <a:off x="4525963" y="5102225"/>
              <a:ext cx="0" cy="293688"/>
            </a:xfrm>
            <a:prstGeom prst="line">
              <a:avLst/>
            </a:prstGeom>
            <a:noFill/>
            <a:ln w="11"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84"/>
            <p:cNvSpPr>
              <a:spLocks/>
            </p:cNvSpPr>
            <p:nvPr/>
          </p:nvSpPr>
          <p:spPr bwMode="auto">
            <a:xfrm>
              <a:off x="3713163" y="5429250"/>
              <a:ext cx="766763" cy="131763"/>
            </a:xfrm>
            <a:custGeom>
              <a:avLst/>
              <a:gdLst>
                <a:gd name="T0" fmla="*/ 0 w 1236"/>
                <a:gd name="T1" fmla="*/ 9 h 212"/>
                <a:gd name="T2" fmla="*/ 31 w 1236"/>
                <a:gd name="T3" fmla="*/ 99 h 212"/>
                <a:gd name="T4" fmla="*/ 494 w 1236"/>
                <a:gd name="T5" fmla="*/ 99 h 212"/>
                <a:gd name="T6" fmla="*/ 559 w 1236"/>
                <a:gd name="T7" fmla="*/ 212 h 212"/>
                <a:gd name="T8" fmla="*/ 615 w 1236"/>
                <a:gd name="T9" fmla="*/ 115 h 212"/>
                <a:gd name="T10" fmla="*/ 1169 w 1236"/>
                <a:gd name="T11" fmla="*/ 115 h 212"/>
                <a:gd name="T12" fmla="*/ 1236 w 1236"/>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1236" h="212">
                  <a:moveTo>
                    <a:pt x="0" y="9"/>
                  </a:moveTo>
                  <a:lnTo>
                    <a:pt x="31" y="99"/>
                  </a:lnTo>
                  <a:lnTo>
                    <a:pt x="494" y="99"/>
                  </a:lnTo>
                  <a:lnTo>
                    <a:pt x="559" y="212"/>
                  </a:lnTo>
                  <a:lnTo>
                    <a:pt x="615" y="115"/>
                  </a:lnTo>
                  <a:lnTo>
                    <a:pt x="1169" y="115"/>
                  </a:lnTo>
                  <a:lnTo>
                    <a:pt x="1236" y="0"/>
                  </a:lnTo>
                </a:path>
              </a:pathLst>
            </a:custGeom>
            <a:noFill/>
            <a:ln w="11"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85"/>
            <p:cNvSpPr>
              <a:spLocks noChangeArrowheads="1"/>
            </p:cNvSpPr>
            <p:nvPr/>
          </p:nvSpPr>
          <p:spPr bwMode="auto">
            <a:xfrm>
              <a:off x="3967163" y="5597525"/>
              <a:ext cx="104196"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5</a:t>
              </a:r>
              <a:endParaRPr lang="en-US">
                <a:latin typeface="Arial" pitchFamily="34" charset="0"/>
              </a:endParaRPr>
            </a:p>
          </p:txBody>
        </p:sp>
        <p:sp>
          <p:nvSpPr>
            <p:cNvPr id="14" name="Freeform 86"/>
            <p:cNvSpPr>
              <a:spLocks/>
            </p:cNvSpPr>
            <p:nvPr/>
          </p:nvSpPr>
          <p:spPr bwMode="auto">
            <a:xfrm>
              <a:off x="3687763" y="4910138"/>
              <a:ext cx="4705350" cy="131763"/>
            </a:xfrm>
            <a:custGeom>
              <a:avLst/>
              <a:gdLst>
                <a:gd name="T0" fmla="*/ 0 w 7597"/>
                <a:gd name="T1" fmla="*/ 203 h 211"/>
                <a:gd name="T2" fmla="*/ 186 w 7597"/>
                <a:gd name="T3" fmla="*/ 113 h 211"/>
                <a:gd name="T4" fmla="*/ 3293 w 7597"/>
                <a:gd name="T5" fmla="*/ 113 h 211"/>
                <a:gd name="T6" fmla="*/ 3437 w 7597"/>
                <a:gd name="T7" fmla="*/ 0 h 211"/>
                <a:gd name="T8" fmla="*/ 3524 w 7597"/>
                <a:gd name="T9" fmla="*/ 107 h 211"/>
                <a:gd name="T10" fmla="*/ 7470 w 7597"/>
                <a:gd name="T11" fmla="*/ 107 h 211"/>
                <a:gd name="T12" fmla="*/ 7597 w 7597"/>
                <a:gd name="T13" fmla="*/ 211 h 211"/>
              </a:gdLst>
              <a:ahLst/>
              <a:cxnLst>
                <a:cxn ang="0">
                  <a:pos x="T0" y="T1"/>
                </a:cxn>
                <a:cxn ang="0">
                  <a:pos x="T2" y="T3"/>
                </a:cxn>
                <a:cxn ang="0">
                  <a:pos x="T4" y="T5"/>
                </a:cxn>
                <a:cxn ang="0">
                  <a:pos x="T6" y="T7"/>
                </a:cxn>
                <a:cxn ang="0">
                  <a:pos x="T8" y="T9"/>
                </a:cxn>
                <a:cxn ang="0">
                  <a:pos x="T10" y="T11"/>
                </a:cxn>
                <a:cxn ang="0">
                  <a:pos x="T12" y="T13"/>
                </a:cxn>
              </a:cxnLst>
              <a:rect l="0" t="0" r="r" b="b"/>
              <a:pathLst>
                <a:path w="7597" h="211">
                  <a:moveTo>
                    <a:pt x="0" y="203"/>
                  </a:moveTo>
                  <a:lnTo>
                    <a:pt x="186" y="113"/>
                  </a:lnTo>
                  <a:lnTo>
                    <a:pt x="3293" y="113"/>
                  </a:lnTo>
                  <a:lnTo>
                    <a:pt x="3437" y="0"/>
                  </a:lnTo>
                  <a:lnTo>
                    <a:pt x="3524" y="107"/>
                  </a:lnTo>
                  <a:lnTo>
                    <a:pt x="7470" y="107"/>
                  </a:lnTo>
                  <a:lnTo>
                    <a:pt x="7597" y="211"/>
                  </a:lnTo>
                </a:path>
              </a:pathLst>
            </a:custGeom>
            <a:noFill/>
            <a:ln w="8"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87"/>
            <p:cNvSpPr>
              <a:spLocks noChangeArrowheads="1"/>
            </p:cNvSpPr>
            <p:nvPr/>
          </p:nvSpPr>
          <p:spPr bwMode="auto">
            <a:xfrm>
              <a:off x="5654675" y="4679950"/>
              <a:ext cx="20839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32</a:t>
              </a:r>
              <a:endParaRPr lang="en-US">
                <a:latin typeface="Arial" pitchFamily="34" charset="0"/>
              </a:endParaRPr>
            </a:p>
          </p:txBody>
        </p:sp>
        <p:sp>
          <p:nvSpPr>
            <p:cNvPr id="16" name="Line 88"/>
            <p:cNvSpPr>
              <a:spLocks noChangeShapeType="1"/>
            </p:cNvSpPr>
            <p:nvPr/>
          </p:nvSpPr>
          <p:spPr bwMode="auto">
            <a:xfrm>
              <a:off x="4687888" y="5099050"/>
              <a:ext cx="0" cy="295275"/>
            </a:xfrm>
            <a:prstGeom prst="line">
              <a:avLst/>
            </a:prstGeom>
            <a:noFill/>
            <a:ln w="11"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89"/>
            <p:cNvSpPr>
              <a:spLocks noChangeShapeType="1"/>
            </p:cNvSpPr>
            <p:nvPr/>
          </p:nvSpPr>
          <p:spPr bwMode="auto">
            <a:xfrm>
              <a:off x="5387975" y="5092700"/>
              <a:ext cx="0" cy="295275"/>
            </a:xfrm>
            <a:prstGeom prst="line">
              <a:avLst/>
            </a:prstGeom>
            <a:noFill/>
            <a:ln w="11"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Rectangle 90"/>
            <p:cNvSpPr>
              <a:spLocks noChangeArrowheads="1"/>
            </p:cNvSpPr>
            <p:nvPr/>
          </p:nvSpPr>
          <p:spPr bwMode="auto">
            <a:xfrm>
              <a:off x="5554663" y="5138738"/>
              <a:ext cx="26718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700">
                  <a:solidFill>
                    <a:srgbClr val="000000"/>
                  </a:solidFill>
                  <a:latin typeface="Sans"/>
                </a:rPr>
                <a:t>rs1</a:t>
              </a:r>
              <a:endParaRPr lang="en-US">
                <a:latin typeface="Arial" pitchFamily="34" charset="0"/>
              </a:endParaRPr>
            </a:p>
          </p:txBody>
        </p:sp>
        <p:sp>
          <p:nvSpPr>
            <p:cNvPr id="19" name="Line 91"/>
            <p:cNvSpPr>
              <a:spLocks noChangeShapeType="1"/>
            </p:cNvSpPr>
            <p:nvPr/>
          </p:nvSpPr>
          <p:spPr bwMode="auto">
            <a:xfrm>
              <a:off x="6043613" y="5105400"/>
              <a:ext cx="0" cy="293688"/>
            </a:xfrm>
            <a:prstGeom prst="line">
              <a:avLst/>
            </a:prstGeom>
            <a:noFill/>
            <a:ln w="11"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92"/>
            <p:cNvSpPr>
              <a:spLocks/>
            </p:cNvSpPr>
            <p:nvPr/>
          </p:nvSpPr>
          <p:spPr bwMode="auto">
            <a:xfrm>
              <a:off x="4741863" y="5419725"/>
              <a:ext cx="658813" cy="131763"/>
            </a:xfrm>
            <a:custGeom>
              <a:avLst/>
              <a:gdLst>
                <a:gd name="T0" fmla="*/ 0 w 1064"/>
                <a:gd name="T1" fmla="*/ 9 h 212"/>
                <a:gd name="T2" fmla="*/ 26 w 1064"/>
                <a:gd name="T3" fmla="*/ 99 h 212"/>
                <a:gd name="T4" fmla="*/ 426 w 1064"/>
                <a:gd name="T5" fmla="*/ 99 h 212"/>
                <a:gd name="T6" fmla="*/ 482 w 1064"/>
                <a:gd name="T7" fmla="*/ 212 h 212"/>
                <a:gd name="T8" fmla="*/ 530 w 1064"/>
                <a:gd name="T9" fmla="*/ 115 h 212"/>
                <a:gd name="T10" fmla="*/ 1007 w 1064"/>
                <a:gd name="T11" fmla="*/ 115 h 212"/>
                <a:gd name="T12" fmla="*/ 1064 w 1064"/>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1064" h="212">
                  <a:moveTo>
                    <a:pt x="0" y="9"/>
                  </a:moveTo>
                  <a:lnTo>
                    <a:pt x="26" y="99"/>
                  </a:lnTo>
                  <a:lnTo>
                    <a:pt x="426" y="99"/>
                  </a:lnTo>
                  <a:lnTo>
                    <a:pt x="482" y="212"/>
                  </a:lnTo>
                  <a:lnTo>
                    <a:pt x="530" y="115"/>
                  </a:lnTo>
                  <a:lnTo>
                    <a:pt x="1007" y="115"/>
                  </a:lnTo>
                  <a:lnTo>
                    <a:pt x="1064" y="0"/>
                  </a:lnTo>
                </a:path>
              </a:pathLst>
            </a:custGeom>
            <a:noFill/>
            <a:ln w="10"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Rectangle 93"/>
            <p:cNvSpPr>
              <a:spLocks noChangeArrowheads="1"/>
            </p:cNvSpPr>
            <p:nvPr/>
          </p:nvSpPr>
          <p:spPr bwMode="auto">
            <a:xfrm>
              <a:off x="4960938" y="5600700"/>
              <a:ext cx="97784"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000000"/>
                  </a:solidFill>
                  <a:latin typeface="Sans"/>
                </a:rPr>
                <a:t>4</a:t>
              </a:r>
              <a:endParaRPr lang="en-US">
                <a:latin typeface="Arial" pitchFamily="34" charset="0"/>
              </a:endParaRPr>
            </a:p>
          </p:txBody>
        </p:sp>
        <p:sp>
          <p:nvSpPr>
            <p:cNvPr id="22" name="Freeform 94"/>
            <p:cNvSpPr>
              <a:spLocks/>
            </p:cNvSpPr>
            <p:nvPr/>
          </p:nvSpPr>
          <p:spPr bwMode="auto">
            <a:xfrm>
              <a:off x="5426075" y="5419725"/>
              <a:ext cx="622300" cy="131763"/>
            </a:xfrm>
            <a:custGeom>
              <a:avLst/>
              <a:gdLst>
                <a:gd name="T0" fmla="*/ 0 w 1004"/>
                <a:gd name="T1" fmla="*/ 8 h 211"/>
                <a:gd name="T2" fmla="*/ 25 w 1004"/>
                <a:gd name="T3" fmla="*/ 99 h 211"/>
                <a:gd name="T4" fmla="*/ 402 w 1004"/>
                <a:gd name="T5" fmla="*/ 99 h 211"/>
                <a:gd name="T6" fmla="*/ 455 w 1004"/>
                <a:gd name="T7" fmla="*/ 211 h 211"/>
                <a:gd name="T8" fmla="*/ 500 w 1004"/>
                <a:gd name="T9" fmla="*/ 115 h 211"/>
                <a:gd name="T10" fmla="*/ 951 w 1004"/>
                <a:gd name="T11" fmla="*/ 115 h 211"/>
                <a:gd name="T12" fmla="*/ 1004 w 1004"/>
                <a:gd name="T13" fmla="*/ 0 h 211"/>
              </a:gdLst>
              <a:ahLst/>
              <a:cxnLst>
                <a:cxn ang="0">
                  <a:pos x="T0" y="T1"/>
                </a:cxn>
                <a:cxn ang="0">
                  <a:pos x="T2" y="T3"/>
                </a:cxn>
                <a:cxn ang="0">
                  <a:pos x="T4" y="T5"/>
                </a:cxn>
                <a:cxn ang="0">
                  <a:pos x="T6" y="T7"/>
                </a:cxn>
                <a:cxn ang="0">
                  <a:pos x="T8" y="T9"/>
                </a:cxn>
                <a:cxn ang="0">
                  <a:pos x="T10" y="T11"/>
                </a:cxn>
                <a:cxn ang="0">
                  <a:pos x="T12" y="T13"/>
                </a:cxn>
              </a:cxnLst>
              <a:rect l="0" t="0" r="r" b="b"/>
              <a:pathLst>
                <a:path w="1004" h="211">
                  <a:moveTo>
                    <a:pt x="0" y="8"/>
                  </a:moveTo>
                  <a:lnTo>
                    <a:pt x="25" y="99"/>
                  </a:lnTo>
                  <a:lnTo>
                    <a:pt x="402" y="99"/>
                  </a:lnTo>
                  <a:lnTo>
                    <a:pt x="455" y="211"/>
                  </a:lnTo>
                  <a:lnTo>
                    <a:pt x="500" y="115"/>
                  </a:lnTo>
                  <a:lnTo>
                    <a:pt x="951" y="115"/>
                  </a:lnTo>
                  <a:lnTo>
                    <a:pt x="1004" y="0"/>
                  </a:lnTo>
                </a:path>
              </a:pathLst>
            </a:custGeom>
            <a:noFill/>
            <a:ln w="10"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Rectangle 95"/>
            <p:cNvSpPr>
              <a:spLocks noChangeArrowheads="1"/>
            </p:cNvSpPr>
            <p:nvPr/>
          </p:nvSpPr>
          <p:spPr bwMode="auto">
            <a:xfrm>
              <a:off x="5632450" y="5603875"/>
              <a:ext cx="97784"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000000"/>
                  </a:solidFill>
                  <a:latin typeface="Sans"/>
                </a:rPr>
                <a:t>4</a:t>
              </a:r>
              <a:endParaRPr lang="en-US">
                <a:latin typeface="Arial" pitchFamily="34" charset="0"/>
              </a:endParaRPr>
            </a:p>
          </p:txBody>
        </p:sp>
        <p:sp>
          <p:nvSpPr>
            <p:cNvPr id="24" name="Freeform 96"/>
            <p:cNvSpPr>
              <a:spLocks/>
            </p:cNvSpPr>
            <p:nvPr/>
          </p:nvSpPr>
          <p:spPr bwMode="auto">
            <a:xfrm>
              <a:off x="6081713" y="5419725"/>
              <a:ext cx="2332038" cy="131763"/>
            </a:xfrm>
            <a:custGeom>
              <a:avLst/>
              <a:gdLst>
                <a:gd name="T0" fmla="*/ 0 w 3766"/>
                <a:gd name="T1" fmla="*/ 8 h 211"/>
                <a:gd name="T2" fmla="*/ 93 w 3766"/>
                <a:gd name="T3" fmla="*/ 99 h 211"/>
                <a:gd name="T4" fmla="*/ 1617 w 3766"/>
                <a:gd name="T5" fmla="*/ 99 h 211"/>
                <a:gd name="T6" fmla="*/ 1704 w 3766"/>
                <a:gd name="T7" fmla="*/ 211 h 211"/>
                <a:gd name="T8" fmla="*/ 1773 w 3766"/>
                <a:gd name="T9" fmla="*/ 114 h 211"/>
                <a:gd name="T10" fmla="*/ 3564 w 3766"/>
                <a:gd name="T11" fmla="*/ 114 h 211"/>
                <a:gd name="T12" fmla="*/ 3766 w 3766"/>
                <a:gd name="T13" fmla="*/ 0 h 211"/>
              </a:gdLst>
              <a:ahLst/>
              <a:cxnLst>
                <a:cxn ang="0">
                  <a:pos x="T0" y="T1"/>
                </a:cxn>
                <a:cxn ang="0">
                  <a:pos x="T2" y="T3"/>
                </a:cxn>
                <a:cxn ang="0">
                  <a:pos x="T4" y="T5"/>
                </a:cxn>
                <a:cxn ang="0">
                  <a:pos x="T6" y="T7"/>
                </a:cxn>
                <a:cxn ang="0">
                  <a:pos x="T8" y="T9"/>
                </a:cxn>
                <a:cxn ang="0">
                  <a:pos x="T10" y="T11"/>
                </a:cxn>
                <a:cxn ang="0">
                  <a:pos x="T12" y="T13"/>
                </a:cxn>
              </a:cxnLst>
              <a:rect l="0" t="0" r="r" b="b"/>
              <a:pathLst>
                <a:path w="3766" h="211">
                  <a:moveTo>
                    <a:pt x="0" y="8"/>
                  </a:moveTo>
                  <a:lnTo>
                    <a:pt x="93" y="99"/>
                  </a:lnTo>
                  <a:lnTo>
                    <a:pt x="1617" y="99"/>
                  </a:lnTo>
                  <a:lnTo>
                    <a:pt x="1704" y="211"/>
                  </a:lnTo>
                  <a:lnTo>
                    <a:pt x="1773" y="114"/>
                  </a:lnTo>
                  <a:lnTo>
                    <a:pt x="3564" y="114"/>
                  </a:lnTo>
                  <a:lnTo>
                    <a:pt x="3766" y="0"/>
                  </a:lnTo>
                </a:path>
              </a:pathLst>
            </a:custGeom>
            <a:noFill/>
            <a:ln w="11"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Rectangle 97"/>
            <p:cNvSpPr>
              <a:spLocks noChangeArrowheads="1"/>
            </p:cNvSpPr>
            <p:nvPr/>
          </p:nvSpPr>
          <p:spPr bwMode="auto">
            <a:xfrm>
              <a:off x="7024688" y="5584825"/>
              <a:ext cx="1955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000000"/>
                  </a:solidFill>
                  <a:latin typeface="Sans"/>
                </a:rPr>
                <a:t>18</a:t>
              </a:r>
              <a:endParaRPr lang="en-US">
                <a:latin typeface="Arial" pitchFamily="34" charset="0"/>
              </a:endParaRPr>
            </a:p>
          </p:txBody>
        </p:sp>
        <p:sp>
          <p:nvSpPr>
            <p:cNvPr id="26" name="Rectangle 98"/>
            <p:cNvSpPr>
              <a:spLocks noChangeArrowheads="1"/>
            </p:cNvSpPr>
            <p:nvPr/>
          </p:nvSpPr>
          <p:spPr bwMode="auto">
            <a:xfrm>
              <a:off x="1847850" y="5135563"/>
              <a:ext cx="152811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000" dirty="0" err="1">
                  <a:solidFill>
                    <a:srgbClr val="000000"/>
                  </a:solidFill>
                  <a:latin typeface="Sans"/>
                </a:rPr>
                <a:t>st</a:t>
              </a:r>
              <a:r>
                <a:rPr lang="en-US" sz="2000" dirty="0">
                  <a:solidFill>
                    <a:srgbClr val="000000"/>
                  </a:solidFill>
                  <a:latin typeface="Sans"/>
                </a:rPr>
                <a:t> </a:t>
              </a:r>
              <a:r>
                <a:rPr lang="en-US" sz="2000" dirty="0" err="1">
                  <a:solidFill>
                    <a:srgbClr val="000000"/>
                  </a:solidFill>
                  <a:latin typeface="Sans"/>
                </a:rPr>
                <a:t>rd</a:t>
              </a:r>
              <a:r>
                <a:rPr lang="en-US" sz="2000" dirty="0">
                  <a:solidFill>
                    <a:srgbClr val="000000"/>
                  </a:solidFill>
                  <a:latin typeface="Sans"/>
                </a:rPr>
                <a:t>, </a:t>
              </a:r>
              <a:r>
                <a:rPr lang="en-US" sz="2000" dirty="0" err="1">
                  <a:solidFill>
                    <a:srgbClr val="000000"/>
                  </a:solidFill>
                  <a:latin typeface="Sans"/>
                </a:rPr>
                <a:t>imm</a:t>
              </a:r>
              <a:r>
                <a:rPr lang="en-US" sz="2000" dirty="0">
                  <a:solidFill>
                    <a:srgbClr val="000000"/>
                  </a:solidFill>
                  <a:latin typeface="Sans"/>
                </a:rPr>
                <a:t>[rs1]</a:t>
              </a:r>
              <a:endParaRPr lang="en-US" dirty="0">
                <a:latin typeface="Arial" pitchFamily="34" charset="0"/>
              </a:endParaRPr>
            </a:p>
          </p:txBody>
        </p:sp>
        <p:sp>
          <p:nvSpPr>
            <p:cNvPr id="27" name="Rectangle 99"/>
            <p:cNvSpPr>
              <a:spLocks noChangeArrowheads="1"/>
            </p:cNvSpPr>
            <p:nvPr/>
          </p:nvSpPr>
          <p:spPr bwMode="auto">
            <a:xfrm>
              <a:off x="4524375" y="5130800"/>
              <a:ext cx="123432" cy="2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900" dirty="0">
                  <a:solidFill>
                    <a:srgbClr val="000000"/>
                  </a:solidFill>
                  <a:latin typeface="Sans"/>
                </a:rPr>
                <a:t>1</a:t>
              </a:r>
              <a:endParaRPr lang="en-US" dirty="0">
                <a:latin typeface="Arial" pitchFamily="34" charset="0"/>
              </a:endParaRPr>
            </a:p>
          </p:txBody>
        </p:sp>
        <p:sp>
          <p:nvSpPr>
            <p:cNvPr id="28" name="Freeform 100"/>
            <p:cNvSpPr>
              <a:spLocks/>
            </p:cNvSpPr>
            <p:nvPr/>
          </p:nvSpPr>
          <p:spPr bwMode="auto">
            <a:xfrm>
              <a:off x="4478338" y="5413375"/>
              <a:ext cx="249238" cy="131763"/>
            </a:xfrm>
            <a:custGeom>
              <a:avLst/>
              <a:gdLst>
                <a:gd name="T0" fmla="*/ 0 w 403"/>
                <a:gd name="T1" fmla="*/ 8 h 212"/>
                <a:gd name="T2" fmla="*/ 10 w 403"/>
                <a:gd name="T3" fmla="*/ 99 h 212"/>
                <a:gd name="T4" fmla="*/ 132 w 403"/>
                <a:gd name="T5" fmla="*/ 85 h 212"/>
                <a:gd name="T6" fmla="*/ 211 w 403"/>
                <a:gd name="T7" fmla="*/ 212 h 212"/>
                <a:gd name="T8" fmla="*/ 286 w 403"/>
                <a:gd name="T9" fmla="*/ 115 h 212"/>
                <a:gd name="T10" fmla="*/ 381 w 403"/>
                <a:gd name="T11" fmla="*/ 115 h 212"/>
                <a:gd name="T12" fmla="*/ 403 w 403"/>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403" h="212">
                  <a:moveTo>
                    <a:pt x="0" y="8"/>
                  </a:moveTo>
                  <a:lnTo>
                    <a:pt x="10" y="99"/>
                  </a:lnTo>
                  <a:lnTo>
                    <a:pt x="132" y="85"/>
                  </a:lnTo>
                  <a:lnTo>
                    <a:pt x="211" y="212"/>
                  </a:lnTo>
                  <a:lnTo>
                    <a:pt x="286" y="115"/>
                  </a:lnTo>
                  <a:lnTo>
                    <a:pt x="381" y="115"/>
                  </a:lnTo>
                  <a:lnTo>
                    <a:pt x="403" y="0"/>
                  </a:lnTo>
                </a:path>
              </a:pathLst>
            </a:custGeom>
            <a:noFill/>
            <a:ln w="11"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Rectangle 101"/>
            <p:cNvSpPr>
              <a:spLocks noChangeArrowheads="1"/>
            </p:cNvSpPr>
            <p:nvPr/>
          </p:nvSpPr>
          <p:spPr bwMode="auto">
            <a:xfrm>
              <a:off x="4551363" y="5584825"/>
              <a:ext cx="104196"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1</a:t>
              </a:r>
              <a:endParaRPr lang="en-US">
                <a:latin typeface="Arial" pitchFamily="34" charset="0"/>
              </a:endParaRPr>
            </a:p>
          </p:txBody>
        </p:sp>
        <p:sp>
          <p:nvSpPr>
            <p:cNvPr id="30" name="Rectangle 102"/>
            <p:cNvSpPr>
              <a:spLocks noChangeArrowheads="1"/>
            </p:cNvSpPr>
            <p:nvPr/>
          </p:nvSpPr>
          <p:spPr bwMode="auto">
            <a:xfrm>
              <a:off x="4889500" y="5127625"/>
              <a:ext cx="209866" cy="2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900">
                  <a:solidFill>
                    <a:srgbClr val="000000"/>
                  </a:solidFill>
                  <a:latin typeface="Sans"/>
                </a:rPr>
                <a:t>rd</a:t>
              </a:r>
              <a:endParaRPr lang="en-US">
                <a:latin typeface="Arial" pitchFamily="34" charset="0"/>
              </a:endParaRPr>
            </a:p>
          </p:txBody>
        </p:sp>
        <p:sp>
          <p:nvSpPr>
            <p:cNvPr id="31" name="Rectangle 103"/>
            <p:cNvSpPr>
              <a:spLocks noChangeArrowheads="1"/>
            </p:cNvSpPr>
            <p:nvPr/>
          </p:nvSpPr>
          <p:spPr bwMode="auto">
            <a:xfrm>
              <a:off x="6972300" y="5137150"/>
              <a:ext cx="399148"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700">
                  <a:solidFill>
                    <a:srgbClr val="000000"/>
                  </a:solidFill>
                  <a:latin typeface="Sans"/>
                </a:rPr>
                <a:t>imm</a:t>
              </a:r>
              <a:endParaRPr lang="en-US">
                <a:latin typeface="Arial" pitchFamily="34" charset="0"/>
              </a:endParaRPr>
            </a:p>
          </p:txBody>
        </p:sp>
      </p:grpSp>
      <p:pic>
        <p:nvPicPr>
          <p:cNvPr id="32"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name="page94">
    <p:spTree>
      <p:nvGrpSpPr>
        <p:cNvPr id="1" name=""/>
        <p:cNvGrpSpPr/>
        <p:nvPr/>
      </p:nvGrpSpPr>
      <p:grpSpPr>
        <a:xfrm>
          <a:off x="0" y="0"/>
          <a:ext cx="0" cy="0"/>
          <a:chOff x="0" y="0"/>
          <a:chExt cx="0" cy="0"/>
        </a:xfrm>
      </p:grpSpPr>
      <p:sp>
        <p:nvSpPr>
          <p:cNvPr id="5" name="Slide Number Placeholder 1"/>
          <p:cNvSpPr>
            <a:spLocks noGrp="1"/>
          </p:cNvSpPr>
          <p:nvPr>
            <p:ph type="sldNum" sz="quarter" idx="12"/>
          </p:nvPr>
        </p:nvSpPr>
        <p:spPr>
          <a:xfrm>
            <a:off x="10067279" y="6356351"/>
            <a:ext cx="561975" cy="365125"/>
          </a:xfrm>
        </p:spPr>
        <p:txBody>
          <a:bodyPr/>
          <a:lstStyle/>
          <a:p>
            <a:pPr>
              <a:defRPr/>
            </a:pPr>
            <a:fld id="{91DEB8B7-39FC-4CB3-B5A8-4FA3962CA3A2}" type="slidenum">
              <a:rPr/>
              <a:pPr>
                <a:defRPr/>
              </a:pPr>
              <a:t>95</a:t>
            </a:fld>
            <a:endParaRPr/>
          </a:p>
        </p:txBody>
      </p:sp>
      <p:sp>
        <p:nvSpPr>
          <p:cNvPr id="2" name="Title 1"/>
          <p:cNvSpPr txBox="1">
            <a:spLocks noGrp="1"/>
          </p:cNvSpPr>
          <p:nvPr>
            <p:ph type="title" idx="4294967295"/>
          </p:nvPr>
        </p:nvSpPr>
        <p:spPr>
          <a:xfrm>
            <a:off x="1752600" y="152401"/>
            <a:ext cx="86614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Summary</a:t>
            </a:r>
            <a:r>
              <a:rPr lang="fr-FR" dirty="0">
                <a:solidFill>
                  <a:schemeClr val="tx1"/>
                </a:solidFill>
              </a:rPr>
              <a:t> of Instruction Formats</a:t>
            </a:r>
          </a:p>
        </p:txBody>
      </p:sp>
      <p:sp>
        <p:nvSpPr>
          <p:cNvPr id="120837" name="Text Placeholder 2"/>
          <p:cNvSpPr txBox="1">
            <a:spLocks noGrp="1"/>
          </p:cNvSpPr>
          <p:nvPr>
            <p:ph type="body" idx="4294967295"/>
          </p:nvPr>
        </p:nvSpPr>
        <p:spPr bwMode="auto">
          <a:xfrm>
            <a:off x="1897062" y="3962401"/>
            <a:ext cx="8313738" cy="16922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lvl1pPr marL="431800" indent="-323850">
              <a:defRPr sz="3200">
                <a:solidFill>
                  <a:srgbClr val="000000"/>
                </a:solidFill>
                <a:latin typeface="Calibri" pitchFamily="34" charset="0"/>
              </a:defRPr>
            </a:lvl1pPr>
            <a:lvl2pPr>
              <a:defRPr sz="3200">
                <a:solidFill>
                  <a:srgbClr val="000000"/>
                </a:solidFill>
                <a:latin typeface="Calibri" pitchFamily="34" charset="0"/>
              </a:defRPr>
            </a:lvl2pPr>
            <a:lvl3pPr>
              <a:defRPr sz="3200">
                <a:solidFill>
                  <a:srgbClr val="000000"/>
                </a:solidFill>
                <a:latin typeface="Calibri" pitchFamily="34" charset="0"/>
              </a:defRPr>
            </a:lvl3pPr>
            <a:lvl4pPr>
              <a:defRPr sz="3200">
                <a:solidFill>
                  <a:srgbClr val="000000"/>
                </a:solidFill>
                <a:latin typeface="Calibri" pitchFamily="34" charset="0"/>
              </a:defRPr>
            </a:lvl4pPr>
            <a:lvl5pPr>
              <a:defRPr sz="3200">
                <a:solidFill>
                  <a:srgbClr val="000000"/>
                </a:solidFill>
                <a:latin typeface="Calibri" pitchFamily="34" charset="0"/>
              </a:defRPr>
            </a:lvl5pPr>
            <a:lvl6pPr marL="2514600" indent="-228600" algn="l" eaLnBrk="0" fontAlgn="base" hangingPunct="0">
              <a:spcBef>
                <a:spcPct val="20000"/>
              </a:spcBef>
              <a:spcAft>
                <a:spcPct val="0"/>
              </a:spcAft>
              <a:buSzPct val="75000"/>
              <a:buChar char="–"/>
              <a:defRPr sz="3200">
                <a:solidFill>
                  <a:srgbClr val="000000"/>
                </a:solidFill>
                <a:latin typeface="Calibri" pitchFamily="34" charset="0"/>
              </a:defRPr>
            </a:lvl6pPr>
            <a:lvl7pPr marL="2971800" indent="-228600" algn="l" eaLnBrk="0" fontAlgn="base" hangingPunct="0">
              <a:spcBef>
                <a:spcPct val="20000"/>
              </a:spcBef>
              <a:spcAft>
                <a:spcPct val="0"/>
              </a:spcAft>
              <a:buSzPct val="75000"/>
              <a:buChar char="–"/>
              <a:defRPr sz="3200">
                <a:solidFill>
                  <a:srgbClr val="000000"/>
                </a:solidFill>
                <a:latin typeface="Calibri" pitchFamily="34" charset="0"/>
              </a:defRPr>
            </a:lvl7pPr>
            <a:lvl8pPr marL="3429000" indent="-228600" algn="l" eaLnBrk="0" fontAlgn="base" hangingPunct="0">
              <a:spcBef>
                <a:spcPct val="20000"/>
              </a:spcBef>
              <a:spcAft>
                <a:spcPct val="0"/>
              </a:spcAft>
              <a:buSzPct val="75000"/>
              <a:buChar char="–"/>
              <a:defRPr sz="3200">
                <a:solidFill>
                  <a:srgbClr val="000000"/>
                </a:solidFill>
                <a:latin typeface="Calibri" pitchFamily="34" charset="0"/>
              </a:defRPr>
            </a:lvl8pPr>
            <a:lvl9pPr marL="3886200" indent="-228600" eaLnBrk="0" fontAlgn="base" hangingPunct="0">
              <a:spcBef>
                <a:spcPct val="20000"/>
              </a:spcBef>
              <a:spcAft>
                <a:spcPct val="0"/>
              </a:spcAft>
              <a:buSzPct val="75000"/>
              <a:buFont typeface="StarSymbol"/>
              <a:buChar char="–"/>
              <a:defRPr sz="3200">
                <a:solidFill>
                  <a:srgbClr val="000000"/>
                </a:solidFill>
                <a:latin typeface="Calibri" pitchFamily="34" charset="0"/>
              </a:defRPr>
            </a:lvl9pPr>
          </a:lstStyle>
          <a:p>
            <a:pPr>
              <a:spcBef>
                <a:spcPct val="0"/>
              </a:spcBef>
              <a:spcAft>
                <a:spcPts val="1413"/>
              </a:spcAft>
            </a:pPr>
            <a:r>
              <a:rPr lang="en-US" sz="2600" dirty="0">
                <a:solidFill>
                  <a:srgbClr val="800000"/>
                </a:solidFill>
                <a:ea typeface="Microsoft YaHei"/>
              </a:rPr>
              <a:t>branch format</a:t>
            </a:r>
            <a:r>
              <a:rPr lang="en-US" sz="2600" dirty="0">
                <a:ea typeface="Microsoft YaHei"/>
              </a:rPr>
              <a:t> → </a:t>
            </a:r>
            <a:r>
              <a:rPr lang="en-US" sz="2600" dirty="0" err="1">
                <a:ea typeface="Microsoft YaHei"/>
              </a:rPr>
              <a:t>nop</a:t>
            </a:r>
            <a:r>
              <a:rPr lang="en-US" sz="2600" dirty="0">
                <a:ea typeface="Microsoft YaHei"/>
              </a:rPr>
              <a:t>, ret, call, b, </a:t>
            </a:r>
            <a:r>
              <a:rPr lang="en-US" sz="2600" dirty="0" err="1">
                <a:ea typeface="Microsoft YaHei"/>
              </a:rPr>
              <a:t>beq</a:t>
            </a:r>
            <a:r>
              <a:rPr lang="en-US" sz="2600" dirty="0">
                <a:ea typeface="Microsoft YaHei"/>
              </a:rPr>
              <a:t>, </a:t>
            </a:r>
            <a:r>
              <a:rPr lang="en-US" sz="2600" dirty="0" err="1">
                <a:ea typeface="Microsoft YaHei"/>
              </a:rPr>
              <a:t>bgt</a:t>
            </a:r>
            <a:endParaRPr lang="en-US" sz="2600" dirty="0">
              <a:ea typeface="Microsoft YaHei"/>
            </a:endParaRPr>
          </a:p>
          <a:p>
            <a:pPr>
              <a:spcBef>
                <a:spcPct val="0"/>
              </a:spcBef>
              <a:spcAft>
                <a:spcPts val="1413"/>
              </a:spcAft>
            </a:pPr>
            <a:r>
              <a:rPr lang="en-US" sz="2600" dirty="0">
                <a:solidFill>
                  <a:srgbClr val="FF0000"/>
                </a:solidFill>
                <a:ea typeface="Microsoft YaHei"/>
              </a:rPr>
              <a:t>register format</a:t>
            </a:r>
            <a:r>
              <a:rPr lang="en-US" sz="2600" dirty="0">
                <a:ea typeface="Microsoft YaHei"/>
              </a:rPr>
              <a:t> → ALU instructions</a:t>
            </a:r>
          </a:p>
          <a:p>
            <a:pPr>
              <a:spcBef>
                <a:spcPct val="0"/>
              </a:spcBef>
              <a:spcAft>
                <a:spcPts val="1413"/>
              </a:spcAft>
            </a:pPr>
            <a:r>
              <a:rPr lang="en-US" sz="2600" dirty="0">
                <a:solidFill>
                  <a:srgbClr val="008000"/>
                </a:solidFill>
                <a:ea typeface="Microsoft YaHei"/>
              </a:rPr>
              <a:t>immediate format </a:t>
            </a:r>
            <a:r>
              <a:rPr lang="en-US" sz="2600" dirty="0">
                <a:ea typeface="Microsoft YaHei"/>
              </a:rPr>
              <a:t>→ ALU, </a:t>
            </a:r>
            <a:r>
              <a:rPr lang="en-US" sz="2600" dirty="0" err="1">
                <a:ea typeface="Microsoft YaHei"/>
              </a:rPr>
              <a:t>ld</a:t>
            </a:r>
            <a:r>
              <a:rPr lang="en-US" sz="2600" dirty="0">
                <a:ea typeface="Microsoft YaHei"/>
              </a:rPr>
              <a:t>/</a:t>
            </a:r>
            <a:r>
              <a:rPr lang="en-US" sz="2600" dirty="0" err="1">
                <a:ea typeface="Microsoft YaHei"/>
              </a:rPr>
              <a:t>st</a:t>
            </a:r>
            <a:r>
              <a:rPr lang="en-US" sz="2600" dirty="0">
                <a:ea typeface="Microsoft YaHei"/>
              </a:rPr>
              <a:t> instructions</a:t>
            </a:r>
          </a:p>
        </p:txBody>
      </p:sp>
      <p:grpSp>
        <p:nvGrpSpPr>
          <p:cNvPr id="3" name="Group 5"/>
          <p:cNvGrpSpPr>
            <a:grpSpLocks noChangeAspect="1"/>
          </p:cNvGrpSpPr>
          <p:nvPr/>
        </p:nvGrpSpPr>
        <p:grpSpPr bwMode="auto">
          <a:xfrm>
            <a:off x="2314575" y="1816100"/>
            <a:ext cx="7467600" cy="1612900"/>
            <a:chOff x="896" y="1216"/>
            <a:chExt cx="4704" cy="1016"/>
          </a:xfrm>
        </p:grpSpPr>
        <p:sp>
          <p:nvSpPr>
            <p:cNvPr id="4" name="AutoShape 4"/>
            <p:cNvSpPr>
              <a:spLocks noChangeAspect="1" noChangeArrowheads="1" noTextEdit="1"/>
            </p:cNvSpPr>
            <p:nvPr/>
          </p:nvSpPr>
          <p:spPr bwMode="auto">
            <a:xfrm>
              <a:off x="896" y="1216"/>
              <a:ext cx="4704" cy="1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noEditPoints="1"/>
            </p:cNvSpPr>
            <p:nvPr/>
          </p:nvSpPr>
          <p:spPr bwMode="auto">
            <a:xfrm>
              <a:off x="2073" y="1464"/>
              <a:ext cx="361" cy="368"/>
            </a:xfrm>
            <a:custGeom>
              <a:avLst/>
              <a:gdLst>
                <a:gd name="T0" fmla="*/ 36 w 45"/>
                <a:gd name="T1" fmla="*/ 8 h 46"/>
                <a:gd name="T2" fmla="*/ 37 w 45"/>
                <a:gd name="T3" fmla="*/ 37 h 46"/>
                <a:gd name="T4" fmla="*/ 8 w 45"/>
                <a:gd name="T5" fmla="*/ 38 h 46"/>
                <a:gd name="T6" fmla="*/ 7 w 45"/>
                <a:gd name="T7" fmla="*/ 9 h 46"/>
                <a:gd name="T8" fmla="*/ 36 w 45"/>
                <a:gd name="T9" fmla="*/ 8 h 46"/>
                <a:gd name="T10" fmla="*/ 36 w 45"/>
                <a:gd name="T11" fmla="*/ 8 h 46"/>
              </a:gdLst>
              <a:ahLst/>
              <a:cxnLst>
                <a:cxn ang="0">
                  <a:pos x="T0" y="T1"/>
                </a:cxn>
                <a:cxn ang="0">
                  <a:pos x="T2" y="T3"/>
                </a:cxn>
                <a:cxn ang="0">
                  <a:pos x="T4" y="T5"/>
                </a:cxn>
                <a:cxn ang="0">
                  <a:pos x="T6" y="T7"/>
                </a:cxn>
                <a:cxn ang="0">
                  <a:pos x="T8" y="T9"/>
                </a:cxn>
                <a:cxn ang="0">
                  <a:pos x="T10" y="T11"/>
                </a:cxn>
              </a:cxnLst>
              <a:rect l="0" t="0" r="r" b="b"/>
              <a:pathLst>
                <a:path w="45" h="46">
                  <a:moveTo>
                    <a:pt x="36" y="8"/>
                  </a:moveTo>
                  <a:cubicBezTo>
                    <a:pt x="45" y="16"/>
                    <a:pt x="45" y="29"/>
                    <a:pt x="37" y="37"/>
                  </a:cubicBezTo>
                  <a:cubicBezTo>
                    <a:pt x="30" y="45"/>
                    <a:pt x="17" y="46"/>
                    <a:pt x="8" y="38"/>
                  </a:cubicBezTo>
                  <a:cubicBezTo>
                    <a:pt x="0" y="30"/>
                    <a:pt x="0" y="17"/>
                    <a:pt x="7" y="9"/>
                  </a:cubicBezTo>
                  <a:cubicBezTo>
                    <a:pt x="15" y="0"/>
                    <a:pt x="28" y="0"/>
                    <a:pt x="36" y="8"/>
                  </a:cubicBezTo>
                  <a:close/>
                  <a:moveTo>
                    <a:pt x="36" y="8"/>
                  </a:moveTo>
                </a:path>
              </a:pathLst>
            </a:custGeom>
            <a:noFill/>
            <a:ln w="0">
              <a:solidFill>
                <a:srgbClr val="FAFBFC"/>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noEditPoints="1"/>
            </p:cNvSpPr>
            <p:nvPr/>
          </p:nvSpPr>
          <p:spPr bwMode="auto">
            <a:xfrm>
              <a:off x="912" y="1232"/>
              <a:ext cx="4669" cy="176"/>
            </a:xfrm>
            <a:custGeom>
              <a:avLst/>
              <a:gdLst>
                <a:gd name="T0" fmla="*/ 0 w 583"/>
                <a:gd name="T1" fmla="*/ 0 h 22"/>
                <a:gd name="T2" fmla="*/ 583 w 583"/>
                <a:gd name="T3" fmla="*/ 0 h 22"/>
                <a:gd name="T4" fmla="*/ 0 w 583"/>
                <a:gd name="T5" fmla="*/ 4 h 22"/>
                <a:gd name="T6" fmla="*/ 583 w 583"/>
                <a:gd name="T7" fmla="*/ 4 h 22"/>
                <a:gd name="T8" fmla="*/ 0 w 583"/>
                <a:gd name="T9" fmla="*/ 22 h 22"/>
                <a:gd name="T10" fmla="*/ 0 w 583"/>
                <a:gd name="T11" fmla="*/ 4 h 22"/>
                <a:gd name="T12" fmla="*/ 4 w 583"/>
                <a:gd name="T13" fmla="*/ 22 h 22"/>
                <a:gd name="T14" fmla="*/ 4 w 583"/>
                <a:gd name="T15" fmla="*/ 4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3" h="22">
                  <a:moveTo>
                    <a:pt x="0" y="0"/>
                  </a:moveTo>
                  <a:lnTo>
                    <a:pt x="583" y="0"/>
                  </a:lnTo>
                  <a:moveTo>
                    <a:pt x="0" y="4"/>
                  </a:moveTo>
                  <a:lnTo>
                    <a:pt x="583" y="4"/>
                  </a:lnTo>
                  <a:moveTo>
                    <a:pt x="0" y="22"/>
                  </a:moveTo>
                  <a:lnTo>
                    <a:pt x="0" y="4"/>
                  </a:lnTo>
                  <a:moveTo>
                    <a:pt x="4" y="22"/>
                  </a:moveTo>
                  <a:lnTo>
                    <a:pt x="4" y="4"/>
                  </a:lnTo>
                </a:path>
              </a:pathLst>
            </a:custGeom>
            <a:noFill/>
            <a:ln w="8" cap="flat">
              <a:solidFill>
                <a:srgbClr val="1A1B1C"/>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a:spLocks noChangeArrowheads="1"/>
            </p:cNvSpPr>
            <p:nvPr/>
          </p:nvSpPr>
          <p:spPr bwMode="auto">
            <a:xfrm>
              <a:off x="1016" y="1256"/>
              <a:ext cx="349" cy="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1A1B1C"/>
                  </a:solidFill>
                  <a:latin typeface="Times New Roman" pitchFamily="18" charset="0"/>
                </a:rPr>
                <a:t>Format</a:t>
              </a:r>
              <a:endParaRPr lang="en-US">
                <a:latin typeface="Arial" pitchFamily="34" charset="0"/>
              </a:endParaRPr>
            </a:p>
          </p:txBody>
        </p:sp>
        <p:sp>
          <p:nvSpPr>
            <p:cNvPr id="10" name="Line 9"/>
            <p:cNvSpPr>
              <a:spLocks noChangeShapeType="1"/>
            </p:cNvSpPr>
            <p:nvPr/>
          </p:nvSpPr>
          <p:spPr bwMode="auto">
            <a:xfrm flipV="1">
              <a:off x="1665" y="1264"/>
              <a:ext cx="0" cy="144"/>
            </a:xfrm>
            <a:prstGeom prst="line">
              <a:avLst/>
            </a:prstGeom>
            <a:noFill/>
            <a:ln w="8" cap="flat">
              <a:solidFill>
                <a:srgbClr val="1A1B1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a:spLocks noChangeArrowheads="1"/>
            </p:cNvSpPr>
            <p:nvPr/>
          </p:nvSpPr>
          <p:spPr bwMode="auto">
            <a:xfrm>
              <a:off x="1737" y="1256"/>
              <a:ext cx="497" cy="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dirty="0">
                  <a:solidFill>
                    <a:srgbClr val="1A1B1C"/>
                  </a:solidFill>
                  <a:latin typeface="Times New Roman" pitchFamily="18" charset="0"/>
                </a:rPr>
                <a:t>Definition</a:t>
              </a:r>
              <a:endParaRPr lang="en-US" dirty="0">
                <a:latin typeface="Arial" pitchFamily="34" charset="0"/>
              </a:endParaRPr>
            </a:p>
          </p:txBody>
        </p:sp>
        <p:sp>
          <p:nvSpPr>
            <p:cNvPr id="12" name="Freeform 11"/>
            <p:cNvSpPr>
              <a:spLocks noEditPoints="1"/>
            </p:cNvSpPr>
            <p:nvPr/>
          </p:nvSpPr>
          <p:spPr bwMode="auto">
            <a:xfrm>
              <a:off x="912" y="1264"/>
              <a:ext cx="4669" cy="304"/>
            </a:xfrm>
            <a:custGeom>
              <a:avLst/>
              <a:gdLst>
                <a:gd name="T0" fmla="*/ 579 w 583"/>
                <a:gd name="T1" fmla="*/ 18 h 38"/>
                <a:gd name="T2" fmla="*/ 579 w 583"/>
                <a:gd name="T3" fmla="*/ 0 h 38"/>
                <a:gd name="T4" fmla="*/ 583 w 583"/>
                <a:gd name="T5" fmla="*/ 18 h 38"/>
                <a:gd name="T6" fmla="*/ 583 w 583"/>
                <a:gd name="T7" fmla="*/ 0 h 38"/>
                <a:gd name="T8" fmla="*/ 0 w 583"/>
                <a:gd name="T9" fmla="*/ 18 h 38"/>
                <a:gd name="T10" fmla="*/ 583 w 583"/>
                <a:gd name="T11" fmla="*/ 18 h 38"/>
                <a:gd name="T12" fmla="*/ 0 w 583"/>
                <a:gd name="T13" fmla="*/ 38 h 38"/>
                <a:gd name="T14" fmla="*/ 0 w 583"/>
                <a:gd name="T15" fmla="*/ 18 h 38"/>
                <a:gd name="T16" fmla="*/ 4 w 583"/>
                <a:gd name="T17" fmla="*/ 38 h 38"/>
                <a:gd name="T18" fmla="*/ 4 w 583"/>
                <a:gd name="T19"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3" h="38">
                  <a:moveTo>
                    <a:pt x="579" y="18"/>
                  </a:moveTo>
                  <a:lnTo>
                    <a:pt x="579" y="0"/>
                  </a:lnTo>
                  <a:moveTo>
                    <a:pt x="583" y="18"/>
                  </a:moveTo>
                  <a:lnTo>
                    <a:pt x="583" y="0"/>
                  </a:lnTo>
                  <a:moveTo>
                    <a:pt x="0" y="18"/>
                  </a:moveTo>
                  <a:lnTo>
                    <a:pt x="583" y="18"/>
                  </a:lnTo>
                  <a:moveTo>
                    <a:pt x="0" y="38"/>
                  </a:moveTo>
                  <a:lnTo>
                    <a:pt x="0" y="18"/>
                  </a:lnTo>
                  <a:moveTo>
                    <a:pt x="4" y="38"/>
                  </a:moveTo>
                  <a:lnTo>
                    <a:pt x="4" y="18"/>
                  </a:lnTo>
                </a:path>
              </a:pathLst>
            </a:custGeom>
            <a:noFill/>
            <a:ln w="8" cap="flat">
              <a:solidFill>
                <a:srgbClr val="1A1B1C"/>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a:spLocks noChangeArrowheads="1"/>
            </p:cNvSpPr>
            <p:nvPr/>
          </p:nvSpPr>
          <p:spPr bwMode="auto">
            <a:xfrm>
              <a:off x="1016" y="1416"/>
              <a:ext cx="343" cy="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i="1" dirty="0">
                  <a:solidFill>
                    <a:srgbClr val="1A1B1C"/>
                  </a:solidFill>
                  <a:latin typeface="Times New Roman" pitchFamily="18" charset="0"/>
                </a:rPr>
                <a:t>branch</a:t>
              </a:r>
              <a:endParaRPr lang="en-US" i="1" dirty="0">
                <a:latin typeface="Arial" pitchFamily="34" charset="0"/>
              </a:endParaRPr>
            </a:p>
          </p:txBody>
        </p:sp>
        <p:sp>
          <p:nvSpPr>
            <p:cNvPr id="14" name="Freeform 13"/>
            <p:cNvSpPr>
              <a:spLocks noEditPoints="1"/>
            </p:cNvSpPr>
            <p:nvPr/>
          </p:nvSpPr>
          <p:spPr bwMode="auto">
            <a:xfrm>
              <a:off x="1665" y="1408"/>
              <a:ext cx="1618" cy="160"/>
            </a:xfrm>
            <a:custGeom>
              <a:avLst/>
              <a:gdLst>
                <a:gd name="T0" fmla="*/ 0 w 202"/>
                <a:gd name="T1" fmla="*/ 20 h 20"/>
                <a:gd name="T2" fmla="*/ 0 w 202"/>
                <a:gd name="T3" fmla="*/ 0 h 20"/>
                <a:gd name="T4" fmla="*/ 9 w 202"/>
                <a:gd name="T5" fmla="*/ 1 h 20"/>
                <a:gd name="T6" fmla="*/ 202 w 202"/>
                <a:gd name="T7" fmla="*/ 1 h 20"/>
                <a:gd name="T8" fmla="*/ 9 w 202"/>
                <a:gd name="T9" fmla="*/ 19 h 20"/>
                <a:gd name="T10" fmla="*/ 9 w 202"/>
                <a:gd name="T11" fmla="*/ 1 h 20"/>
              </a:gdLst>
              <a:ahLst/>
              <a:cxnLst>
                <a:cxn ang="0">
                  <a:pos x="T0" y="T1"/>
                </a:cxn>
                <a:cxn ang="0">
                  <a:pos x="T2" y="T3"/>
                </a:cxn>
                <a:cxn ang="0">
                  <a:pos x="T4" y="T5"/>
                </a:cxn>
                <a:cxn ang="0">
                  <a:pos x="T6" y="T7"/>
                </a:cxn>
                <a:cxn ang="0">
                  <a:pos x="T8" y="T9"/>
                </a:cxn>
                <a:cxn ang="0">
                  <a:pos x="T10" y="T11"/>
                </a:cxn>
              </a:cxnLst>
              <a:rect l="0" t="0" r="r" b="b"/>
              <a:pathLst>
                <a:path w="202" h="20">
                  <a:moveTo>
                    <a:pt x="0" y="20"/>
                  </a:moveTo>
                  <a:lnTo>
                    <a:pt x="0" y="0"/>
                  </a:lnTo>
                  <a:moveTo>
                    <a:pt x="9" y="1"/>
                  </a:moveTo>
                  <a:lnTo>
                    <a:pt x="202" y="1"/>
                  </a:lnTo>
                  <a:moveTo>
                    <a:pt x="9" y="19"/>
                  </a:moveTo>
                  <a:lnTo>
                    <a:pt x="9" y="1"/>
                  </a:lnTo>
                </a:path>
              </a:pathLst>
            </a:custGeom>
            <a:noFill/>
            <a:ln w="8" cap="flat">
              <a:solidFill>
                <a:srgbClr val="1A1B1C"/>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a:spLocks noChangeArrowheads="1"/>
            </p:cNvSpPr>
            <p:nvPr/>
          </p:nvSpPr>
          <p:spPr bwMode="auto">
            <a:xfrm>
              <a:off x="1817" y="1416"/>
              <a:ext cx="121" cy="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i="1" dirty="0">
                  <a:solidFill>
                    <a:srgbClr val="1A1B1C"/>
                  </a:solidFill>
                  <a:latin typeface="Times New Roman" pitchFamily="18" charset="0"/>
                </a:rPr>
                <a:t>op</a:t>
              </a:r>
              <a:endParaRPr lang="en-US" i="1" dirty="0">
                <a:latin typeface="Arial" pitchFamily="34" charset="0"/>
              </a:endParaRPr>
            </a:p>
          </p:txBody>
        </p:sp>
        <p:sp>
          <p:nvSpPr>
            <p:cNvPr id="16" name="Rectangle 15"/>
            <p:cNvSpPr>
              <a:spLocks noChangeArrowheads="1"/>
            </p:cNvSpPr>
            <p:nvPr/>
          </p:nvSpPr>
          <p:spPr bwMode="auto">
            <a:xfrm>
              <a:off x="1977" y="1416"/>
              <a:ext cx="364" cy="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1A1B1C"/>
                  </a:solidFill>
                  <a:latin typeface="Times New Roman" pitchFamily="18" charset="0"/>
                </a:rPr>
                <a:t>(28-32)</a:t>
              </a:r>
              <a:endParaRPr lang="en-US">
                <a:latin typeface="Arial" pitchFamily="34" charset="0"/>
              </a:endParaRPr>
            </a:p>
          </p:txBody>
        </p:sp>
        <p:sp>
          <p:nvSpPr>
            <p:cNvPr id="17" name="Line 16"/>
            <p:cNvSpPr>
              <a:spLocks noChangeShapeType="1"/>
            </p:cNvSpPr>
            <p:nvPr/>
          </p:nvSpPr>
          <p:spPr bwMode="auto">
            <a:xfrm flipV="1">
              <a:off x="2426" y="1416"/>
              <a:ext cx="0" cy="144"/>
            </a:xfrm>
            <a:prstGeom prst="line">
              <a:avLst/>
            </a:prstGeom>
            <a:noFill/>
            <a:ln w="8" cap="flat">
              <a:solidFill>
                <a:srgbClr val="1A1B1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Rectangle 17"/>
            <p:cNvSpPr>
              <a:spLocks noChangeArrowheads="1"/>
            </p:cNvSpPr>
            <p:nvPr/>
          </p:nvSpPr>
          <p:spPr bwMode="auto">
            <a:xfrm>
              <a:off x="2498" y="1416"/>
              <a:ext cx="262" cy="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i="1" dirty="0">
                  <a:solidFill>
                    <a:srgbClr val="1A1B1C"/>
                  </a:solidFill>
                  <a:latin typeface="Times New Roman" pitchFamily="18" charset="0"/>
                </a:rPr>
                <a:t>offset</a:t>
              </a:r>
              <a:endParaRPr lang="en-US" i="1" dirty="0">
                <a:latin typeface="Arial" pitchFamily="34" charset="0"/>
              </a:endParaRPr>
            </a:p>
          </p:txBody>
        </p:sp>
        <p:sp>
          <p:nvSpPr>
            <p:cNvPr id="19" name="Rectangle 18"/>
            <p:cNvSpPr>
              <a:spLocks noChangeArrowheads="1"/>
            </p:cNvSpPr>
            <p:nvPr/>
          </p:nvSpPr>
          <p:spPr bwMode="auto">
            <a:xfrm>
              <a:off x="2890" y="1416"/>
              <a:ext cx="303" cy="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1A1B1C"/>
                  </a:solidFill>
                  <a:latin typeface="Times New Roman" pitchFamily="18" charset="0"/>
                </a:rPr>
                <a:t>(1-27)</a:t>
              </a:r>
              <a:endParaRPr lang="en-US">
                <a:latin typeface="Arial" pitchFamily="34" charset="0"/>
              </a:endParaRPr>
            </a:p>
          </p:txBody>
        </p:sp>
        <p:sp>
          <p:nvSpPr>
            <p:cNvPr id="20" name="Freeform 19"/>
            <p:cNvSpPr>
              <a:spLocks noEditPoints="1"/>
            </p:cNvSpPr>
            <p:nvPr/>
          </p:nvSpPr>
          <p:spPr bwMode="auto">
            <a:xfrm>
              <a:off x="912" y="1408"/>
              <a:ext cx="4669" cy="312"/>
            </a:xfrm>
            <a:custGeom>
              <a:avLst/>
              <a:gdLst>
                <a:gd name="T0" fmla="*/ 296 w 583"/>
                <a:gd name="T1" fmla="*/ 19 h 39"/>
                <a:gd name="T2" fmla="*/ 296 w 583"/>
                <a:gd name="T3" fmla="*/ 1 h 39"/>
                <a:gd name="T4" fmla="*/ 103 w 583"/>
                <a:gd name="T5" fmla="*/ 19 h 39"/>
                <a:gd name="T6" fmla="*/ 296 w 583"/>
                <a:gd name="T7" fmla="*/ 19 h 39"/>
                <a:gd name="T8" fmla="*/ 579 w 583"/>
                <a:gd name="T9" fmla="*/ 20 h 39"/>
                <a:gd name="T10" fmla="*/ 579 w 583"/>
                <a:gd name="T11" fmla="*/ 0 h 39"/>
                <a:gd name="T12" fmla="*/ 583 w 583"/>
                <a:gd name="T13" fmla="*/ 20 h 39"/>
                <a:gd name="T14" fmla="*/ 583 w 583"/>
                <a:gd name="T15" fmla="*/ 0 h 39"/>
                <a:gd name="T16" fmla="*/ 0 w 583"/>
                <a:gd name="T17" fmla="*/ 20 h 39"/>
                <a:gd name="T18" fmla="*/ 583 w 583"/>
                <a:gd name="T19" fmla="*/ 20 h 39"/>
                <a:gd name="T20" fmla="*/ 0 w 583"/>
                <a:gd name="T21" fmla="*/ 39 h 39"/>
                <a:gd name="T22" fmla="*/ 0 w 583"/>
                <a:gd name="T23" fmla="*/ 20 h 39"/>
                <a:gd name="T24" fmla="*/ 4 w 583"/>
                <a:gd name="T25" fmla="*/ 39 h 39"/>
                <a:gd name="T26" fmla="*/ 4 w 58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3" h="39">
                  <a:moveTo>
                    <a:pt x="296" y="19"/>
                  </a:moveTo>
                  <a:lnTo>
                    <a:pt x="296" y="1"/>
                  </a:lnTo>
                  <a:moveTo>
                    <a:pt x="103" y="19"/>
                  </a:moveTo>
                  <a:lnTo>
                    <a:pt x="296" y="19"/>
                  </a:lnTo>
                  <a:moveTo>
                    <a:pt x="579" y="20"/>
                  </a:moveTo>
                  <a:lnTo>
                    <a:pt x="579" y="0"/>
                  </a:lnTo>
                  <a:moveTo>
                    <a:pt x="583" y="20"/>
                  </a:moveTo>
                  <a:lnTo>
                    <a:pt x="583" y="0"/>
                  </a:lnTo>
                  <a:moveTo>
                    <a:pt x="0" y="20"/>
                  </a:moveTo>
                  <a:lnTo>
                    <a:pt x="583" y="20"/>
                  </a:lnTo>
                  <a:moveTo>
                    <a:pt x="0" y="39"/>
                  </a:moveTo>
                  <a:lnTo>
                    <a:pt x="0" y="20"/>
                  </a:lnTo>
                  <a:moveTo>
                    <a:pt x="4" y="39"/>
                  </a:moveTo>
                  <a:lnTo>
                    <a:pt x="4" y="20"/>
                  </a:lnTo>
                </a:path>
              </a:pathLst>
            </a:custGeom>
            <a:noFill/>
            <a:ln w="8" cap="flat">
              <a:solidFill>
                <a:srgbClr val="1A1B1C"/>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1016" y="1568"/>
              <a:ext cx="372" cy="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i="1" dirty="0">
                  <a:solidFill>
                    <a:srgbClr val="1A1B1C"/>
                  </a:solidFill>
                  <a:latin typeface="Times New Roman" pitchFamily="18" charset="0"/>
                </a:rPr>
                <a:t>register</a:t>
              </a:r>
              <a:endParaRPr lang="en-US" i="1" dirty="0">
                <a:latin typeface="Arial" pitchFamily="34" charset="0"/>
              </a:endParaRPr>
            </a:p>
          </p:txBody>
        </p:sp>
        <p:sp>
          <p:nvSpPr>
            <p:cNvPr id="22" name="Freeform 21"/>
            <p:cNvSpPr>
              <a:spLocks noEditPoints="1"/>
            </p:cNvSpPr>
            <p:nvPr/>
          </p:nvSpPr>
          <p:spPr bwMode="auto">
            <a:xfrm>
              <a:off x="1665" y="1568"/>
              <a:ext cx="3380" cy="152"/>
            </a:xfrm>
            <a:custGeom>
              <a:avLst/>
              <a:gdLst>
                <a:gd name="T0" fmla="*/ 0 w 422"/>
                <a:gd name="T1" fmla="*/ 19 h 19"/>
                <a:gd name="T2" fmla="*/ 0 w 422"/>
                <a:gd name="T3" fmla="*/ 0 h 19"/>
                <a:gd name="T4" fmla="*/ 9 w 422"/>
                <a:gd name="T5" fmla="*/ 0 h 19"/>
                <a:gd name="T6" fmla="*/ 422 w 422"/>
                <a:gd name="T7" fmla="*/ 0 h 19"/>
                <a:gd name="T8" fmla="*/ 9 w 422"/>
                <a:gd name="T9" fmla="*/ 19 h 19"/>
                <a:gd name="T10" fmla="*/ 9 w 422"/>
                <a:gd name="T11" fmla="*/ 1 h 19"/>
              </a:gdLst>
              <a:ahLst/>
              <a:cxnLst>
                <a:cxn ang="0">
                  <a:pos x="T0" y="T1"/>
                </a:cxn>
                <a:cxn ang="0">
                  <a:pos x="T2" y="T3"/>
                </a:cxn>
                <a:cxn ang="0">
                  <a:pos x="T4" y="T5"/>
                </a:cxn>
                <a:cxn ang="0">
                  <a:pos x="T6" y="T7"/>
                </a:cxn>
                <a:cxn ang="0">
                  <a:pos x="T8" y="T9"/>
                </a:cxn>
                <a:cxn ang="0">
                  <a:pos x="T10" y="T11"/>
                </a:cxn>
              </a:cxnLst>
              <a:rect l="0" t="0" r="r" b="b"/>
              <a:pathLst>
                <a:path w="422" h="19">
                  <a:moveTo>
                    <a:pt x="0" y="19"/>
                  </a:moveTo>
                  <a:lnTo>
                    <a:pt x="0" y="0"/>
                  </a:lnTo>
                  <a:moveTo>
                    <a:pt x="9" y="0"/>
                  </a:moveTo>
                  <a:lnTo>
                    <a:pt x="422" y="0"/>
                  </a:lnTo>
                  <a:moveTo>
                    <a:pt x="9" y="19"/>
                  </a:moveTo>
                  <a:lnTo>
                    <a:pt x="9" y="1"/>
                  </a:lnTo>
                </a:path>
              </a:pathLst>
            </a:custGeom>
            <a:noFill/>
            <a:ln w="8" cap="flat">
              <a:solidFill>
                <a:srgbClr val="1A1B1C"/>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1817" y="1568"/>
              <a:ext cx="121" cy="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i="1" dirty="0">
                  <a:solidFill>
                    <a:srgbClr val="1A1B1C"/>
                  </a:solidFill>
                  <a:latin typeface="Times New Roman" pitchFamily="18" charset="0"/>
                </a:rPr>
                <a:t>op</a:t>
              </a:r>
              <a:endParaRPr lang="en-US" i="1" dirty="0">
                <a:latin typeface="Arial" pitchFamily="34" charset="0"/>
              </a:endParaRPr>
            </a:p>
          </p:txBody>
        </p:sp>
        <p:sp>
          <p:nvSpPr>
            <p:cNvPr id="24" name="Rectangle 23"/>
            <p:cNvSpPr>
              <a:spLocks noChangeArrowheads="1"/>
            </p:cNvSpPr>
            <p:nvPr/>
          </p:nvSpPr>
          <p:spPr bwMode="auto">
            <a:xfrm>
              <a:off x="1977" y="1568"/>
              <a:ext cx="364" cy="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1A1B1C"/>
                  </a:solidFill>
                  <a:latin typeface="Times New Roman" pitchFamily="18" charset="0"/>
                </a:rPr>
                <a:t>(28-32)</a:t>
              </a:r>
              <a:endParaRPr lang="en-US">
                <a:latin typeface="Arial" pitchFamily="34" charset="0"/>
              </a:endParaRPr>
            </a:p>
          </p:txBody>
        </p:sp>
        <p:sp>
          <p:nvSpPr>
            <p:cNvPr id="25" name="Line 24"/>
            <p:cNvSpPr>
              <a:spLocks noChangeShapeType="1"/>
            </p:cNvSpPr>
            <p:nvPr/>
          </p:nvSpPr>
          <p:spPr bwMode="auto">
            <a:xfrm flipV="1">
              <a:off x="2426" y="1576"/>
              <a:ext cx="0" cy="144"/>
            </a:xfrm>
            <a:prstGeom prst="line">
              <a:avLst/>
            </a:prstGeom>
            <a:noFill/>
            <a:ln w="8" cap="flat">
              <a:solidFill>
                <a:srgbClr val="1A1B1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Rectangle 25"/>
            <p:cNvSpPr>
              <a:spLocks noChangeArrowheads="1"/>
            </p:cNvSpPr>
            <p:nvPr/>
          </p:nvSpPr>
          <p:spPr bwMode="auto">
            <a:xfrm>
              <a:off x="2498" y="1568"/>
              <a:ext cx="40" cy="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1A1B1C"/>
                  </a:solidFill>
                  <a:latin typeface="Times New Roman" pitchFamily="18" charset="0"/>
                </a:rPr>
                <a:t>I</a:t>
              </a:r>
              <a:endParaRPr lang="en-US">
                <a:latin typeface="Arial" pitchFamily="34" charset="0"/>
              </a:endParaRPr>
            </a:p>
          </p:txBody>
        </p:sp>
        <p:sp>
          <p:nvSpPr>
            <p:cNvPr id="27" name="Rectangle 26"/>
            <p:cNvSpPr>
              <a:spLocks noChangeArrowheads="1"/>
            </p:cNvSpPr>
            <p:nvPr/>
          </p:nvSpPr>
          <p:spPr bwMode="auto">
            <a:xfrm>
              <a:off x="2602" y="1568"/>
              <a:ext cx="202" cy="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1A1B1C"/>
                  </a:solidFill>
                  <a:latin typeface="Times New Roman" pitchFamily="18" charset="0"/>
                </a:rPr>
                <a:t>(27)</a:t>
              </a:r>
              <a:endParaRPr lang="en-US">
                <a:latin typeface="Arial" pitchFamily="34" charset="0"/>
              </a:endParaRPr>
            </a:p>
          </p:txBody>
        </p:sp>
        <p:sp>
          <p:nvSpPr>
            <p:cNvPr id="28" name="Line 27"/>
            <p:cNvSpPr>
              <a:spLocks noChangeShapeType="1"/>
            </p:cNvSpPr>
            <p:nvPr/>
          </p:nvSpPr>
          <p:spPr bwMode="auto">
            <a:xfrm flipV="1">
              <a:off x="2890" y="1576"/>
              <a:ext cx="0" cy="144"/>
            </a:xfrm>
            <a:prstGeom prst="line">
              <a:avLst/>
            </a:prstGeom>
            <a:noFill/>
            <a:ln w="8" cap="flat">
              <a:solidFill>
                <a:srgbClr val="1A1B1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Rectangle 28"/>
            <p:cNvSpPr>
              <a:spLocks noChangeArrowheads="1"/>
            </p:cNvSpPr>
            <p:nvPr/>
          </p:nvSpPr>
          <p:spPr bwMode="auto">
            <a:xfrm>
              <a:off x="2962" y="1568"/>
              <a:ext cx="104" cy="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i="1" dirty="0" err="1">
                  <a:solidFill>
                    <a:srgbClr val="1A1B1C"/>
                  </a:solidFill>
                  <a:latin typeface="Times New Roman" pitchFamily="18" charset="0"/>
                </a:rPr>
                <a:t>rd</a:t>
              </a:r>
              <a:endParaRPr lang="en-US" i="1" dirty="0">
                <a:latin typeface="Arial" pitchFamily="34" charset="0"/>
              </a:endParaRPr>
            </a:p>
          </p:txBody>
        </p:sp>
        <p:sp>
          <p:nvSpPr>
            <p:cNvPr id="30" name="Rectangle 29"/>
            <p:cNvSpPr>
              <a:spLocks noChangeArrowheads="1"/>
            </p:cNvSpPr>
            <p:nvPr/>
          </p:nvSpPr>
          <p:spPr bwMode="auto">
            <a:xfrm>
              <a:off x="3123" y="1568"/>
              <a:ext cx="364" cy="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1A1B1C"/>
                  </a:solidFill>
                  <a:latin typeface="Times New Roman" pitchFamily="18" charset="0"/>
                </a:rPr>
                <a:t>(23-26)</a:t>
              </a:r>
              <a:endParaRPr lang="en-US">
                <a:latin typeface="Arial" pitchFamily="34" charset="0"/>
              </a:endParaRPr>
            </a:p>
          </p:txBody>
        </p:sp>
        <p:sp>
          <p:nvSpPr>
            <p:cNvPr id="31" name="Line 30"/>
            <p:cNvSpPr>
              <a:spLocks noChangeShapeType="1"/>
            </p:cNvSpPr>
            <p:nvPr/>
          </p:nvSpPr>
          <p:spPr bwMode="auto">
            <a:xfrm flipV="1">
              <a:off x="3571" y="1576"/>
              <a:ext cx="0" cy="144"/>
            </a:xfrm>
            <a:prstGeom prst="line">
              <a:avLst/>
            </a:prstGeom>
            <a:noFill/>
            <a:ln w="8" cap="flat">
              <a:solidFill>
                <a:srgbClr val="1A1B1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832" name="Rectangle 31"/>
            <p:cNvSpPr>
              <a:spLocks noChangeArrowheads="1"/>
            </p:cNvSpPr>
            <p:nvPr/>
          </p:nvSpPr>
          <p:spPr bwMode="auto">
            <a:xfrm>
              <a:off x="3643" y="1568"/>
              <a:ext cx="95" cy="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i="1" dirty="0" err="1">
                  <a:solidFill>
                    <a:srgbClr val="1A1B1C"/>
                  </a:solidFill>
                  <a:latin typeface="Times New Roman" pitchFamily="18" charset="0"/>
                </a:rPr>
                <a:t>rs</a:t>
              </a:r>
              <a:endParaRPr lang="en-US" i="1" dirty="0">
                <a:latin typeface="Arial" pitchFamily="34" charset="0"/>
              </a:endParaRPr>
            </a:p>
          </p:txBody>
        </p:sp>
        <p:sp>
          <p:nvSpPr>
            <p:cNvPr id="120833" name="Rectangle 32"/>
            <p:cNvSpPr>
              <a:spLocks noChangeArrowheads="1"/>
            </p:cNvSpPr>
            <p:nvPr/>
          </p:nvSpPr>
          <p:spPr bwMode="auto">
            <a:xfrm>
              <a:off x="3755" y="1568"/>
              <a:ext cx="424" cy="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1A1B1C"/>
                  </a:solidFill>
                  <a:latin typeface="Times New Roman" pitchFamily="18" charset="0"/>
                </a:rPr>
                <a:t>1(19-22)</a:t>
              </a:r>
              <a:endParaRPr lang="en-US">
                <a:latin typeface="Arial" pitchFamily="34" charset="0"/>
              </a:endParaRPr>
            </a:p>
          </p:txBody>
        </p:sp>
        <p:sp>
          <p:nvSpPr>
            <p:cNvPr id="120834" name="Line 33"/>
            <p:cNvSpPr>
              <a:spLocks noChangeShapeType="1"/>
            </p:cNvSpPr>
            <p:nvPr/>
          </p:nvSpPr>
          <p:spPr bwMode="auto">
            <a:xfrm flipV="1">
              <a:off x="4308" y="1576"/>
              <a:ext cx="0" cy="144"/>
            </a:xfrm>
            <a:prstGeom prst="line">
              <a:avLst/>
            </a:prstGeom>
            <a:noFill/>
            <a:ln w="8" cap="flat">
              <a:solidFill>
                <a:srgbClr val="1A1B1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835" name="Rectangle 34"/>
            <p:cNvSpPr>
              <a:spLocks noChangeArrowheads="1"/>
            </p:cNvSpPr>
            <p:nvPr/>
          </p:nvSpPr>
          <p:spPr bwMode="auto">
            <a:xfrm>
              <a:off x="4380" y="1568"/>
              <a:ext cx="95" cy="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i="1" dirty="0" err="1">
                  <a:solidFill>
                    <a:srgbClr val="1A1B1C"/>
                  </a:solidFill>
                  <a:latin typeface="Times New Roman" pitchFamily="18" charset="0"/>
                </a:rPr>
                <a:t>rs</a:t>
              </a:r>
              <a:endParaRPr lang="en-US" i="1" dirty="0">
                <a:latin typeface="Arial" pitchFamily="34" charset="0"/>
              </a:endParaRPr>
            </a:p>
          </p:txBody>
        </p:sp>
        <p:sp>
          <p:nvSpPr>
            <p:cNvPr id="120836" name="Rectangle 35"/>
            <p:cNvSpPr>
              <a:spLocks noChangeArrowheads="1"/>
            </p:cNvSpPr>
            <p:nvPr/>
          </p:nvSpPr>
          <p:spPr bwMode="auto">
            <a:xfrm>
              <a:off x="4492" y="1568"/>
              <a:ext cx="424" cy="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1A1B1C"/>
                  </a:solidFill>
                  <a:latin typeface="Times New Roman" pitchFamily="18" charset="0"/>
                </a:rPr>
                <a:t>2(15-18)</a:t>
              </a:r>
              <a:endParaRPr lang="en-US">
                <a:latin typeface="Arial" pitchFamily="34" charset="0"/>
              </a:endParaRPr>
            </a:p>
          </p:txBody>
        </p:sp>
        <p:sp>
          <p:nvSpPr>
            <p:cNvPr id="120839" name="Freeform 36"/>
            <p:cNvSpPr>
              <a:spLocks noEditPoints="1"/>
            </p:cNvSpPr>
            <p:nvPr/>
          </p:nvSpPr>
          <p:spPr bwMode="auto">
            <a:xfrm>
              <a:off x="912" y="1568"/>
              <a:ext cx="4669" cy="312"/>
            </a:xfrm>
            <a:custGeom>
              <a:avLst/>
              <a:gdLst>
                <a:gd name="T0" fmla="*/ 516 w 583"/>
                <a:gd name="T1" fmla="*/ 19 h 39"/>
                <a:gd name="T2" fmla="*/ 516 w 583"/>
                <a:gd name="T3" fmla="*/ 1 h 39"/>
                <a:gd name="T4" fmla="*/ 103 w 583"/>
                <a:gd name="T5" fmla="*/ 19 h 39"/>
                <a:gd name="T6" fmla="*/ 516 w 583"/>
                <a:gd name="T7" fmla="*/ 19 h 39"/>
                <a:gd name="T8" fmla="*/ 579 w 583"/>
                <a:gd name="T9" fmla="*/ 19 h 39"/>
                <a:gd name="T10" fmla="*/ 579 w 583"/>
                <a:gd name="T11" fmla="*/ 0 h 39"/>
                <a:gd name="T12" fmla="*/ 583 w 583"/>
                <a:gd name="T13" fmla="*/ 19 h 39"/>
                <a:gd name="T14" fmla="*/ 583 w 583"/>
                <a:gd name="T15" fmla="*/ 0 h 39"/>
                <a:gd name="T16" fmla="*/ 0 w 583"/>
                <a:gd name="T17" fmla="*/ 20 h 39"/>
                <a:gd name="T18" fmla="*/ 583 w 583"/>
                <a:gd name="T19" fmla="*/ 20 h 39"/>
                <a:gd name="T20" fmla="*/ 0 w 583"/>
                <a:gd name="T21" fmla="*/ 39 h 39"/>
                <a:gd name="T22" fmla="*/ 0 w 583"/>
                <a:gd name="T23" fmla="*/ 20 h 39"/>
                <a:gd name="T24" fmla="*/ 4 w 583"/>
                <a:gd name="T25" fmla="*/ 39 h 39"/>
                <a:gd name="T26" fmla="*/ 4 w 583"/>
                <a:gd name="T27"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3" h="39">
                  <a:moveTo>
                    <a:pt x="516" y="19"/>
                  </a:moveTo>
                  <a:lnTo>
                    <a:pt x="516" y="1"/>
                  </a:lnTo>
                  <a:moveTo>
                    <a:pt x="103" y="19"/>
                  </a:moveTo>
                  <a:lnTo>
                    <a:pt x="516" y="19"/>
                  </a:lnTo>
                  <a:moveTo>
                    <a:pt x="579" y="19"/>
                  </a:moveTo>
                  <a:lnTo>
                    <a:pt x="579" y="0"/>
                  </a:lnTo>
                  <a:moveTo>
                    <a:pt x="583" y="19"/>
                  </a:moveTo>
                  <a:lnTo>
                    <a:pt x="583" y="0"/>
                  </a:lnTo>
                  <a:moveTo>
                    <a:pt x="0" y="20"/>
                  </a:moveTo>
                  <a:lnTo>
                    <a:pt x="583" y="20"/>
                  </a:lnTo>
                  <a:moveTo>
                    <a:pt x="0" y="39"/>
                  </a:moveTo>
                  <a:lnTo>
                    <a:pt x="0" y="20"/>
                  </a:lnTo>
                  <a:moveTo>
                    <a:pt x="4" y="39"/>
                  </a:moveTo>
                  <a:lnTo>
                    <a:pt x="4" y="20"/>
                  </a:lnTo>
                </a:path>
              </a:pathLst>
            </a:custGeom>
            <a:noFill/>
            <a:ln w="8" cap="flat">
              <a:solidFill>
                <a:srgbClr val="1A1B1C"/>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840" name="Rectangle 37"/>
            <p:cNvSpPr>
              <a:spLocks noChangeArrowheads="1"/>
            </p:cNvSpPr>
            <p:nvPr/>
          </p:nvSpPr>
          <p:spPr bwMode="auto">
            <a:xfrm>
              <a:off x="1016" y="1728"/>
              <a:ext cx="504" cy="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i="1" dirty="0">
                  <a:solidFill>
                    <a:srgbClr val="1A1B1C"/>
                  </a:solidFill>
                  <a:latin typeface="Times New Roman" pitchFamily="18" charset="0"/>
                </a:rPr>
                <a:t>immediate</a:t>
              </a:r>
              <a:endParaRPr lang="en-US" i="1" dirty="0">
                <a:latin typeface="Arial" pitchFamily="34" charset="0"/>
              </a:endParaRPr>
            </a:p>
          </p:txBody>
        </p:sp>
        <p:sp>
          <p:nvSpPr>
            <p:cNvPr id="120841" name="Freeform 38"/>
            <p:cNvSpPr>
              <a:spLocks noEditPoints="1"/>
            </p:cNvSpPr>
            <p:nvPr/>
          </p:nvSpPr>
          <p:spPr bwMode="auto">
            <a:xfrm>
              <a:off x="1665" y="1728"/>
              <a:ext cx="3396" cy="152"/>
            </a:xfrm>
            <a:custGeom>
              <a:avLst/>
              <a:gdLst>
                <a:gd name="T0" fmla="*/ 0 w 424"/>
                <a:gd name="T1" fmla="*/ 19 h 19"/>
                <a:gd name="T2" fmla="*/ 0 w 424"/>
                <a:gd name="T3" fmla="*/ 0 h 19"/>
                <a:gd name="T4" fmla="*/ 9 w 424"/>
                <a:gd name="T5" fmla="*/ 0 h 19"/>
                <a:gd name="T6" fmla="*/ 424 w 424"/>
                <a:gd name="T7" fmla="*/ 0 h 19"/>
                <a:gd name="T8" fmla="*/ 9 w 424"/>
                <a:gd name="T9" fmla="*/ 18 h 19"/>
                <a:gd name="T10" fmla="*/ 9 w 424"/>
                <a:gd name="T11" fmla="*/ 0 h 19"/>
              </a:gdLst>
              <a:ahLst/>
              <a:cxnLst>
                <a:cxn ang="0">
                  <a:pos x="T0" y="T1"/>
                </a:cxn>
                <a:cxn ang="0">
                  <a:pos x="T2" y="T3"/>
                </a:cxn>
                <a:cxn ang="0">
                  <a:pos x="T4" y="T5"/>
                </a:cxn>
                <a:cxn ang="0">
                  <a:pos x="T6" y="T7"/>
                </a:cxn>
                <a:cxn ang="0">
                  <a:pos x="T8" y="T9"/>
                </a:cxn>
                <a:cxn ang="0">
                  <a:pos x="T10" y="T11"/>
                </a:cxn>
              </a:cxnLst>
              <a:rect l="0" t="0" r="r" b="b"/>
              <a:pathLst>
                <a:path w="424" h="19">
                  <a:moveTo>
                    <a:pt x="0" y="19"/>
                  </a:moveTo>
                  <a:lnTo>
                    <a:pt x="0" y="0"/>
                  </a:lnTo>
                  <a:moveTo>
                    <a:pt x="9" y="0"/>
                  </a:moveTo>
                  <a:lnTo>
                    <a:pt x="424" y="0"/>
                  </a:lnTo>
                  <a:moveTo>
                    <a:pt x="9" y="18"/>
                  </a:moveTo>
                  <a:lnTo>
                    <a:pt x="9" y="0"/>
                  </a:lnTo>
                </a:path>
              </a:pathLst>
            </a:custGeom>
            <a:noFill/>
            <a:ln w="8" cap="flat">
              <a:solidFill>
                <a:srgbClr val="1A1B1C"/>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842" name="Rectangle 39"/>
            <p:cNvSpPr>
              <a:spLocks noChangeArrowheads="1"/>
            </p:cNvSpPr>
            <p:nvPr/>
          </p:nvSpPr>
          <p:spPr bwMode="auto">
            <a:xfrm>
              <a:off x="1817" y="1728"/>
              <a:ext cx="121" cy="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i="1" dirty="0">
                  <a:solidFill>
                    <a:srgbClr val="1A1B1C"/>
                  </a:solidFill>
                  <a:latin typeface="Times New Roman" pitchFamily="18" charset="0"/>
                </a:rPr>
                <a:t>op</a:t>
              </a:r>
              <a:endParaRPr lang="en-US" i="1" dirty="0">
                <a:latin typeface="Arial" pitchFamily="34" charset="0"/>
              </a:endParaRPr>
            </a:p>
          </p:txBody>
        </p:sp>
        <p:sp>
          <p:nvSpPr>
            <p:cNvPr id="120843" name="Rectangle 40"/>
            <p:cNvSpPr>
              <a:spLocks noChangeArrowheads="1"/>
            </p:cNvSpPr>
            <p:nvPr/>
          </p:nvSpPr>
          <p:spPr bwMode="auto">
            <a:xfrm>
              <a:off x="1977" y="1728"/>
              <a:ext cx="364" cy="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1A1B1C"/>
                  </a:solidFill>
                  <a:latin typeface="Times New Roman" pitchFamily="18" charset="0"/>
                </a:rPr>
                <a:t>(28-32)</a:t>
              </a:r>
              <a:endParaRPr lang="en-US">
                <a:latin typeface="Arial" pitchFamily="34" charset="0"/>
              </a:endParaRPr>
            </a:p>
          </p:txBody>
        </p:sp>
        <p:sp>
          <p:nvSpPr>
            <p:cNvPr id="120844" name="Line 41"/>
            <p:cNvSpPr>
              <a:spLocks noChangeShapeType="1"/>
            </p:cNvSpPr>
            <p:nvPr/>
          </p:nvSpPr>
          <p:spPr bwMode="auto">
            <a:xfrm flipV="1">
              <a:off x="2426" y="1728"/>
              <a:ext cx="0" cy="144"/>
            </a:xfrm>
            <a:prstGeom prst="line">
              <a:avLst/>
            </a:prstGeom>
            <a:noFill/>
            <a:ln w="8" cap="flat">
              <a:solidFill>
                <a:srgbClr val="1A1B1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845" name="Rectangle 42"/>
            <p:cNvSpPr>
              <a:spLocks noChangeArrowheads="1"/>
            </p:cNvSpPr>
            <p:nvPr/>
          </p:nvSpPr>
          <p:spPr bwMode="auto">
            <a:xfrm>
              <a:off x="2498" y="1728"/>
              <a:ext cx="40" cy="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1A1B1C"/>
                  </a:solidFill>
                  <a:latin typeface="Times New Roman" pitchFamily="18" charset="0"/>
                </a:rPr>
                <a:t>I</a:t>
              </a:r>
              <a:endParaRPr lang="en-US">
                <a:latin typeface="Arial" pitchFamily="34" charset="0"/>
              </a:endParaRPr>
            </a:p>
          </p:txBody>
        </p:sp>
        <p:sp>
          <p:nvSpPr>
            <p:cNvPr id="120846" name="Rectangle 43"/>
            <p:cNvSpPr>
              <a:spLocks noChangeArrowheads="1"/>
            </p:cNvSpPr>
            <p:nvPr/>
          </p:nvSpPr>
          <p:spPr bwMode="auto">
            <a:xfrm>
              <a:off x="2602" y="1728"/>
              <a:ext cx="202" cy="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1A1B1C"/>
                  </a:solidFill>
                  <a:latin typeface="Times New Roman" pitchFamily="18" charset="0"/>
                </a:rPr>
                <a:t>(27)</a:t>
              </a:r>
              <a:endParaRPr lang="en-US">
                <a:latin typeface="Arial" pitchFamily="34" charset="0"/>
              </a:endParaRPr>
            </a:p>
          </p:txBody>
        </p:sp>
        <p:sp>
          <p:nvSpPr>
            <p:cNvPr id="120847" name="Line 44"/>
            <p:cNvSpPr>
              <a:spLocks noChangeShapeType="1"/>
            </p:cNvSpPr>
            <p:nvPr/>
          </p:nvSpPr>
          <p:spPr bwMode="auto">
            <a:xfrm flipV="1">
              <a:off x="2890" y="1728"/>
              <a:ext cx="0" cy="144"/>
            </a:xfrm>
            <a:prstGeom prst="line">
              <a:avLst/>
            </a:prstGeom>
            <a:noFill/>
            <a:ln w="8" cap="flat">
              <a:solidFill>
                <a:srgbClr val="1A1B1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848" name="Rectangle 45"/>
            <p:cNvSpPr>
              <a:spLocks noChangeArrowheads="1"/>
            </p:cNvSpPr>
            <p:nvPr/>
          </p:nvSpPr>
          <p:spPr bwMode="auto">
            <a:xfrm>
              <a:off x="2962" y="1728"/>
              <a:ext cx="104" cy="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i="1" dirty="0" err="1">
                  <a:solidFill>
                    <a:srgbClr val="1A1B1C"/>
                  </a:solidFill>
                  <a:latin typeface="Times New Roman" pitchFamily="18" charset="0"/>
                </a:rPr>
                <a:t>rd</a:t>
              </a:r>
              <a:endParaRPr lang="en-US" i="1" dirty="0">
                <a:latin typeface="Arial" pitchFamily="34" charset="0"/>
              </a:endParaRPr>
            </a:p>
          </p:txBody>
        </p:sp>
        <p:sp>
          <p:nvSpPr>
            <p:cNvPr id="120849" name="Rectangle 46"/>
            <p:cNvSpPr>
              <a:spLocks noChangeArrowheads="1"/>
            </p:cNvSpPr>
            <p:nvPr/>
          </p:nvSpPr>
          <p:spPr bwMode="auto">
            <a:xfrm>
              <a:off x="3123" y="1728"/>
              <a:ext cx="364" cy="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1A1B1C"/>
                  </a:solidFill>
                  <a:latin typeface="Times New Roman" pitchFamily="18" charset="0"/>
                </a:rPr>
                <a:t>(23-26)</a:t>
              </a:r>
              <a:endParaRPr lang="en-US">
                <a:latin typeface="Arial" pitchFamily="34" charset="0"/>
              </a:endParaRPr>
            </a:p>
          </p:txBody>
        </p:sp>
        <p:sp>
          <p:nvSpPr>
            <p:cNvPr id="120850" name="Line 47"/>
            <p:cNvSpPr>
              <a:spLocks noChangeShapeType="1"/>
            </p:cNvSpPr>
            <p:nvPr/>
          </p:nvSpPr>
          <p:spPr bwMode="auto">
            <a:xfrm flipV="1">
              <a:off x="3571" y="1728"/>
              <a:ext cx="0" cy="144"/>
            </a:xfrm>
            <a:prstGeom prst="line">
              <a:avLst/>
            </a:prstGeom>
            <a:noFill/>
            <a:ln w="8" cap="flat">
              <a:solidFill>
                <a:srgbClr val="1A1B1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851" name="Rectangle 48"/>
            <p:cNvSpPr>
              <a:spLocks noChangeArrowheads="1"/>
            </p:cNvSpPr>
            <p:nvPr/>
          </p:nvSpPr>
          <p:spPr bwMode="auto">
            <a:xfrm>
              <a:off x="3643" y="1728"/>
              <a:ext cx="95" cy="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i="1" dirty="0" err="1">
                  <a:solidFill>
                    <a:srgbClr val="1A1B1C"/>
                  </a:solidFill>
                  <a:latin typeface="Times New Roman" pitchFamily="18" charset="0"/>
                </a:rPr>
                <a:t>rs</a:t>
              </a:r>
              <a:endParaRPr lang="en-US" i="1" dirty="0">
                <a:latin typeface="Arial" pitchFamily="34" charset="0"/>
              </a:endParaRPr>
            </a:p>
          </p:txBody>
        </p:sp>
        <p:sp>
          <p:nvSpPr>
            <p:cNvPr id="120852" name="Rectangle 49"/>
            <p:cNvSpPr>
              <a:spLocks noChangeArrowheads="1"/>
            </p:cNvSpPr>
            <p:nvPr/>
          </p:nvSpPr>
          <p:spPr bwMode="auto">
            <a:xfrm>
              <a:off x="3755" y="1728"/>
              <a:ext cx="424" cy="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1A1B1C"/>
                  </a:solidFill>
                  <a:latin typeface="Times New Roman" pitchFamily="18" charset="0"/>
                </a:rPr>
                <a:t>1(19-22)</a:t>
              </a:r>
              <a:endParaRPr lang="en-US">
                <a:latin typeface="Arial" pitchFamily="34" charset="0"/>
              </a:endParaRPr>
            </a:p>
          </p:txBody>
        </p:sp>
        <p:sp>
          <p:nvSpPr>
            <p:cNvPr id="120853" name="Line 50"/>
            <p:cNvSpPr>
              <a:spLocks noChangeShapeType="1"/>
            </p:cNvSpPr>
            <p:nvPr/>
          </p:nvSpPr>
          <p:spPr bwMode="auto">
            <a:xfrm flipV="1">
              <a:off x="4308" y="1728"/>
              <a:ext cx="0" cy="144"/>
            </a:xfrm>
            <a:prstGeom prst="line">
              <a:avLst/>
            </a:prstGeom>
            <a:noFill/>
            <a:ln w="8" cap="flat">
              <a:solidFill>
                <a:srgbClr val="1A1B1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854" name="Rectangle 51"/>
            <p:cNvSpPr>
              <a:spLocks noChangeArrowheads="1"/>
            </p:cNvSpPr>
            <p:nvPr/>
          </p:nvSpPr>
          <p:spPr bwMode="auto">
            <a:xfrm>
              <a:off x="4380" y="1728"/>
              <a:ext cx="209" cy="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i="1" dirty="0" err="1">
                  <a:solidFill>
                    <a:srgbClr val="1A1B1C"/>
                  </a:solidFill>
                  <a:latin typeface="Times New Roman" pitchFamily="18" charset="0"/>
                </a:rPr>
                <a:t>imm</a:t>
              </a:r>
              <a:endParaRPr lang="en-US" i="1" dirty="0">
                <a:latin typeface="Arial" pitchFamily="34" charset="0"/>
              </a:endParaRPr>
            </a:p>
          </p:txBody>
        </p:sp>
        <p:sp>
          <p:nvSpPr>
            <p:cNvPr id="120855" name="Rectangle 52"/>
            <p:cNvSpPr>
              <a:spLocks noChangeArrowheads="1"/>
            </p:cNvSpPr>
            <p:nvPr/>
          </p:nvSpPr>
          <p:spPr bwMode="auto">
            <a:xfrm>
              <a:off x="4676" y="1728"/>
              <a:ext cx="303" cy="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1A1B1C"/>
                  </a:solidFill>
                  <a:latin typeface="Times New Roman" pitchFamily="18" charset="0"/>
                </a:rPr>
                <a:t>(1-18)</a:t>
              </a:r>
              <a:endParaRPr lang="en-US">
                <a:latin typeface="Arial" pitchFamily="34" charset="0"/>
              </a:endParaRPr>
            </a:p>
          </p:txBody>
        </p:sp>
        <p:sp>
          <p:nvSpPr>
            <p:cNvPr id="120856" name="Freeform 53"/>
            <p:cNvSpPr>
              <a:spLocks noEditPoints="1"/>
            </p:cNvSpPr>
            <p:nvPr/>
          </p:nvSpPr>
          <p:spPr bwMode="auto">
            <a:xfrm>
              <a:off x="912" y="1728"/>
              <a:ext cx="4669" cy="305"/>
            </a:xfrm>
            <a:custGeom>
              <a:avLst/>
              <a:gdLst>
                <a:gd name="T0" fmla="*/ 518 w 583"/>
                <a:gd name="T1" fmla="*/ 18 h 38"/>
                <a:gd name="T2" fmla="*/ 518 w 583"/>
                <a:gd name="T3" fmla="*/ 0 h 38"/>
                <a:gd name="T4" fmla="*/ 103 w 583"/>
                <a:gd name="T5" fmla="*/ 19 h 38"/>
                <a:gd name="T6" fmla="*/ 518 w 583"/>
                <a:gd name="T7" fmla="*/ 19 h 38"/>
                <a:gd name="T8" fmla="*/ 579 w 583"/>
                <a:gd name="T9" fmla="*/ 19 h 38"/>
                <a:gd name="T10" fmla="*/ 579 w 583"/>
                <a:gd name="T11" fmla="*/ 0 h 38"/>
                <a:gd name="T12" fmla="*/ 583 w 583"/>
                <a:gd name="T13" fmla="*/ 19 h 38"/>
                <a:gd name="T14" fmla="*/ 583 w 583"/>
                <a:gd name="T15" fmla="*/ 0 h 38"/>
                <a:gd name="T16" fmla="*/ 0 w 583"/>
                <a:gd name="T17" fmla="*/ 19 h 38"/>
                <a:gd name="T18" fmla="*/ 583 w 583"/>
                <a:gd name="T19" fmla="*/ 19 h 38"/>
                <a:gd name="T20" fmla="*/ 0 w 583"/>
                <a:gd name="T21" fmla="*/ 38 h 38"/>
                <a:gd name="T22" fmla="*/ 0 w 583"/>
                <a:gd name="T23" fmla="*/ 20 h 38"/>
                <a:gd name="T24" fmla="*/ 4 w 583"/>
                <a:gd name="T25" fmla="*/ 38 h 38"/>
                <a:gd name="T26" fmla="*/ 4 w 583"/>
                <a:gd name="T27"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3" h="38">
                  <a:moveTo>
                    <a:pt x="518" y="18"/>
                  </a:moveTo>
                  <a:lnTo>
                    <a:pt x="518" y="0"/>
                  </a:lnTo>
                  <a:moveTo>
                    <a:pt x="103" y="19"/>
                  </a:moveTo>
                  <a:lnTo>
                    <a:pt x="518" y="19"/>
                  </a:lnTo>
                  <a:moveTo>
                    <a:pt x="579" y="19"/>
                  </a:moveTo>
                  <a:lnTo>
                    <a:pt x="579" y="0"/>
                  </a:lnTo>
                  <a:moveTo>
                    <a:pt x="583" y="19"/>
                  </a:moveTo>
                  <a:lnTo>
                    <a:pt x="583" y="0"/>
                  </a:lnTo>
                  <a:moveTo>
                    <a:pt x="0" y="19"/>
                  </a:moveTo>
                  <a:lnTo>
                    <a:pt x="583" y="19"/>
                  </a:lnTo>
                  <a:moveTo>
                    <a:pt x="0" y="38"/>
                  </a:moveTo>
                  <a:lnTo>
                    <a:pt x="0" y="20"/>
                  </a:lnTo>
                  <a:moveTo>
                    <a:pt x="4" y="38"/>
                  </a:moveTo>
                  <a:lnTo>
                    <a:pt x="4" y="20"/>
                  </a:lnTo>
                </a:path>
              </a:pathLst>
            </a:custGeom>
            <a:noFill/>
            <a:ln w="8" cap="flat">
              <a:solidFill>
                <a:srgbClr val="1A1B1C"/>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863" name="Rectangle 60"/>
            <p:cNvSpPr>
              <a:spLocks noChangeArrowheads="1"/>
            </p:cNvSpPr>
            <p:nvPr/>
          </p:nvSpPr>
          <p:spPr bwMode="auto">
            <a:xfrm>
              <a:off x="2756" y="1866"/>
              <a:ext cx="0"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endParaRPr lang="en-US" dirty="0">
                <a:latin typeface="Arial" pitchFamily="34" charset="0"/>
              </a:endParaRPr>
            </a:p>
          </p:txBody>
        </p:sp>
        <p:sp>
          <p:nvSpPr>
            <p:cNvPr id="10247" name="Freeform 67"/>
            <p:cNvSpPr>
              <a:spLocks noEditPoints="1"/>
            </p:cNvSpPr>
            <p:nvPr/>
          </p:nvSpPr>
          <p:spPr bwMode="auto">
            <a:xfrm>
              <a:off x="912" y="1888"/>
              <a:ext cx="4669" cy="289"/>
            </a:xfrm>
            <a:custGeom>
              <a:avLst/>
              <a:gdLst>
                <a:gd name="T0" fmla="*/ 579 w 583"/>
                <a:gd name="T1" fmla="*/ 18 h 36"/>
                <a:gd name="T2" fmla="*/ 579 w 583"/>
                <a:gd name="T3" fmla="*/ 0 h 36"/>
                <a:gd name="T4" fmla="*/ 583 w 583"/>
                <a:gd name="T5" fmla="*/ 18 h 36"/>
                <a:gd name="T6" fmla="*/ 583 w 583"/>
                <a:gd name="T7" fmla="*/ 0 h 36"/>
                <a:gd name="T8" fmla="*/ 0 w 583"/>
                <a:gd name="T9" fmla="*/ 18 h 36"/>
                <a:gd name="T10" fmla="*/ 583 w 583"/>
                <a:gd name="T11" fmla="*/ 18 h 36"/>
                <a:gd name="T12" fmla="*/ 0 w 583"/>
                <a:gd name="T13" fmla="*/ 36 h 36"/>
                <a:gd name="T14" fmla="*/ 0 w 583"/>
                <a:gd name="T15" fmla="*/ 18 h 36"/>
                <a:gd name="T16" fmla="*/ 4 w 583"/>
                <a:gd name="T17" fmla="*/ 36 h 36"/>
                <a:gd name="T18" fmla="*/ 4 w 583"/>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3" h="36">
                  <a:moveTo>
                    <a:pt x="579" y="18"/>
                  </a:moveTo>
                  <a:lnTo>
                    <a:pt x="579" y="0"/>
                  </a:lnTo>
                  <a:moveTo>
                    <a:pt x="583" y="18"/>
                  </a:moveTo>
                  <a:lnTo>
                    <a:pt x="583" y="0"/>
                  </a:lnTo>
                  <a:moveTo>
                    <a:pt x="0" y="18"/>
                  </a:moveTo>
                  <a:lnTo>
                    <a:pt x="583" y="18"/>
                  </a:lnTo>
                  <a:moveTo>
                    <a:pt x="0" y="36"/>
                  </a:moveTo>
                  <a:lnTo>
                    <a:pt x="0" y="18"/>
                  </a:lnTo>
                  <a:moveTo>
                    <a:pt x="4" y="36"/>
                  </a:moveTo>
                  <a:lnTo>
                    <a:pt x="4" y="18"/>
                  </a:lnTo>
                </a:path>
              </a:pathLst>
            </a:custGeom>
            <a:noFill/>
            <a:ln w="8" cap="flat">
              <a:solidFill>
                <a:srgbClr val="1A1B1C"/>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57" name="Freeform 77"/>
            <p:cNvSpPr>
              <a:spLocks noEditPoints="1"/>
            </p:cNvSpPr>
            <p:nvPr/>
          </p:nvSpPr>
          <p:spPr bwMode="auto">
            <a:xfrm>
              <a:off x="912" y="2033"/>
              <a:ext cx="4669" cy="176"/>
            </a:xfrm>
            <a:custGeom>
              <a:avLst/>
              <a:gdLst>
                <a:gd name="T0" fmla="*/ 579 w 583"/>
                <a:gd name="T1" fmla="*/ 18 h 22"/>
                <a:gd name="T2" fmla="*/ 579 w 583"/>
                <a:gd name="T3" fmla="*/ 0 h 22"/>
                <a:gd name="T4" fmla="*/ 583 w 583"/>
                <a:gd name="T5" fmla="*/ 18 h 22"/>
                <a:gd name="T6" fmla="*/ 583 w 583"/>
                <a:gd name="T7" fmla="*/ 0 h 22"/>
                <a:gd name="T8" fmla="*/ 0 w 583"/>
                <a:gd name="T9" fmla="*/ 18 h 22"/>
                <a:gd name="T10" fmla="*/ 583 w 583"/>
                <a:gd name="T11" fmla="*/ 18 h 22"/>
                <a:gd name="T12" fmla="*/ 0 w 583"/>
                <a:gd name="T13" fmla="*/ 22 h 22"/>
                <a:gd name="T14" fmla="*/ 583 w 583"/>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3" h="22">
                  <a:moveTo>
                    <a:pt x="579" y="18"/>
                  </a:moveTo>
                  <a:lnTo>
                    <a:pt x="579" y="0"/>
                  </a:lnTo>
                  <a:moveTo>
                    <a:pt x="583" y="18"/>
                  </a:moveTo>
                  <a:lnTo>
                    <a:pt x="583" y="0"/>
                  </a:lnTo>
                  <a:moveTo>
                    <a:pt x="0" y="18"/>
                  </a:moveTo>
                  <a:lnTo>
                    <a:pt x="583" y="18"/>
                  </a:lnTo>
                  <a:moveTo>
                    <a:pt x="0" y="22"/>
                  </a:moveTo>
                  <a:lnTo>
                    <a:pt x="583" y="22"/>
                  </a:lnTo>
                </a:path>
              </a:pathLst>
            </a:custGeom>
            <a:noFill/>
            <a:ln w="8" cap="flat">
              <a:solidFill>
                <a:srgbClr val="1A1B1C"/>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Rectangle 37"/>
            <p:cNvSpPr>
              <a:spLocks noChangeArrowheads="1"/>
            </p:cNvSpPr>
            <p:nvPr/>
          </p:nvSpPr>
          <p:spPr bwMode="auto">
            <a:xfrm>
              <a:off x="1015" y="1896"/>
              <a:ext cx="4566"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z="1500" i="1" dirty="0">
                  <a:solidFill>
                    <a:srgbClr val="1A1B1C"/>
                  </a:solidFill>
                  <a:latin typeface="Times New Roman" pitchFamily="18" charset="0"/>
                </a:rPr>
                <a:t>op</a:t>
              </a:r>
              <a:r>
                <a:rPr lang="en-US" sz="1500" dirty="0">
                  <a:solidFill>
                    <a:srgbClr val="1A1B1C"/>
                  </a:solidFill>
                  <a:latin typeface="Times New Roman" pitchFamily="18" charset="0"/>
                </a:rPr>
                <a:t> </a:t>
              </a:r>
              <a:r>
                <a:rPr lang="en-US" sz="1500" dirty="0">
                  <a:solidFill>
                    <a:srgbClr val="1A1B1C"/>
                  </a:solidFill>
                  <a:latin typeface="Times New Roman"/>
                  <a:cs typeface="Times New Roman"/>
                </a:rPr>
                <a:t> →</a:t>
              </a:r>
              <a:r>
                <a:rPr lang="en-US" sz="1500" dirty="0">
                  <a:solidFill>
                    <a:srgbClr val="1A1B1C"/>
                  </a:solidFill>
                  <a:latin typeface="Times New Roman" pitchFamily="18" charset="0"/>
                </a:rPr>
                <a:t>  </a:t>
              </a:r>
              <a:r>
                <a:rPr lang="en-US" sz="1500" dirty="0" err="1">
                  <a:solidFill>
                    <a:srgbClr val="1A1B1C"/>
                  </a:solidFill>
                  <a:latin typeface="Times New Roman" pitchFamily="18" charset="0"/>
                </a:rPr>
                <a:t>opcode</a:t>
              </a:r>
              <a:r>
                <a:rPr lang="en-US" sz="1500" dirty="0">
                  <a:solidFill>
                    <a:srgbClr val="1A1B1C"/>
                  </a:solidFill>
                  <a:latin typeface="Times New Roman" pitchFamily="18" charset="0"/>
                </a:rPr>
                <a:t>, </a:t>
              </a:r>
              <a:r>
                <a:rPr lang="en-US" sz="1500" i="1" dirty="0">
                  <a:solidFill>
                    <a:srgbClr val="1A1B1C"/>
                  </a:solidFill>
                  <a:latin typeface="Times New Roman" pitchFamily="18" charset="0"/>
                </a:rPr>
                <a:t>offset</a:t>
              </a:r>
              <a:r>
                <a:rPr lang="en-US" sz="1500" dirty="0">
                  <a:solidFill>
                    <a:srgbClr val="1A1B1C"/>
                  </a:solidFill>
                  <a:latin typeface="Times New Roman" pitchFamily="18" charset="0"/>
                </a:rPr>
                <a:t> </a:t>
              </a:r>
              <a:r>
                <a:rPr lang="en-US" sz="1500" dirty="0">
                  <a:solidFill>
                    <a:srgbClr val="1A1B1C"/>
                  </a:solidFill>
                  <a:latin typeface="Times New Roman"/>
                  <a:cs typeface="Times New Roman"/>
                </a:rPr>
                <a:t>→</a:t>
              </a:r>
              <a:r>
                <a:rPr lang="en-US" sz="1500" dirty="0">
                  <a:solidFill>
                    <a:srgbClr val="1A1B1C"/>
                  </a:solidFill>
                  <a:latin typeface="Times New Roman" pitchFamily="18" charset="0"/>
                </a:rPr>
                <a:t> branch offset, </a:t>
              </a:r>
              <a:r>
                <a:rPr lang="en-US" sz="1500" i="1" dirty="0">
                  <a:solidFill>
                    <a:srgbClr val="1A1B1C"/>
                  </a:solidFill>
                  <a:latin typeface="Times New Roman" pitchFamily="18" charset="0"/>
                </a:rPr>
                <a:t>I</a:t>
              </a:r>
              <a:r>
                <a:rPr lang="en-US" sz="1500" dirty="0">
                  <a:solidFill>
                    <a:srgbClr val="1A1B1C"/>
                  </a:solidFill>
                  <a:latin typeface="Times New Roman" pitchFamily="18" charset="0"/>
                </a:rPr>
                <a:t> </a:t>
              </a:r>
              <a:r>
                <a:rPr lang="en-US" sz="1500" dirty="0">
                  <a:solidFill>
                    <a:srgbClr val="1A1B1C"/>
                  </a:solidFill>
                  <a:latin typeface="Times New Roman"/>
                  <a:cs typeface="Times New Roman"/>
                </a:rPr>
                <a:t>→</a:t>
              </a:r>
              <a:r>
                <a:rPr lang="en-US" sz="1500" dirty="0">
                  <a:solidFill>
                    <a:srgbClr val="1A1B1C"/>
                  </a:solidFill>
                  <a:latin typeface="Times New Roman" pitchFamily="18" charset="0"/>
                </a:rPr>
                <a:t> immediate bit, </a:t>
              </a:r>
              <a:r>
                <a:rPr lang="en-US" sz="1500" i="1" dirty="0" err="1">
                  <a:solidFill>
                    <a:srgbClr val="1A1B1C"/>
                  </a:solidFill>
                  <a:latin typeface="Times New Roman" pitchFamily="18" charset="0"/>
                </a:rPr>
                <a:t>rd</a:t>
              </a:r>
              <a:r>
                <a:rPr lang="en-US" sz="1500" dirty="0">
                  <a:solidFill>
                    <a:srgbClr val="1A1B1C"/>
                  </a:solidFill>
                  <a:latin typeface="Times New Roman" pitchFamily="18" charset="0"/>
                </a:rPr>
                <a:t> </a:t>
              </a:r>
              <a:r>
                <a:rPr lang="en-US" sz="1500" dirty="0">
                  <a:solidFill>
                    <a:srgbClr val="1A1B1C"/>
                  </a:solidFill>
                  <a:latin typeface="Times New Roman"/>
                  <a:cs typeface="Times New Roman"/>
                </a:rPr>
                <a:t>→</a:t>
              </a:r>
              <a:r>
                <a:rPr lang="en-US" sz="1500" dirty="0">
                  <a:solidFill>
                    <a:srgbClr val="1A1B1C"/>
                  </a:solidFill>
                  <a:latin typeface="Times New Roman" pitchFamily="18" charset="0"/>
                </a:rPr>
                <a:t> destination register</a:t>
              </a:r>
            </a:p>
            <a:p>
              <a:pPr lvl="0"/>
              <a:r>
                <a:rPr lang="en-US" sz="1500" i="1" dirty="0">
                  <a:solidFill>
                    <a:srgbClr val="1A1B1C"/>
                  </a:solidFill>
                  <a:latin typeface="Times New Roman" pitchFamily="18" charset="0"/>
                </a:rPr>
                <a:t>rs</a:t>
              </a:r>
              <a:r>
                <a:rPr lang="en-US" sz="1500" dirty="0">
                  <a:solidFill>
                    <a:srgbClr val="1A1B1C"/>
                  </a:solidFill>
                  <a:latin typeface="Times New Roman" pitchFamily="18" charset="0"/>
                </a:rPr>
                <a:t>1 </a:t>
              </a:r>
              <a:r>
                <a:rPr lang="en-US" sz="1500" dirty="0">
                  <a:solidFill>
                    <a:srgbClr val="1A1B1C"/>
                  </a:solidFill>
                  <a:latin typeface="Times New Roman"/>
                  <a:cs typeface="Times New Roman"/>
                </a:rPr>
                <a:t>→</a:t>
              </a:r>
              <a:r>
                <a:rPr lang="en-US" sz="1500" dirty="0">
                  <a:solidFill>
                    <a:srgbClr val="1A1B1C"/>
                  </a:solidFill>
                  <a:latin typeface="Times New Roman" pitchFamily="18" charset="0"/>
                </a:rPr>
                <a:t> source register 1, </a:t>
              </a:r>
              <a:r>
                <a:rPr lang="en-US" sz="1500" i="1" dirty="0">
                  <a:solidFill>
                    <a:srgbClr val="1A1B1C"/>
                  </a:solidFill>
                  <a:latin typeface="Times New Roman" pitchFamily="18" charset="0"/>
                </a:rPr>
                <a:t>rs</a:t>
              </a:r>
              <a:r>
                <a:rPr lang="en-US" sz="1500" dirty="0">
                  <a:solidFill>
                    <a:srgbClr val="1A1B1C"/>
                  </a:solidFill>
                  <a:latin typeface="Times New Roman" pitchFamily="18" charset="0"/>
                </a:rPr>
                <a:t>2 </a:t>
              </a:r>
              <a:r>
                <a:rPr lang="en-US" sz="1500" dirty="0">
                  <a:solidFill>
                    <a:srgbClr val="1A1B1C"/>
                  </a:solidFill>
                  <a:latin typeface="Times New Roman"/>
                  <a:cs typeface="Times New Roman"/>
                </a:rPr>
                <a:t>→</a:t>
              </a:r>
              <a:r>
                <a:rPr lang="en-US" sz="1500" dirty="0">
                  <a:solidFill>
                    <a:srgbClr val="1A1B1C"/>
                  </a:solidFill>
                  <a:latin typeface="Times New Roman" pitchFamily="18" charset="0"/>
                </a:rPr>
                <a:t> source register 2, </a:t>
              </a:r>
              <a:r>
                <a:rPr lang="en-US" sz="1500" i="1" dirty="0" err="1">
                  <a:solidFill>
                    <a:srgbClr val="1A1B1C"/>
                  </a:solidFill>
                  <a:latin typeface="Times New Roman" pitchFamily="18" charset="0"/>
                </a:rPr>
                <a:t>imm</a:t>
              </a:r>
              <a:r>
                <a:rPr lang="en-US" sz="1500" dirty="0">
                  <a:solidFill>
                    <a:srgbClr val="1A1B1C"/>
                  </a:solidFill>
                  <a:latin typeface="Times New Roman" pitchFamily="18" charset="0"/>
                </a:rPr>
                <a:t> </a:t>
              </a:r>
              <a:r>
                <a:rPr lang="en-US" sz="1500" dirty="0">
                  <a:solidFill>
                    <a:srgbClr val="1A1B1C"/>
                  </a:solidFill>
                  <a:latin typeface="Times New Roman"/>
                  <a:cs typeface="Times New Roman"/>
                </a:rPr>
                <a:t>→</a:t>
              </a:r>
              <a:r>
                <a:rPr lang="en-US" sz="1500" dirty="0">
                  <a:solidFill>
                    <a:srgbClr val="1A1B1C"/>
                  </a:solidFill>
                  <a:latin typeface="Times New Roman" pitchFamily="18" charset="0"/>
                </a:rPr>
                <a:t> immediate operand</a:t>
              </a:r>
            </a:p>
          </p:txBody>
        </p:sp>
      </p:grpSp>
      <p:pic>
        <p:nvPicPr>
          <p:cNvPr id="60"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name="page95">
    <p:spTree>
      <p:nvGrpSpPr>
        <p:cNvPr id="1" name=""/>
        <p:cNvGrpSpPr/>
        <p:nvPr/>
      </p:nvGrpSpPr>
      <p:grpSpPr>
        <a:xfrm>
          <a:off x="0" y="0"/>
          <a:ext cx="0" cy="0"/>
          <a:chOff x="0" y="0"/>
          <a:chExt cx="0" cy="0"/>
        </a:xfrm>
      </p:grpSpPr>
      <p:sp>
        <p:nvSpPr>
          <p:cNvPr id="3" name="Slide Number Placeholder 1"/>
          <p:cNvSpPr>
            <a:spLocks noGrp="1"/>
          </p:cNvSpPr>
          <p:nvPr>
            <p:ph type="sldNum" sz="quarter" idx="12"/>
          </p:nvPr>
        </p:nvSpPr>
        <p:spPr>
          <a:xfrm>
            <a:off x="10067279" y="6356351"/>
            <a:ext cx="561975" cy="365125"/>
          </a:xfrm>
        </p:spPr>
        <p:txBody>
          <a:bodyPr/>
          <a:lstStyle/>
          <a:p>
            <a:pPr>
              <a:defRPr/>
            </a:pPr>
            <a:fld id="{10031359-49B2-443E-8B73-D290E4050B4B}" type="slidenum">
              <a:rPr/>
              <a:pPr>
                <a:defRPr/>
              </a:pPr>
              <a:t>96</a:t>
            </a:fld>
            <a:endParaRPr/>
          </a:p>
        </p:txBody>
      </p:sp>
      <p:sp>
        <p:nvSpPr>
          <p:cNvPr id="121860" name="Subtitle 1"/>
          <p:cNvSpPr txBox="1">
            <a:spLocks noGrp="1"/>
          </p:cNvSpPr>
          <p:nvPr>
            <p:ph type="subTitle" idx="4294967295"/>
          </p:nvPr>
        </p:nvSpPr>
        <p:spPr bwMode="auto">
          <a:xfrm>
            <a:off x="2971800" y="1828801"/>
            <a:ext cx="6096000" cy="35353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numCol="1" rtlCol="0" anchor="ctr" anchorCtr="0" compatLnSpc="1">
            <a:prstTxWarp prst="textNoShape">
              <a:avLst/>
            </a:prstTxWarp>
            <a:normAutofit/>
          </a:bodyPr>
          <a:lstStyle>
            <a:lvl1pPr algn="ctr">
              <a:defRPr sz="3200">
                <a:solidFill>
                  <a:srgbClr val="000000"/>
                </a:solidFill>
                <a:latin typeface="Calibri" pitchFamily="34" charset="0"/>
              </a:defRPr>
            </a:lvl1pPr>
            <a:lvl2pPr algn="ctr">
              <a:defRPr sz="3200">
                <a:solidFill>
                  <a:srgbClr val="000000"/>
                </a:solidFill>
                <a:latin typeface="Calibri" pitchFamily="34" charset="0"/>
              </a:defRPr>
            </a:lvl2pPr>
            <a:lvl3pPr algn="ctr">
              <a:defRPr sz="3200">
                <a:solidFill>
                  <a:srgbClr val="000000"/>
                </a:solidFill>
                <a:latin typeface="Calibri" pitchFamily="34" charset="0"/>
              </a:defRPr>
            </a:lvl3pPr>
            <a:lvl4pPr algn="ctr">
              <a:defRPr sz="3200">
                <a:solidFill>
                  <a:srgbClr val="000000"/>
                </a:solidFill>
                <a:latin typeface="Calibri" pitchFamily="34" charset="0"/>
              </a:defRPr>
            </a:lvl4pPr>
            <a:lvl5pPr algn="ctr">
              <a:defRPr sz="3200">
                <a:solidFill>
                  <a:srgbClr val="000000"/>
                </a:solidFill>
                <a:latin typeface="Calibri" pitchFamily="34" charset="0"/>
              </a:defRPr>
            </a:lvl5pPr>
            <a:lvl6pPr marL="2514600" indent="-228600" algn="ctr" eaLnBrk="0" fontAlgn="base" hangingPunct="0">
              <a:spcBef>
                <a:spcPct val="20000"/>
              </a:spcBef>
              <a:spcAft>
                <a:spcPct val="0"/>
              </a:spcAft>
              <a:buSzPct val="75000"/>
              <a:defRPr sz="3200">
                <a:solidFill>
                  <a:srgbClr val="000000"/>
                </a:solidFill>
                <a:latin typeface="Calibri" pitchFamily="34" charset="0"/>
              </a:defRPr>
            </a:lvl6pPr>
            <a:lvl7pPr marL="2971800" indent="-228600" algn="ctr" eaLnBrk="0" fontAlgn="base" hangingPunct="0">
              <a:spcBef>
                <a:spcPct val="20000"/>
              </a:spcBef>
              <a:spcAft>
                <a:spcPct val="0"/>
              </a:spcAft>
              <a:buSzPct val="75000"/>
              <a:defRPr sz="3200">
                <a:solidFill>
                  <a:srgbClr val="000000"/>
                </a:solidFill>
                <a:latin typeface="Calibri" pitchFamily="34" charset="0"/>
              </a:defRPr>
            </a:lvl7pPr>
            <a:lvl8pPr marL="3429000" indent="-228600" algn="ctr" eaLnBrk="0" fontAlgn="base" hangingPunct="0">
              <a:spcBef>
                <a:spcPct val="20000"/>
              </a:spcBef>
              <a:spcAft>
                <a:spcPct val="0"/>
              </a:spcAft>
              <a:buSzPct val="75000"/>
              <a:defRPr sz="3200">
                <a:solidFill>
                  <a:srgbClr val="000000"/>
                </a:solidFill>
                <a:latin typeface="Calibri" pitchFamily="34" charset="0"/>
              </a:defRPr>
            </a:lvl8pPr>
            <a:lvl9pPr marL="3886200" indent="-228600" algn="ctr" eaLnBrk="0" fontAlgn="base" hangingPunct="0">
              <a:spcBef>
                <a:spcPct val="20000"/>
              </a:spcBef>
              <a:spcAft>
                <a:spcPct val="0"/>
              </a:spcAft>
              <a:buSzPct val="75000"/>
              <a:buFont typeface="StarSymbol"/>
              <a:defRPr sz="3200">
                <a:solidFill>
                  <a:srgbClr val="000000"/>
                </a:solidFill>
                <a:latin typeface="Calibri" pitchFamily="34" charset="0"/>
              </a:defRPr>
            </a:lvl9pPr>
          </a:lstStyle>
          <a:p>
            <a:pPr marL="0" indent="0" hangingPunct="0">
              <a:spcBef>
                <a:spcPct val="0"/>
              </a:spcBef>
              <a:spcAft>
                <a:spcPts val="1413"/>
              </a:spcAft>
              <a:buNone/>
            </a:pPr>
            <a:r>
              <a:rPr lang="en-IN" sz="9600" dirty="0">
                <a:latin typeface="Times New Roman" panose="02020603050405020304" pitchFamily="18" charset="0"/>
                <a:ea typeface="Microsoft YaHei"/>
                <a:cs typeface="Times New Roman" panose="02020603050405020304" pitchFamily="18" charset="0"/>
              </a:rPr>
              <a:t>THE END</a:t>
            </a:r>
          </a:p>
        </p:txBody>
      </p:sp>
      <p:pic>
        <p:nvPicPr>
          <p:cNvPr id="5"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3869</TotalTime>
  <Words>5508</Words>
  <Application>Microsoft Office PowerPoint</Application>
  <PresentationFormat>Widescreen</PresentationFormat>
  <Paragraphs>1374</Paragraphs>
  <Slides>96</Slides>
  <Notes>95</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96</vt:i4>
      </vt:variant>
    </vt:vector>
  </HeadingPairs>
  <TitlesOfParts>
    <vt:vector size="111" baseType="lpstr">
      <vt:lpstr>Arial</vt:lpstr>
      <vt:lpstr>Bitstream Vera Sans</vt:lpstr>
      <vt:lpstr>Calibri</vt:lpstr>
      <vt:lpstr>Calibri Light</vt:lpstr>
      <vt:lpstr>Candara</vt:lpstr>
      <vt:lpstr>Comic Sans MS</vt:lpstr>
      <vt:lpstr>Courier New</vt:lpstr>
      <vt:lpstr>Sans</vt:lpstr>
      <vt:lpstr>StarSymbol</vt:lpstr>
      <vt:lpstr>Symbol</vt:lpstr>
      <vt:lpstr>Times New Roman</vt:lpstr>
      <vt:lpstr>TimesNewRoman</vt:lpstr>
      <vt:lpstr>TimesNewRoman,Bold</vt:lpstr>
      <vt:lpstr>Waveform</vt:lpstr>
      <vt:lpstr>Office Theme</vt:lpstr>
      <vt:lpstr>PowerPoint Presentation</vt:lpstr>
      <vt:lpstr>PowerPoint Presentation</vt:lpstr>
      <vt:lpstr>Outline</vt:lpstr>
      <vt:lpstr>What is Assembly Language</vt:lpstr>
      <vt:lpstr>Why learn Assembly  Language ?</vt:lpstr>
      <vt:lpstr>Assemblers</vt:lpstr>
      <vt:lpstr>Hardware Designers Perspective</vt:lpstr>
      <vt:lpstr>Machine Model – Von Neumann Machine                 with  Registers</vt:lpstr>
      <vt:lpstr>View of Registers</vt:lpstr>
      <vt:lpstr>View of Memory</vt:lpstr>
      <vt:lpstr>Storage of Data in Memory</vt:lpstr>
      <vt:lpstr>Little Endian vs Big Endian</vt:lpstr>
      <vt:lpstr>Storage of Arrays in Memory</vt:lpstr>
      <vt:lpstr>Row Major vs Column Major</vt:lpstr>
      <vt:lpstr>Outline</vt:lpstr>
      <vt:lpstr>Assembly File Structure : GNU Assembler</vt:lpstr>
      <vt:lpstr>Meaning of Different Sections</vt:lpstr>
      <vt:lpstr>Structure of a Statement</vt:lpstr>
      <vt:lpstr>Examples of Instructions</vt:lpstr>
      <vt:lpstr>Generic Statement Structure</vt:lpstr>
      <vt:lpstr>Generic Statement Structure - II</vt:lpstr>
      <vt:lpstr>Types of Instructions</vt:lpstr>
      <vt:lpstr>Nature of Operands</vt:lpstr>
      <vt:lpstr>Register Transfer Notation</vt:lpstr>
      <vt:lpstr>Addressing Modes</vt:lpstr>
      <vt:lpstr>Register Indirect Mode</vt:lpstr>
      <vt:lpstr>Base-offset Addressing Mode</vt:lpstr>
      <vt:lpstr>Addressing Modes - II</vt:lpstr>
      <vt:lpstr>Base-Index-Offset Addressing Mode</vt:lpstr>
      <vt:lpstr>Outline</vt:lpstr>
      <vt:lpstr>SimpleRisc</vt:lpstr>
      <vt:lpstr>Survey of Instruction Sets</vt:lpstr>
      <vt:lpstr>Registers</vt:lpstr>
      <vt:lpstr>mov instruction</vt:lpstr>
      <vt:lpstr>Arithmetic/Logical Instructions</vt:lpstr>
      <vt:lpstr>Examples of Arithmetic Instructions</vt:lpstr>
      <vt:lpstr>Examples - II</vt:lpstr>
      <vt:lpstr>Compare Instruction</vt:lpstr>
      <vt:lpstr>PowerPoint Presentation</vt:lpstr>
      <vt:lpstr>Compare Instruction</vt:lpstr>
      <vt:lpstr>Example with Division</vt:lpstr>
      <vt:lpstr>Logical Instructions</vt:lpstr>
      <vt:lpstr>Shift Instructions</vt:lpstr>
      <vt:lpstr>Shift Instructions - II</vt:lpstr>
      <vt:lpstr>Example with Shift Instructions</vt:lpstr>
      <vt:lpstr>Example - II</vt:lpstr>
      <vt:lpstr>Load-store instructions</vt:lpstr>
      <vt:lpstr>Load-Store</vt:lpstr>
      <vt:lpstr>Example – Load/Store</vt:lpstr>
      <vt:lpstr>Branch Instructions</vt:lpstr>
      <vt:lpstr>Conditional Branch Instructions</vt:lpstr>
      <vt:lpstr>Examples</vt:lpstr>
      <vt:lpstr>Example - II</vt:lpstr>
      <vt:lpstr>PowerPoint Presentation</vt:lpstr>
      <vt:lpstr>Modifiers</vt:lpstr>
      <vt:lpstr>Mechanism</vt:lpstr>
      <vt:lpstr>More about Modifiers</vt:lpstr>
      <vt:lpstr>Examples</vt:lpstr>
      <vt:lpstr>PowerPoint Presentation</vt:lpstr>
      <vt:lpstr>Outline</vt:lpstr>
      <vt:lpstr>Implementing Functions</vt:lpstr>
      <vt:lpstr>Implementing Functions - II</vt:lpstr>
      <vt:lpstr>Notion of the Return Address</vt:lpstr>
      <vt:lpstr>How do we pass arguments/ return values</vt:lpstr>
      <vt:lpstr>Problems with this Mechanism</vt:lpstr>
      <vt:lpstr>Register Spilling</vt:lpstr>
      <vt:lpstr>Spilling</vt:lpstr>
      <vt:lpstr>Problems with our Approach</vt:lpstr>
      <vt:lpstr>Activation Block</vt:lpstr>
      <vt:lpstr>How to use activation blocks ?</vt:lpstr>
      <vt:lpstr>Using Activation Blocks - II</vt:lpstr>
      <vt:lpstr>Using Activation Blocks - III</vt:lpstr>
      <vt:lpstr>Organising Activation Blocks</vt:lpstr>
      <vt:lpstr>Pattern of Function Calls</vt:lpstr>
      <vt:lpstr>Pattern of Function Calls</vt:lpstr>
      <vt:lpstr>Working with the Stack</vt:lpstr>
      <vt:lpstr>What has the Stack Solved ?</vt:lpstr>
      <vt:lpstr>call and ret instructions</vt:lpstr>
      <vt:lpstr>Recursive Factorial Program</vt:lpstr>
      <vt:lpstr>Factorial in SimpleRisc</vt:lpstr>
      <vt:lpstr>nop instruction</vt:lpstr>
      <vt:lpstr>Outline</vt:lpstr>
      <vt:lpstr>Encoding Instructions</vt:lpstr>
      <vt:lpstr>Basic Instruction Format</vt:lpstr>
      <vt:lpstr>0-Address Instructions</vt:lpstr>
      <vt:lpstr>1-Address Instructions</vt:lpstr>
      <vt:lpstr>3-Address Instructions</vt:lpstr>
      <vt:lpstr>Register Format</vt:lpstr>
      <vt:lpstr>Immediate Format</vt:lpstr>
      <vt:lpstr>2 Address Instructions</vt:lpstr>
      <vt:lpstr>cmp, not, and mov</vt:lpstr>
      <vt:lpstr>Load and Store Instructions</vt:lpstr>
      <vt:lpstr>Store Instruction</vt:lpstr>
      <vt:lpstr>Store Instruction</vt:lpstr>
      <vt:lpstr>Summary of Instruction Formats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Simple Banner</dc:title>
  <dc:creator>Raj, Baldev</dc:creator>
  <cp:keywords>Template,Presentation,Presentation background,Banner,Clean,Design,Showeet.com,Impress,simple</cp:keywords>
  <dc:description>"Simple Banner" is a clean &lt;a href="http://www.showeet.com/category/templates/"&gt;template&lt;/a&gt;. Is perfect for personal or business and corporate use. &lt;a href="http://www.showeet.com/27/12/2011/templates/simple-banner-free-template-powerpoint-impress/"&gt;More about "Simple Banner"&lt;/a&gt;</dc:description>
  <cp:lastModifiedBy>Smruti Ranjan Sarangi</cp:lastModifiedBy>
  <cp:revision>264</cp:revision>
  <dcterms:created xsi:type="dcterms:W3CDTF">2013-07-05T14:39:01Z</dcterms:created>
  <dcterms:modified xsi:type="dcterms:W3CDTF">2023-07-18T06:27:12Z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icense">
    <vt:lpwstr>&lt;a href="http://templates.services.openoffice.org/bsd-license"&gt;BSD&lt;/a&gt;</vt:lpwstr>
  </property>
</Properties>
</file>